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media/image6.png" ContentType="image/png"/>
  <Override PartName="/ppt/media/image3.png" ContentType="image/png"/>
  <Override PartName="/ppt/media/image4.png" ContentType="image/png"/>
  <Override PartName="/ppt/media/image1.png" ContentType="image/png"/>
  <Override PartName="/ppt/media/image5.png" ContentType="image/png"/>
  <Override PartName="/ppt/media/image2.png" ContentType="image/png"/>
  <Override PartName="/ppt/slideLayouts/slideLayout11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21.xml.rels" ContentType="application/vnd.openxmlformats-package.relationships+xml"/>
  <Override PartName="/ppt/slideLayouts/slideLayout14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8.xml" ContentType="application/vnd.openxmlformats-officedocument.presentationml.slideLayout+xml"/>
  <Override PartName="/ppt/commentAuthors.xml" ContentType="application/vnd.openxmlformats-officedocument.presentationml.commentAuthors+xml"/>
  <Override PartName="/ppt/comments/comment20.xml" ContentType="application/vnd.openxmlformats-officedocument.presentationml.comments+xml"/>
  <Override PartName="/ppt/presentation.xml" ContentType="application/vnd.openxmlformats-officedocument.presentationml.presentation.main+xml"/>
  <Override PartName="/ppt/slides/slide20.xml" ContentType="application/vnd.openxmlformats-officedocument.presentationml.slide+xml"/>
  <Override PartName="/ppt/slides/slide6.xml" ContentType="application/vnd.openxmlformats-officedocument.presentationml.slide+xml"/>
  <Override PartName="/ppt/slides/slide13.xml" ContentType="application/vnd.openxmlformats-officedocument.presentationml.slide+xml"/>
  <Override PartName="/ppt/slides/_rels/slide21.xml.rels" ContentType="application/vnd.openxmlformats-package.relationships+xml"/>
  <Override PartName="/ppt/slides/_rels/slide5.xml.rels" ContentType="application/vnd.openxmlformats-package.relationships+xml"/>
  <Override PartName="/ppt/slides/_rels/slide11.xml.rels" ContentType="application/vnd.openxmlformats-package.relationships+xml"/>
  <Override PartName="/ppt/slides/_rels/slide1.xml.rels" ContentType="application/vnd.openxmlformats-package.relationships+xml"/>
  <Override PartName="/ppt/slides/_rels/slide17.xml.rels" ContentType="application/vnd.openxmlformats-package.relationships+xml"/>
  <Override PartName="/ppt/slides/_rels/slide13.xml.rels" ContentType="application/vnd.openxmlformats-package.relationships+xml"/>
  <Override PartName="/ppt/slides/_rels/slide7.xml.rels" ContentType="application/vnd.openxmlformats-package.relationships+xml"/>
  <Override PartName="/ppt/slides/_rels/slide14.xml.rels" ContentType="application/vnd.openxmlformats-package.relationships+xml"/>
  <Override PartName="/ppt/slides/_rels/slide3.xml.rels" ContentType="application/vnd.openxmlformats-package.relationships+xml"/>
  <Override PartName="/ppt/slides/_rels/slide20.xml.rels" ContentType="application/vnd.openxmlformats-package.relationships+xml"/>
  <Override PartName="/ppt/slides/_rels/slide19.xml.rels" ContentType="application/vnd.openxmlformats-package.relationships+xml"/>
  <Override PartName="/ppt/slides/_rels/slide4.xml.rels" ContentType="application/vnd.openxmlformats-package.relationships+xml"/>
  <Override PartName="/ppt/slides/_rels/slide10.xml.rels" ContentType="application/vnd.openxmlformats-package.relationships+xml"/>
  <Override PartName="/ppt/slides/_rels/slide9.xml.rels" ContentType="application/vnd.openxmlformats-package.relationships+xml"/>
  <Override PartName="/ppt/slides/_rels/slide16.xml.rels" ContentType="application/vnd.openxmlformats-package.relationships+xml"/>
  <Override PartName="/ppt/slides/_rels/slide12.xml.rels" ContentType="application/vnd.openxmlformats-package.relationships+xml"/>
  <Override PartName="/ppt/slides/_rels/slide6.xml.rels" ContentType="application/vnd.openxmlformats-package.relationships+xml"/>
  <Override PartName="/ppt/slides/_rels/slide2.xml.rels" ContentType="application/vnd.openxmlformats-package.relationships+xml"/>
  <Override PartName="/ppt/slides/_rels/slide18.xml.rels" ContentType="application/vnd.openxmlformats-package.relationships+xml"/>
  <Override PartName="/ppt/slides/_rels/slide8.xml.rels" ContentType="application/vnd.openxmlformats-package.relationships+xml"/>
  <Override PartName="/ppt/slides/_rels/slide15.xml.rels" ContentType="application/vnd.openxmlformats-package.relationships+xml"/>
  <Override PartName="/ppt/slides/slide17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14.xml" ContentType="application/vnd.openxmlformats-officedocument.presentationml.slide+xml"/>
  <Override PartName="/ppt/slides/slide18.xml" ContentType="application/vnd.openxmlformats-officedocument.presentationml.slide+xml"/>
  <Override PartName="/ppt/slides/slide4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15.xml" ContentType="application/vnd.openxmlformats-officedocument.presentationml.slide+xml"/>
  <Override PartName="/ppt/slides/slide19.xml" ContentType="application/vnd.openxmlformats-officedocument.presentationml.slide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</p:sldIdLst>
  <p:sldSz cx="9144000" cy="5143500"/>
  <p:notesSz cx="6858000" cy="9144000"/>
</p:presentation>
</file>

<file path=ppt/commentAuthors.xml><?xml version="1.0" encoding="utf-8"?>
<p:cmAuthorLst xmlns:p="http://schemas.openxmlformats.org/presentationml/2006/main">
  <p:cmAuthor id="0" name="Audrey Glon" initials="AG" lastIdx="1" clrIdx="0"/>
</p:cmAuthorLst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commentAuthors" Target="commentAuthors.xml"/>
</Relationships>
</file>

<file path=ppt/comments/comment20.xml><?xml version="1.0" encoding="utf-8"?>
<p:cmLst xmlns:p="http://schemas.openxmlformats.org/presentationml/2006/main">
  <p:cm authorId="0" dt="2017-09-09T06:12:12.523000000" idx="1">
    <p:pos x="360" y="720"/>
    <p:text>préciser le nombre de pages</p:text>
  </p:cm>
</p:cmLst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4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fr-F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fr-F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/>
          <a:p>
            <a:endParaRPr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fr-F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/>
          <a:p>
            <a:endParaRPr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/>
          <a:p>
            <a:endParaRPr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fr-F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fr-F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/>
          <a:p>
            <a:endParaRPr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/>
          <a:p>
            <a:endParaRPr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/>
          <a:p>
            <a:endParaRPr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fr-F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/>
          <a:p>
            <a:endParaRPr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/>
          <a:p>
            <a:endParaRPr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/>
          <a:p>
            <a:endParaRPr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fr-F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/>
          <a:p>
            <a:endParaRPr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/>
          <a:p>
            <a:endParaRPr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/>
          <a:p>
            <a:endParaRPr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fr-F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/>
          <a:p>
            <a:endParaRPr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/>
          <a:p>
            <a:endParaRPr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fr-F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/>
          <a:p>
            <a:endParaRPr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/>
          <a:p>
            <a:endParaRPr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/>
          <a:p>
            <a:endParaRPr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/>
          <a:p>
            <a:endParaRPr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fr-F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/>
          <a:p>
            <a:endParaRPr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/>
          <a:p>
            <a:endParaRPr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0" name="" descr=""/>
          <p:cNvPicPr/>
          <p:nvPr/>
        </p:nvPicPr>
        <p:blipFill>
          <a:blip r:embed="rId2"/>
          <a:stretch/>
        </p:blipFill>
        <p:spPr>
          <a:xfrm>
            <a:off x="2702160" y="1203480"/>
            <a:ext cx="3738600" cy="2982960"/>
          </a:xfrm>
          <a:prstGeom prst="rect">
            <a:avLst/>
          </a:prstGeom>
          <a:ln>
            <a:noFill/>
          </a:ln>
        </p:spPr>
      </p:pic>
      <p:pic>
        <p:nvPicPr>
          <p:cNvPr id="41" name="" descr=""/>
          <p:cNvPicPr/>
          <p:nvPr/>
        </p:nvPicPr>
        <p:blipFill>
          <a:blip r:embed="rId3"/>
          <a:stretch/>
        </p:blipFill>
        <p:spPr>
          <a:xfrm>
            <a:off x="2702160" y="1203480"/>
            <a:ext cx="3738600" cy="298296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fr-F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fr-F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/>
          <a:p>
            <a:endParaRPr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fr-F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/>
          <a:p>
            <a:endParaRPr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/>
          <a:p>
            <a:endParaRPr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fr-F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fr-F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/>
          <a:p>
            <a:endParaRPr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/>
          <a:p>
            <a:endParaRPr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/>
          <a:p>
            <a:endParaRPr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fr-F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/>
          <a:p>
            <a:endParaRPr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/>
          <a:p>
            <a:endParaRPr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/>
          <a:p>
            <a:endParaRPr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fr-F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/>
          <a:p>
            <a:endParaRPr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/>
          <a:p>
            <a:endParaRPr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/>
          <a:p>
            <a:endParaRPr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fr-F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/>
          <a:p>
            <a:endParaRPr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/>
          <a:p>
            <a:endParaRPr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fr-F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/>
          <a:p>
            <a:endParaRPr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/>
          <a:p>
            <a:endParaRPr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/>
          <a:p>
            <a:endParaRPr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/>
          <a:p>
            <a:endParaRPr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fr-F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/>
          <a:p>
            <a:endParaRPr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/>
          <a:p>
            <a:endParaRPr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7" name="" descr=""/>
          <p:cNvPicPr/>
          <p:nvPr/>
        </p:nvPicPr>
        <p:blipFill>
          <a:blip r:embed="rId2"/>
          <a:stretch/>
        </p:blipFill>
        <p:spPr>
          <a:xfrm>
            <a:off x="2702160" y="1203480"/>
            <a:ext cx="3738600" cy="2982960"/>
          </a:xfrm>
          <a:prstGeom prst="rect">
            <a:avLst/>
          </a:prstGeom>
          <a:ln>
            <a:noFill/>
          </a:ln>
        </p:spPr>
      </p:pic>
      <p:pic>
        <p:nvPicPr>
          <p:cNvPr id="78" name="" descr=""/>
          <p:cNvPicPr/>
          <p:nvPr/>
        </p:nvPicPr>
        <p:blipFill>
          <a:blip r:embed="rId3"/>
          <a:stretch/>
        </p:blipFill>
        <p:spPr>
          <a:xfrm>
            <a:off x="2702160" y="1203480"/>
            <a:ext cx="3738600" cy="298296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7007760" y="3177000"/>
            <a:ext cx="5612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76320">
            <a:solidFill>
              <a:schemeClr val="lt2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CustomShape 2"/>
          <p:cNvSpPr/>
          <p:nvPr/>
        </p:nvSpPr>
        <p:spPr>
          <a:xfrm>
            <a:off x="1575000" y="3158280"/>
            <a:ext cx="5612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76320">
            <a:solidFill>
              <a:schemeClr val="lt2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CustomShape 3"/>
          <p:cNvSpPr/>
          <p:nvPr/>
        </p:nvSpPr>
        <p:spPr>
          <a:xfrm rot="10800000">
            <a:off x="22412880" y="1022760"/>
            <a:ext cx="71355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76320">
            <a:solidFill>
              <a:schemeClr val="accent3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CustomShape 4"/>
          <p:cNvSpPr/>
          <p:nvPr/>
        </p:nvSpPr>
        <p:spPr>
          <a:xfrm rot="10800000">
            <a:off x="22412880" y="1175040"/>
            <a:ext cx="71355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chemeClr val="accent3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" name="CustomShape 5"/>
          <p:cNvSpPr/>
          <p:nvPr/>
        </p:nvSpPr>
        <p:spPr>
          <a:xfrm>
            <a:off x="1004040" y="4121640"/>
            <a:ext cx="71355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76320">
            <a:solidFill>
              <a:schemeClr val="accent3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" name="CustomShape 6"/>
          <p:cNvSpPr/>
          <p:nvPr/>
        </p:nvSpPr>
        <p:spPr>
          <a:xfrm>
            <a:off x="1004040" y="3969000"/>
            <a:ext cx="71355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chemeClr val="accent3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" name="PlaceHolder 7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400" cy="7063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fr-F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8"/>
          <p:cNvSpPr>
            <a:spLocks noGrp="1"/>
          </p:cNvSpPr>
          <p:nvPr>
            <p:ph type="body"/>
          </p:nvPr>
        </p:nvSpPr>
        <p:spPr>
          <a:xfrm>
            <a:off x="311760" y="1266480"/>
            <a:ext cx="8519400" cy="330156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Cliquez pour éditer le format du plan de texte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niveau de plan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Troisième niveau de plan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Quatrième niveau de plan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Cinquième niveau de plan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Sixième niveau de plan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Septième niveau de plan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stomShape 1"/>
          <p:cNvSpPr/>
          <p:nvPr/>
        </p:nvSpPr>
        <p:spPr>
          <a:xfrm>
            <a:off x="0" y="5045760"/>
            <a:ext cx="9142920" cy="9684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3" name="PlaceHolder 2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lang="fr-FR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Cliquez pour éditer le format du texte-titre</a:t>
            </a:r>
            <a:endParaRPr lang="fr-F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Cliquez pour éditer le format du plan de texte</a:t>
            </a:r>
            <a:endParaRPr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niveau de plan</a:t>
            </a:r>
            <a:endParaRPr lang="fr-F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Troisième niveau de plan</a:t>
            </a:r>
            <a:endParaRPr lang="fr-F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Quatrième niveau de plan</a:t>
            </a:r>
            <a:endParaRPr lang="fr-F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Cinquième niveau de plan</a:t>
            </a:r>
            <a:endParaRPr lang="fr-F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Sixième niveau de plan</a:t>
            </a:r>
            <a:endParaRPr lang="fr-F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Septième niveau de plan</a:t>
            </a:r>
            <a:endParaRPr lang="fr-F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comments" Target="../comments/comment20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CustomShape 1"/>
          <p:cNvSpPr/>
          <p:nvPr/>
        </p:nvSpPr>
        <p:spPr>
          <a:xfrm>
            <a:off x="1003680" y="1591200"/>
            <a:ext cx="7135560" cy="1209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/>
          <a:p>
            <a:pPr algn="ctr">
              <a:lnSpc>
                <a:spcPct val="100000"/>
              </a:lnSpc>
            </a:pPr>
            <a:r>
              <a:rPr b="1" lang="fr-FR" sz="3000" spc="-1" strike="noStrike">
                <a:solidFill>
                  <a:srgbClr val="ef6c00"/>
                </a:solidFill>
                <a:uFill>
                  <a:solidFill>
                    <a:srgbClr val="ffffff"/>
                  </a:solidFill>
                </a:uFill>
                <a:latin typeface="PT Sans Narrow"/>
                <a:ea typeface="PT Sans Narrow"/>
              </a:rPr>
              <a:t>La nécessité du lien dans l’accompagnement des cas complexes de pédiatrie dans la pratique kinésithérapique libérale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0" name="CustomShape 2"/>
          <p:cNvSpPr/>
          <p:nvPr/>
        </p:nvSpPr>
        <p:spPr>
          <a:xfrm>
            <a:off x="2136600" y="2860200"/>
            <a:ext cx="4869360" cy="871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 algn="ctr">
              <a:lnSpc>
                <a:spcPct val="100000"/>
              </a:lnSpc>
            </a:pPr>
            <a:r>
              <a:rPr lang="fr-FR" sz="1600" spc="-1" strike="noStrike">
                <a:solidFill>
                  <a:srgbClr val="695d46"/>
                </a:solidFill>
                <a:uFill>
                  <a:solidFill>
                    <a:srgbClr val="ffffff"/>
                  </a:solidFill>
                </a:uFill>
                <a:latin typeface="Open Sans"/>
                <a:ea typeface="Open Sans"/>
              </a:rPr>
              <a:t>Consultation d’Ethique Clinique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600" spc="-1" strike="noStrike">
                <a:solidFill>
                  <a:srgbClr val="695d46"/>
                </a:solidFill>
                <a:uFill>
                  <a:solidFill>
                    <a:srgbClr val="ffffff"/>
                  </a:solidFill>
                </a:uFill>
                <a:latin typeface="Open Sans"/>
                <a:ea typeface="Open Sans"/>
              </a:rPr>
              <a:t>10 octobre 2017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600" spc="-1" strike="noStrike">
                <a:solidFill>
                  <a:srgbClr val="695d46"/>
                </a:solidFill>
                <a:uFill>
                  <a:solidFill>
                    <a:srgbClr val="ffffff"/>
                  </a:solidFill>
                </a:uFill>
                <a:latin typeface="Open Sans"/>
                <a:ea typeface="Open Sans"/>
              </a:rPr>
              <a:t>Nolwenn Ilias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Shape 1"/>
          <p:cNvSpPr txBox="1"/>
          <p:nvPr/>
        </p:nvSpPr>
        <p:spPr>
          <a:xfrm>
            <a:off x="311760" y="444960"/>
            <a:ext cx="8519400" cy="7063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endParaRPr lang="fr-F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2" name="TextShape 2"/>
          <p:cNvSpPr txBox="1"/>
          <p:nvPr/>
        </p:nvSpPr>
        <p:spPr>
          <a:xfrm>
            <a:off x="1841760" y="2024280"/>
            <a:ext cx="5510160" cy="13701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i="1" lang="fr-F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Autrui, pièce maîtresse de mon univers...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fr-F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Michel Tournier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i="1" lang="fr-F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Doutez de tout et surtout de ce que je vais vous dire.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fr-F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Bouddha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CustomShape 1"/>
          <p:cNvSpPr/>
          <p:nvPr/>
        </p:nvSpPr>
        <p:spPr>
          <a:xfrm>
            <a:off x="311760" y="444960"/>
            <a:ext cx="8519400" cy="70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1" lang="fr-FR" sz="3600" spc="-1" strike="noStrike">
                <a:solidFill>
                  <a:srgbClr val="ef6c00"/>
                </a:solidFill>
                <a:uFill>
                  <a:solidFill>
                    <a:srgbClr val="ffffff"/>
                  </a:solidFill>
                </a:uFill>
                <a:latin typeface="PT Sans Narrow"/>
                <a:ea typeface="PT Sans Narrow"/>
              </a:rPr>
              <a:t>la kinésithérapie évolue...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4" name="CustomShape 2"/>
          <p:cNvSpPr/>
          <p:nvPr/>
        </p:nvSpPr>
        <p:spPr>
          <a:xfrm>
            <a:off x="311760" y="1266480"/>
            <a:ext cx="8519400" cy="3301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 algn="ctr">
              <a:lnSpc>
                <a:spcPct val="100000"/>
              </a:lnSpc>
            </a:pP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800" spc="-1" strike="noStrike">
                <a:solidFill>
                  <a:srgbClr val="695d46"/>
                </a:solidFill>
                <a:uFill>
                  <a:solidFill>
                    <a:srgbClr val="ffffff"/>
                  </a:solidFill>
                </a:uFill>
                <a:latin typeface="Open Sans"/>
                <a:ea typeface="Open Sans"/>
              </a:rPr>
              <a:t>progrès technologiques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800" spc="-1" strike="noStrike">
                <a:solidFill>
                  <a:srgbClr val="695d46"/>
                </a:solidFill>
                <a:uFill>
                  <a:solidFill>
                    <a:srgbClr val="ffffff"/>
                  </a:solidFill>
                </a:uFill>
                <a:latin typeface="Open Sans"/>
                <a:ea typeface="Open Sans"/>
              </a:rPr>
              <a:t>collaboration pluri-professionnelle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800" spc="-1" strike="noStrike">
                <a:solidFill>
                  <a:srgbClr val="695d46"/>
                </a:solidFill>
                <a:uFill>
                  <a:solidFill>
                    <a:srgbClr val="ffffff"/>
                  </a:solidFill>
                </a:uFill>
                <a:latin typeface="Open Sans"/>
                <a:ea typeface="Open Sans"/>
              </a:rPr>
              <a:t>développement de réseaux de santé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800" spc="-1" strike="noStrike">
                <a:solidFill>
                  <a:srgbClr val="695d46"/>
                </a:solidFill>
                <a:uFill>
                  <a:solidFill>
                    <a:srgbClr val="ffffff"/>
                  </a:solidFill>
                </a:uFill>
                <a:latin typeface="Open Sans"/>
                <a:ea typeface="Open Sans"/>
              </a:rPr>
              <a:t>http://solidarites-sante.gouv.fr/IMG/pdf/monographie_mk-2.pdf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5" name="CustomShape 3"/>
          <p:cNvSpPr/>
          <p:nvPr/>
        </p:nvSpPr>
        <p:spPr>
          <a:xfrm>
            <a:off x="8472600" y="4663080"/>
            <a:ext cx="547560" cy="392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/>
          <a:p>
            <a:pPr>
              <a:lnSpc>
                <a:spcPct val="100000"/>
              </a:lnSpc>
            </a:pPr>
            <a:fld id="{DB835EEC-05E5-47F1-A643-D69BB1A7C5D4}" type="slidenum">
              <a:rPr lang="fr-F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&lt;numéro&gt;</a:t>
            </a:fld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311760" y="444960"/>
            <a:ext cx="8519400" cy="70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1" lang="fr-FR" sz="3600" spc="-1" strike="noStrike">
                <a:solidFill>
                  <a:srgbClr val="ef6c00"/>
                </a:solidFill>
                <a:uFill>
                  <a:solidFill>
                    <a:srgbClr val="ffffff"/>
                  </a:solidFill>
                </a:uFill>
                <a:latin typeface="PT Sans Narrow"/>
                <a:ea typeface="PT Sans Narrow"/>
              </a:rPr>
              <a:t>Le point de départ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7" name="CustomShape 2"/>
          <p:cNvSpPr/>
          <p:nvPr/>
        </p:nvSpPr>
        <p:spPr>
          <a:xfrm>
            <a:off x="311760" y="1290960"/>
            <a:ext cx="8519400" cy="3301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 algn="ctr">
              <a:lnSpc>
                <a:spcPct val="100000"/>
              </a:lnSpc>
            </a:pP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2400" spc="-1" strike="noStrike">
                <a:solidFill>
                  <a:srgbClr val="695d46"/>
                </a:solidFill>
                <a:uFill>
                  <a:solidFill>
                    <a:srgbClr val="ffffff"/>
                  </a:solidFill>
                </a:uFill>
                <a:latin typeface="Open Sans"/>
                <a:ea typeface="Open Sans"/>
              </a:rPr>
              <a:t>Cas clinique d’Emma : une expérience positive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2400" spc="-1" strike="noStrike">
                <a:solidFill>
                  <a:srgbClr val="695d46"/>
                </a:solidFill>
                <a:uFill>
                  <a:solidFill>
                    <a:srgbClr val="ffffff"/>
                  </a:solidFill>
                </a:uFill>
                <a:latin typeface="Open Sans"/>
                <a:ea typeface="Open Sans"/>
              </a:rPr>
              <a:t>Est-ce généralisable ?  8 entretiens téléphoniques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8" name="CustomShape 3"/>
          <p:cNvSpPr/>
          <p:nvPr/>
        </p:nvSpPr>
        <p:spPr>
          <a:xfrm>
            <a:off x="8472600" y="4663080"/>
            <a:ext cx="547560" cy="392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/>
          <a:p>
            <a:pPr>
              <a:lnSpc>
                <a:spcPct val="100000"/>
              </a:lnSpc>
            </a:pPr>
            <a:fld id="{64CEFEF4-424B-4C84-9B2E-3ABFB2C33CB3}" type="slidenum">
              <a:rPr lang="fr-F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&lt;numéro&gt;</a:t>
            </a:fld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CustomShape 1"/>
          <p:cNvSpPr/>
          <p:nvPr/>
        </p:nvSpPr>
        <p:spPr>
          <a:xfrm>
            <a:off x="311760" y="444960"/>
            <a:ext cx="8519400" cy="70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1" lang="fr-FR" sz="3600" spc="-1" strike="noStrike">
                <a:solidFill>
                  <a:srgbClr val="ef6c00"/>
                </a:solidFill>
                <a:uFill>
                  <a:solidFill>
                    <a:srgbClr val="ffffff"/>
                  </a:solidFill>
                </a:uFill>
                <a:latin typeface="PT Sans Narrow"/>
                <a:ea typeface="PT Sans Narrow"/>
              </a:rPr>
              <a:t>Emma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0" name="CustomShape 2"/>
          <p:cNvSpPr/>
          <p:nvPr/>
        </p:nvSpPr>
        <p:spPr>
          <a:xfrm>
            <a:off x="311760" y="1266480"/>
            <a:ext cx="8519400" cy="3301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342000">
              <a:lnSpc>
                <a:spcPct val="100000"/>
              </a:lnSpc>
              <a:buClr>
                <a:srgbClr val="695d46"/>
              </a:buClr>
              <a:buFont typeface="Open Sans"/>
              <a:buChar char="-"/>
            </a:pPr>
            <a:r>
              <a:rPr lang="fr-FR" sz="1800" spc="-1" strike="noStrike">
                <a:solidFill>
                  <a:srgbClr val="695d46"/>
                </a:solidFill>
                <a:uFill>
                  <a:solidFill>
                    <a:srgbClr val="ffffff"/>
                  </a:solidFill>
                </a:uFill>
                <a:latin typeface="Open Sans"/>
                <a:ea typeface="Open Sans"/>
              </a:rPr>
              <a:t>6 mois : hypotonie +++, pas de suivi du regard, décrochage courbe de poids à 4 mois, a vu ostéopathe, pédiatre, médecin généraliste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1" name="CustomShape 3"/>
          <p:cNvSpPr/>
          <p:nvPr/>
        </p:nvSpPr>
        <p:spPr>
          <a:xfrm>
            <a:off x="8472600" y="4663080"/>
            <a:ext cx="547560" cy="392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/>
          <a:p>
            <a:pPr>
              <a:lnSpc>
                <a:spcPct val="100000"/>
              </a:lnSpc>
            </a:pPr>
            <a:fld id="{C43DBA0D-D1FB-468F-B101-CC409ECB7EA7}" type="slidenum">
              <a:rPr lang="fr-F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&lt;numéro&gt;</a:t>
            </a:fld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CustomShape 1"/>
          <p:cNvSpPr/>
          <p:nvPr/>
        </p:nvSpPr>
        <p:spPr>
          <a:xfrm>
            <a:off x="311760" y="444960"/>
            <a:ext cx="8519400" cy="70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3" name="CustomShape 2"/>
          <p:cNvSpPr/>
          <p:nvPr/>
        </p:nvSpPr>
        <p:spPr>
          <a:xfrm>
            <a:off x="311760" y="1266480"/>
            <a:ext cx="8519400" cy="3301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342000">
              <a:lnSpc>
                <a:spcPct val="100000"/>
              </a:lnSpc>
              <a:buClr>
                <a:srgbClr val="695d46"/>
              </a:buClr>
              <a:buFont typeface="Open Sans"/>
              <a:buChar char="-"/>
            </a:pPr>
            <a:r>
              <a:rPr lang="fr-FR" sz="1800" spc="-1" strike="noStrike">
                <a:solidFill>
                  <a:srgbClr val="695d46"/>
                </a:solidFill>
                <a:uFill>
                  <a:solidFill>
                    <a:srgbClr val="ffffff"/>
                  </a:solidFill>
                </a:uFill>
                <a:latin typeface="Open Sans"/>
                <a:ea typeface="Open Sans"/>
              </a:rPr>
              <a:t>8 mois : psychologue pour la maman, ophtalmologue pour Emma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4" name="CustomShape 3"/>
          <p:cNvSpPr/>
          <p:nvPr/>
        </p:nvSpPr>
        <p:spPr>
          <a:xfrm>
            <a:off x="8472600" y="4663080"/>
            <a:ext cx="547560" cy="392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/>
          <a:p>
            <a:pPr>
              <a:lnSpc>
                <a:spcPct val="100000"/>
              </a:lnSpc>
            </a:pPr>
            <a:fld id="{6055656D-964F-4E85-AC04-55CE87B34E31}" type="slidenum">
              <a:rPr lang="fr-F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&lt;numéro&gt;</a:t>
            </a:fld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CustomShape 1"/>
          <p:cNvSpPr/>
          <p:nvPr/>
        </p:nvSpPr>
        <p:spPr>
          <a:xfrm>
            <a:off x="311760" y="444960"/>
            <a:ext cx="8519400" cy="70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6" name="CustomShape 2"/>
          <p:cNvSpPr/>
          <p:nvPr/>
        </p:nvSpPr>
        <p:spPr>
          <a:xfrm>
            <a:off x="311760" y="1266480"/>
            <a:ext cx="8519400" cy="3301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 marL="457200" indent="-342000">
              <a:lnSpc>
                <a:spcPct val="100000"/>
              </a:lnSpc>
              <a:buClr>
                <a:srgbClr val="695d46"/>
              </a:buClr>
              <a:buFont typeface="Open Sans"/>
              <a:buChar char="-"/>
            </a:pPr>
            <a:r>
              <a:rPr lang="fr-FR" sz="1800" spc="-1" strike="noStrike">
                <a:solidFill>
                  <a:srgbClr val="695d46"/>
                </a:solidFill>
                <a:uFill>
                  <a:solidFill>
                    <a:srgbClr val="ffffff"/>
                  </a:solidFill>
                </a:uFill>
                <a:latin typeface="Open Sans"/>
                <a:ea typeface="Open Sans"/>
              </a:rPr>
              <a:t>9 mois : neuropédiatre - pas de place en CAMSP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7" name="CustomShape 3"/>
          <p:cNvSpPr/>
          <p:nvPr/>
        </p:nvSpPr>
        <p:spPr>
          <a:xfrm>
            <a:off x="8472600" y="4663080"/>
            <a:ext cx="547560" cy="392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/>
          <a:p>
            <a:pPr>
              <a:lnSpc>
                <a:spcPct val="100000"/>
              </a:lnSpc>
            </a:pPr>
            <a:fld id="{FD696D72-9017-4363-BF65-6A93E38CDAE1}" type="slidenum">
              <a:rPr lang="fr-F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&lt;numéro&gt;</a:t>
            </a:fld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3" dur="indefinite" restart="never" nodeType="tmRoot">
          <p:childTnLst>
            <p:seq>
              <p:cTn id="1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CustomShape 1"/>
          <p:cNvSpPr/>
          <p:nvPr/>
        </p:nvSpPr>
        <p:spPr>
          <a:xfrm>
            <a:off x="311760" y="444960"/>
            <a:ext cx="8519400" cy="70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9" name="CustomShape 2"/>
          <p:cNvSpPr/>
          <p:nvPr/>
        </p:nvSpPr>
        <p:spPr>
          <a:xfrm>
            <a:off x="311760" y="1266480"/>
            <a:ext cx="8519400" cy="3301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 marL="457200" indent="-342000">
              <a:lnSpc>
                <a:spcPct val="100000"/>
              </a:lnSpc>
              <a:buClr>
                <a:srgbClr val="695d46"/>
              </a:buClr>
              <a:buFont typeface="Open Sans"/>
              <a:buChar char="-"/>
            </a:pPr>
            <a:r>
              <a:rPr lang="fr-FR" sz="1800" spc="-1" strike="noStrike">
                <a:solidFill>
                  <a:srgbClr val="695d46"/>
                </a:solidFill>
                <a:uFill>
                  <a:solidFill>
                    <a:srgbClr val="ffffff"/>
                  </a:solidFill>
                </a:uFill>
                <a:latin typeface="Open Sans"/>
                <a:ea typeface="Open Sans"/>
              </a:rPr>
              <a:t>11 mois : partage des séances entre collègues du cabinet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0" name="CustomShape 3"/>
          <p:cNvSpPr/>
          <p:nvPr/>
        </p:nvSpPr>
        <p:spPr>
          <a:xfrm>
            <a:off x="8472600" y="4663080"/>
            <a:ext cx="547560" cy="392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/>
          <a:p>
            <a:pPr>
              <a:lnSpc>
                <a:spcPct val="100000"/>
              </a:lnSpc>
            </a:pPr>
            <a:fld id="{557291B0-E9A5-4491-9FF0-5962782E8365}" type="slidenum">
              <a:rPr lang="fr-F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&lt;numéro&gt;</a:t>
            </a:fld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5" dur="indefinite" restart="never" nodeType="tmRoot">
          <p:childTnLst>
            <p:seq>
              <p:cTn id="1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CustomShape 1"/>
          <p:cNvSpPr/>
          <p:nvPr/>
        </p:nvSpPr>
        <p:spPr>
          <a:xfrm>
            <a:off x="311760" y="444960"/>
            <a:ext cx="8519400" cy="70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2" name="CustomShape 2"/>
          <p:cNvSpPr/>
          <p:nvPr/>
        </p:nvSpPr>
        <p:spPr>
          <a:xfrm>
            <a:off x="311760" y="1266480"/>
            <a:ext cx="8519400" cy="3301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 marL="457200" indent="-342000">
              <a:lnSpc>
                <a:spcPct val="100000"/>
              </a:lnSpc>
              <a:buClr>
                <a:srgbClr val="695d46"/>
              </a:buClr>
              <a:buFont typeface="Open Sans"/>
              <a:buChar char="-"/>
            </a:pPr>
            <a:r>
              <a:rPr lang="fr-FR" sz="1800" spc="-1" strike="noStrike">
                <a:solidFill>
                  <a:srgbClr val="695d46"/>
                </a:solidFill>
                <a:uFill>
                  <a:solidFill>
                    <a:srgbClr val="ffffff"/>
                  </a:solidFill>
                </a:uFill>
                <a:latin typeface="Open Sans"/>
                <a:ea typeface="Open Sans"/>
              </a:rPr>
              <a:t>12 mois : kinés du cabinet et du CAMSP - appareilleur pour corset-siège 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3" name="CustomShape 3"/>
          <p:cNvSpPr/>
          <p:nvPr/>
        </p:nvSpPr>
        <p:spPr>
          <a:xfrm>
            <a:off x="8472600" y="4663080"/>
            <a:ext cx="547560" cy="392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/>
          <a:p>
            <a:pPr>
              <a:lnSpc>
                <a:spcPct val="100000"/>
              </a:lnSpc>
            </a:pPr>
            <a:fld id="{AD234061-A25A-4373-AA2D-2CA2868814FD}" type="slidenum">
              <a:rPr lang="fr-F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&lt;numéro&gt;</a:t>
            </a:fld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7" dur="indefinite" restart="never" nodeType="tmRoot">
          <p:childTnLst>
            <p:seq>
              <p:cTn id="1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CustomShape 1"/>
          <p:cNvSpPr/>
          <p:nvPr/>
        </p:nvSpPr>
        <p:spPr>
          <a:xfrm>
            <a:off x="311760" y="464760"/>
            <a:ext cx="8519400" cy="70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1" lang="fr-FR" sz="3600" spc="-1" strike="noStrike">
                <a:solidFill>
                  <a:srgbClr val="ef6c00"/>
                </a:solidFill>
                <a:uFill>
                  <a:solidFill>
                    <a:srgbClr val="ffffff"/>
                  </a:solidFill>
                </a:uFill>
                <a:latin typeface="PT Sans Narrow"/>
                <a:ea typeface="PT Sans Narrow"/>
              </a:rPr>
              <a:t>Le corset-siège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5" name="CustomShape 2"/>
          <p:cNvSpPr/>
          <p:nvPr/>
        </p:nvSpPr>
        <p:spPr>
          <a:xfrm>
            <a:off x="311760" y="1266480"/>
            <a:ext cx="8519400" cy="3301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 algn="ctr">
              <a:lnSpc>
                <a:spcPct val="100000"/>
              </a:lnSpc>
            </a:pP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6" name="CustomShape 3"/>
          <p:cNvSpPr/>
          <p:nvPr/>
        </p:nvSpPr>
        <p:spPr>
          <a:xfrm>
            <a:off x="8472600" y="4663080"/>
            <a:ext cx="547560" cy="392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/>
          <a:p>
            <a:pPr>
              <a:lnSpc>
                <a:spcPct val="100000"/>
              </a:lnSpc>
            </a:pPr>
            <a:r>
              <a:rPr lang="fr-F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3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07" name="Shape 124" descr=""/>
          <p:cNvPicPr/>
          <p:nvPr/>
        </p:nvPicPr>
        <p:blipFill>
          <a:blip r:embed="rId1"/>
          <a:stretch/>
        </p:blipFill>
        <p:spPr>
          <a:xfrm>
            <a:off x="4784400" y="932040"/>
            <a:ext cx="3530160" cy="35301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9" dur="indefinite" restart="never" nodeType="tmRoot">
          <p:childTnLst>
            <p:seq>
              <p:cTn id="2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CustomShape 1"/>
          <p:cNvSpPr/>
          <p:nvPr/>
        </p:nvSpPr>
        <p:spPr>
          <a:xfrm>
            <a:off x="311760" y="444960"/>
            <a:ext cx="8519400" cy="70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9" name="CustomShape 2"/>
          <p:cNvSpPr/>
          <p:nvPr/>
        </p:nvSpPr>
        <p:spPr>
          <a:xfrm>
            <a:off x="311760" y="1266480"/>
            <a:ext cx="8519400" cy="3301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0" name="CustomShape 3"/>
          <p:cNvSpPr/>
          <p:nvPr/>
        </p:nvSpPr>
        <p:spPr>
          <a:xfrm>
            <a:off x="8472600" y="4663080"/>
            <a:ext cx="547560" cy="392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/>
          <a:p>
            <a:pPr>
              <a:lnSpc>
                <a:spcPct val="100000"/>
              </a:lnSpc>
            </a:pPr>
            <a:fld id="{392395A5-90C0-41B5-92A0-C277F98F0B65}" type="slidenum">
              <a:rPr lang="fr-F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&lt;numéro&gt;</a:t>
            </a:fld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11" name="Shape 132" descr=""/>
          <p:cNvPicPr/>
          <p:nvPr/>
        </p:nvPicPr>
        <p:blipFill>
          <a:blip r:embed="rId1"/>
          <a:stretch/>
        </p:blipFill>
        <p:spPr>
          <a:xfrm>
            <a:off x="1083960" y="1232280"/>
            <a:ext cx="5713920" cy="21452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1" dur="indefinite" restart="never" nodeType="tmRoot">
          <p:childTnLst>
            <p:seq>
              <p:cTn id="2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CustomShape 1"/>
          <p:cNvSpPr/>
          <p:nvPr/>
        </p:nvSpPr>
        <p:spPr>
          <a:xfrm>
            <a:off x="311760" y="444960"/>
            <a:ext cx="8519400" cy="70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3" name="CustomShape 2"/>
          <p:cNvSpPr/>
          <p:nvPr/>
        </p:nvSpPr>
        <p:spPr>
          <a:xfrm>
            <a:off x="311760" y="1266480"/>
            <a:ext cx="8519400" cy="3301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 marL="457200" indent="-342000">
              <a:lnSpc>
                <a:spcPct val="100000"/>
              </a:lnSpc>
              <a:buClr>
                <a:srgbClr val="695d46"/>
              </a:buClr>
              <a:buFont typeface="Open Sans"/>
              <a:buChar char="-"/>
            </a:pPr>
            <a:r>
              <a:rPr lang="fr-FR" sz="1800" spc="-1" strike="noStrike">
                <a:solidFill>
                  <a:srgbClr val="695d46"/>
                </a:solidFill>
                <a:uFill>
                  <a:solidFill>
                    <a:srgbClr val="ffffff"/>
                  </a:solidFill>
                </a:uFill>
                <a:latin typeface="Open Sans"/>
                <a:ea typeface="Open Sans"/>
              </a:rPr>
              <a:t>17 mois : gastropédiatre, kiné “experte” de COKILLAJE pour oralité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4" name="CustomShape 3"/>
          <p:cNvSpPr/>
          <p:nvPr/>
        </p:nvSpPr>
        <p:spPr>
          <a:xfrm>
            <a:off x="8472600" y="4663080"/>
            <a:ext cx="547560" cy="392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/>
          <a:p>
            <a:pPr>
              <a:lnSpc>
                <a:spcPct val="100000"/>
              </a:lnSpc>
            </a:pPr>
            <a:fld id="{A07FA749-85AD-4CEE-8663-5B292BDB0A37}" type="slidenum">
              <a:rPr lang="fr-F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&lt;numéro&gt;</a:t>
            </a:fld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23" dur="indefinite" restart="never" nodeType="tmRoot">
          <p:childTnLst>
            <p:seq>
              <p:cTn id="2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CustomShape 1"/>
          <p:cNvSpPr/>
          <p:nvPr/>
        </p:nvSpPr>
        <p:spPr>
          <a:xfrm>
            <a:off x="311760" y="444960"/>
            <a:ext cx="8519400" cy="70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6" name="CustomShape 2"/>
          <p:cNvSpPr/>
          <p:nvPr/>
        </p:nvSpPr>
        <p:spPr>
          <a:xfrm>
            <a:off x="311760" y="1266480"/>
            <a:ext cx="8519400" cy="3301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 marL="457200" indent="-342000">
              <a:lnSpc>
                <a:spcPct val="100000"/>
              </a:lnSpc>
              <a:buClr>
                <a:srgbClr val="695d46"/>
              </a:buClr>
              <a:buFont typeface="Open Sans"/>
              <a:buChar char="-"/>
            </a:pPr>
            <a:r>
              <a:rPr lang="fr-FR" sz="1800" spc="-1" strike="noStrike">
                <a:solidFill>
                  <a:srgbClr val="695d46"/>
                </a:solidFill>
                <a:uFill>
                  <a:solidFill>
                    <a:srgbClr val="ffffff"/>
                  </a:solidFill>
                </a:uFill>
                <a:latin typeface="Open Sans"/>
                <a:ea typeface="Open Sans"/>
              </a:rPr>
              <a:t>22 mois : entrée au CAMSP pour séance kiné - éduc spé, autre séance de kiné au cabinet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342000">
              <a:lnSpc>
                <a:spcPct val="100000"/>
              </a:lnSpc>
              <a:buClr>
                <a:srgbClr val="695d46"/>
              </a:buClr>
              <a:buFont typeface="Open Sans"/>
              <a:buChar char="-"/>
            </a:pPr>
            <a:r>
              <a:rPr lang="fr-FR" sz="1800" spc="-1" strike="noStrike">
                <a:solidFill>
                  <a:srgbClr val="695d46"/>
                </a:solidFill>
                <a:uFill>
                  <a:solidFill>
                    <a:srgbClr val="ffffff"/>
                  </a:solidFill>
                </a:uFill>
                <a:latin typeface="Open Sans"/>
                <a:ea typeface="Open Sans"/>
              </a:rPr>
              <a:t>3 ans...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7" name="CustomShape 3"/>
          <p:cNvSpPr/>
          <p:nvPr/>
        </p:nvSpPr>
        <p:spPr>
          <a:xfrm>
            <a:off x="8472600" y="4663080"/>
            <a:ext cx="547560" cy="392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/>
          <a:p>
            <a:pPr>
              <a:lnSpc>
                <a:spcPct val="100000"/>
              </a:lnSpc>
            </a:pPr>
            <a:fld id="{7D96DBE5-0478-42B6-95A0-8D6005099BF8}" type="slidenum">
              <a:rPr lang="fr-F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&lt;numéro&gt;</a:t>
            </a:fld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25" dur="indefinite" restart="never" nodeType="tmRoot">
          <p:childTnLst>
            <p:seq>
              <p:cTn id="2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CustomShape 1"/>
          <p:cNvSpPr/>
          <p:nvPr/>
        </p:nvSpPr>
        <p:spPr>
          <a:xfrm>
            <a:off x="311760" y="444960"/>
            <a:ext cx="8519400" cy="70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9" name="CustomShape 2"/>
          <p:cNvSpPr/>
          <p:nvPr/>
        </p:nvSpPr>
        <p:spPr>
          <a:xfrm>
            <a:off x="311760" y="1266480"/>
            <a:ext cx="8519400" cy="3301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lang="fr-FR" sz="1800" spc="-1" strike="noStrike">
                <a:solidFill>
                  <a:srgbClr val="695d46"/>
                </a:solidFill>
                <a:uFill>
                  <a:solidFill>
                    <a:srgbClr val="ffffff"/>
                  </a:solidFill>
                </a:uFill>
                <a:latin typeface="Open Sans"/>
                <a:ea typeface="Open Sans"/>
              </a:rPr>
              <a:t>se mettre en lien, 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914400" indent="457200">
              <a:lnSpc>
                <a:spcPct val="100000"/>
              </a:lnSpc>
            </a:pPr>
            <a:r>
              <a:rPr lang="fr-FR" sz="1800" spc="-1" strike="noStrike">
                <a:solidFill>
                  <a:srgbClr val="695d46"/>
                </a:solidFill>
                <a:uFill>
                  <a:solidFill>
                    <a:srgbClr val="ffffff"/>
                  </a:solidFill>
                </a:uFill>
                <a:latin typeface="Open Sans"/>
                <a:ea typeface="Open Sans"/>
              </a:rPr>
              <a:t>un soutien technique, 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657600" indent="457200">
              <a:lnSpc>
                <a:spcPct val="100000"/>
              </a:lnSpc>
            </a:pPr>
            <a:r>
              <a:rPr lang="fr-FR" sz="1800" spc="-1" strike="noStrike">
                <a:solidFill>
                  <a:srgbClr val="695d46"/>
                </a:solidFill>
                <a:uFill>
                  <a:solidFill>
                    <a:srgbClr val="ffffff"/>
                  </a:solidFill>
                </a:uFill>
                <a:latin typeface="Open Sans"/>
                <a:ea typeface="Open Sans"/>
              </a:rPr>
              <a:t>et un soutien psychologique,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657600" indent="457200">
              <a:lnSpc>
                <a:spcPct val="100000"/>
              </a:lnSpc>
            </a:pPr>
            <a:r>
              <a:rPr lang="fr-FR" sz="1800" spc="-1" strike="noStrike">
                <a:solidFill>
                  <a:srgbClr val="695d46"/>
                </a:solidFill>
                <a:uFill>
                  <a:solidFill>
                    <a:srgbClr val="ffffff"/>
                  </a:solidFill>
                </a:uFill>
                <a:latin typeface="Open Sans"/>
                <a:ea typeface="Open Sans"/>
              </a:rPr>
              <a:t>                      </a:t>
            </a:r>
            <a:r>
              <a:rPr lang="fr-FR" sz="1800" spc="-1" strike="noStrike">
                <a:solidFill>
                  <a:srgbClr val="695d46"/>
                </a:solidFill>
                <a:uFill>
                  <a:solidFill>
                    <a:srgbClr val="ffffff"/>
                  </a:solidFill>
                </a:uFill>
                <a:latin typeface="Open Sans"/>
                <a:ea typeface="Open Sans"/>
              </a:rPr>
              <a:t>pour les professionnels et pour les parents.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657600" indent="457200">
              <a:lnSpc>
                <a:spcPct val="100000"/>
              </a:lnSpc>
            </a:pP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657600" indent="457200">
              <a:lnSpc>
                <a:spcPct val="100000"/>
              </a:lnSpc>
            </a:pP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657600" indent="457200">
              <a:lnSpc>
                <a:spcPct val="100000"/>
              </a:lnSpc>
            </a:pPr>
            <a:r>
              <a:rPr lang="fr-FR" sz="1800" spc="-1" strike="noStrike">
                <a:solidFill>
                  <a:srgbClr val="695d46"/>
                </a:solidFill>
                <a:uFill>
                  <a:solidFill>
                    <a:srgbClr val="ffffff"/>
                  </a:solidFill>
                </a:uFill>
                <a:latin typeface="Open Sans"/>
                <a:ea typeface="Open Sans"/>
              </a:rPr>
              <a:t>Juzeau D. (2010) </a:t>
            </a:r>
            <a:r>
              <a:rPr i="1" lang="fr-FR" sz="1800" spc="-1" strike="noStrike">
                <a:solidFill>
                  <a:srgbClr val="695d46"/>
                </a:solidFill>
                <a:uFill>
                  <a:solidFill>
                    <a:srgbClr val="ffffff"/>
                  </a:solidFill>
                </a:uFill>
                <a:latin typeface="Open Sans"/>
                <a:ea typeface="Open Sans"/>
              </a:rPr>
              <a:t>Vivre et grandir polyhandicapé</a:t>
            </a:r>
            <a:r>
              <a:rPr lang="fr-FR" sz="1800" spc="-1" strike="noStrike">
                <a:solidFill>
                  <a:srgbClr val="695d46"/>
                </a:solidFill>
                <a:uFill>
                  <a:solidFill>
                    <a:srgbClr val="ffffff"/>
                  </a:solidFill>
                </a:uFill>
                <a:latin typeface="Open Sans"/>
                <a:ea typeface="Open Sans"/>
              </a:rPr>
              <a:t> (p10) Paris: éditions Dunod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657600" indent="457200">
              <a:lnSpc>
                <a:spcPct val="100000"/>
              </a:lnSpc>
            </a:pP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657600" indent="457200">
              <a:lnSpc>
                <a:spcPct val="100000"/>
              </a:lnSpc>
            </a:pP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657600" indent="457200">
              <a:lnSpc>
                <a:spcPct val="100000"/>
              </a:lnSpc>
            </a:pP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657600" indent="457200">
              <a:lnSpc>
                <a:spcPct val="100000"/>
              </a:lnSpc>
            </a:pP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0" name="CustomShape 3"/>
          <p:cNvSpPr/>
          <p:nvPr/>
        </p:nvSpPr>
        <p:spPr>
          <a:xfrm>
            <a:off x="8472600" y="4663080"/>
            <a:ext cx="547560" cy="392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/>
          <a:p>
            <a:pPr>
              <a:lnSpc>
                <a:spcPct val="100000"/>
              </a:lnSpc>
            </a:pPr>
            <a:fld id="{20F1AF69-B930-4E9E-9968-4093C5A196CF}" type="slidenum">
              <a:rPr lang="fr-F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&lt;numéro&gt;</a:t>
            </a:fld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27" dur="indefinite" restart="never" nodeType="tmRoot">
          <p:childTnLst>
            <p:seq>
              <p:cTn id="2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ustomShape 1"/>
          <p:cNvSpPr/>
          <p:nvPr/>
        </p:nvSpPr>
        <p:spPr>
          <a:xfrm>
            <a:off x="311760" y="444960"/>
            <a:ext cx="8519400" cy="70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1" lang="fr-FR" sz="2400" spc="-1" strike="noStrike">
                <a:solidFill>
                  <a:srgbClr val="ef6c00"/>
                </a:solidFill>
                <a:uFill>
                  <a:solidFill>
                    <a:srgbClr val="ffffff"/>
                  </a:solidFill>
                </a:uFill>
                <a:latin typeface="PT Sans Narrow"/>
                <a:ea typeface="PT Sans Narrow"/>
              </a:rPr>
              <a:t>Plusieurs professionnels de santé autour d’Emma et de ses parents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2" name="CustomShape 2"/>
          <p:cNvSpPr/>
          <p:nvPr/>
        </p:nvSpPr>
        <p:spPr>
          <a:xfrm>
            <a:off x="59040" y="1258200"/>
            <a:ext cx="8519400" cy="3301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3" name="CustomShape 3"/>
          <p:cNvSpPr/>
          <p:nvPr/>
        </p:nvSpPr>
        <p:spPr>
          <a:xfrm>
            <a:off x="3416400" y="2543040"/>
            <a:ext cx="1317600" cy="54288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9360">
            <a:solidFill>
              <a:schemeClr val="dk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/>
          <a:p>
            <a:pPr algn="ctr">
              <a:lnSpc>
                <a:spcPct val="100000"/>
              </a:lnSpc>
            </a:pPr>
            <a:r>
              <a:rPr lang="fr-F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Emma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4" name="CustomShape 4"/>
          <p:cNvSpPr/>
          <p:nvPr/>
        </p:nvSpPr>
        <p:spPr>
          <a:xfrm>
            <a:off x="5185080" y="1785240"/>
            <a:ext cx="1672200" cy="52704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9360">
            <a:solidFill>
              <a:schemeClr val="dk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/>
          <a:p>
            <a:pPr algn="ctr">
              <a:lnSpc>
                <a:spcPct val="100000"/>
              </a:lnSpc>
            </a:pPr>
            <a:r>
              <a:rPr lang="fr-F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Les parents d’Emma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5" name="CustomShape 5"/>
          <p:cNvSpPr/>
          <p:nvPr/>
        </p:nvSpPr>
        <p:spPr>
          <a:xfrm>
            <a:off x="2723040" y="1496880"/>
            <a:ext cx="1020960" cy="287640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9360">
            <a:solidFill>
              <a:schemeClr val="dk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/>
          <a:p>
            <a:pPr>
              <a:lnSpc>
                <a:spcPct val="100000"/>
              </a:lnSpc>
            </a:pPr>
            <a:r>
              <a:rPr lang="fr-FR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Ostéopathe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6" name="CustomShape 6"/>
          <p:cNvSpPr/>
          <p:nvPr/>
        </p:nvSpPr>
        <p:spPr>
          <a:xfrm>
            <a:off x="448920" y="2537640"/>
            <a:ext cx="1507320" cy="336960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9360">
            <a:solidFill>
              <a:schemeClr val="dk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/>
          <a:p>
            <a:pPr algn="ctr">
              <a:lnSpc>
                <a:spcPct val="100000"/>
              </a:lnSpc>
            </a:pPr>
            <a:r>
              <a:rPr lang="fr-FR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pédiatre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7" name="CustomShape 7"/>
          <p:cNvSpPr/>
          <p:nvPr/>
        </p:nvSpPr>
        <p:spPr>
          <a:xfrm>
            <a:off x="1032840" y="3512880"/>
            <a:ext cx="1567800" cy="461160"/>
          </a:xfrm>
          <a:prstGeom prst="roundRect">
            <a:avLst>
              <a:gd name="adj" fmla="val 16667"/>
            </a:avLst>
          </a:prstGeom>
          <a:solidFill>
            <a:srgbClr val="d9d2e9"/>
          </a:solidFill>
          <a:ln w="9360">
            <a:solidFill>
              <a:schemeClr val="dk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/>
          <a:p>
            <a:pPr algn="ctr">
              <a:lnSpc>
                <a:spcPct val="100000"/>
              </a:lnSpc>
            </a:pPr>
            <a:r>
              <a:rPr lang="fr-F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Kiné du CAMPS/experte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8" name="CustomShape 8"/>
          <p:cNvSpPr/>
          <p:nvPr/>
        </p:nvSpPr>
        <p:spPr>
          <a:xfrm>
            <a:off x="5506200" y="3470040"/>
            <a:ext cx="1507320" cy="309240"/>
          </a:xfrm>
          <a:prstGeom prst="roundRect">
            <a:avLst>
              <a:gd name="adj" fmla="val 16667"/>
            </a:avLst>
          </a:prstGeom>
          <a:solidFill>
            <a:srgbClr val="d9d2e9"/>
          </a:solidFill>
          <a:ln w="9360">
            <a:solidFill>
              <a:schemeClr val="dk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/>
          <a:p>
            <a:pPr algn="ctr">
              <a:lnSpc>
                <a:spcPct val="100000"/>
              </a:lnSpc>
            </a:pPr>
            <a:r>
              <a:rPr lang="fr-F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Kiné Sophie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9" name="CustomShape 9"/>
          <p:cNvSpPr/>
          <p:nvPr/>
        </p:nvSpPr>
        <p:spPr>
          <a:xfrm>
            <a:off x="4896000" y="4248000"/>
            <a:ext cx="1567800" cy="309240"/>
          </a:xfrm>
          <a:prstGeom prst="roundRect">
            <a:avLst>
              <a:gd name="adj" fmla="val 16667"/>
            </a:avLst>
          </a:prstGeom>
          <a:solidFill>
            <a:srgbClr val="d9d2e9"/>
          </a:solidFill>
          <a:ln w="9360">
            <a:solidFill>
              <a:schemeClr val="dk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/>
          <a:p>
            <a:pPr algn="ctr">
              <a:lnSpc>
                <a:spcPct val="100000"/>
              </a:lnSpc>
            </a:pPr>
            <a:r>
              <a:rPr lang="fr-F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Kiné Nolwenn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0" name="CustomShape 10"/>
          <p:cNvSpPr/>
          <p:nvPr/>
        </p:nvSpPr>
        <p:spPr>
          <a:xfrm>
            <a:off x="6793200" y="2488680"/>
            <a:ext cx="1194120" cy="287640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9360">
            <a:solidFill>
              <a:schemeClr val="dk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/>
          <a:p>
            <a:pPr algn="ctr">
              <a:lnSpc>
                <a:spcPct val="100000"/>
              </a:lnSpc>
            </a:pPr>
            <a:r>
              <a:rPr lang="fr-FR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Psychologue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1" name="CustomShape 11"/>
          <p:cNvSpPr/>
          <p:nvPr/>
        </p:nvSpPr>
        <p:spPr>
          <a:xfrm>
            <a:off x="960840" y="2027880"/>
            <a:ext cx="1082880" cy="287640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9360">
            <a:solidFill>
              <a:schemeClr val="dk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/>
          <a:p>
            <a:pPr algn="ctr">
              <a:lnSpc>
                <a:spcPct val="100000"/>
              </a:lnSpc>
            </a:pPr>
            <a:r>
              <a:rPr lang="fr-FR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Ophtalmo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2" name="CustomShape 12"/>
          <p:cNvSpPr/>
          <p:nvPr/>
        </p:nvSpPr>
        <p:spPr>
          <a:xfrm>
            <a:off x="2808720" y="4140720"/>
            <a:ext cx="1082880" cy="287640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9360">
            <a:solidFill>
              <a:schemeClr val="dk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/>
          <a:p>
            <a:pPr algn="ctr">
              <a:lnSpc>
                <a:spcPct val="100000"/>
              </a:lnSpc>
            </a:pPr>
            <a:r>
              <a:rPr lang="fr-FR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Appareilleur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3" name="CustomShape 13"/>
          <p:cNvSpPr/>
          <p:nvPr/>
        </p:nvSpPr>
        <p:spPr>
          <a:xfrm>
            <a:off x="2044800" y="2171880"/>
            <a:ext cx="1338120" cy="4042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chemeClr val="dk2"/>
            </a:solidFill>
            <a:round/>
            <a:tailEnd len="lg" type="triangle" w="lg"/>
          </a:ln>
        </p:spPr>
        <p:style>
          <a:lnRef idx="0"/>
          <a:fillRef idx="0"/>
          <a:effectRef idx="0"/>
          <a:fontRef idx="minor"/>
        </p:style>
      </p:sp>
      <p:sp>
        <p:nvSpPr>
          <p:cNvPr id="134" name="CustomShape 14"/>
          <p:cNvSpPr/>
          <p:nvPr/>
        </p:nvSpPr>
        <p:spPr>
          <a:xfrm>
            <a:off x="3233880" y="1785240"/>
            <a:ext cx="581040" cy="5551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chemeClr val="dk2"/>
            </a:solidFill>
            <a:round/>
            <a:tailEnd len="lg" type="triangle" w="lg"/>
          </a:ln>
        </p:spPr>
        <p:style>
          <a:lnRef idx="0"/>
          <a:fillRef idx="0"/>
          <a:effectRef idx="0"/>
          <a:fontRef idx="minor"/>
        </p:style>
      </p:sp>
      <p:sp>
        <p:nvSpPr>
          <p:cNvPr id="135" name="CustomShape 15"/>
          <p:cNvSpPr/>
          <p:nvPr/>
        </p:nvSpPr>
        <p:spPr>
          <a:xfrm>
            <a:off x="2094840" y="2683800"/>
            <a:ext cx="867600" cy="16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chemeClr val="dk2"/>
            </a:solidFill>
            <a:round/>
            <a:tailEnd len="lg" type="triangle" w="lg"/>
          </a:ln>
        </p:spPr>
        <p:style>
          <a:lnRef idx="0"/>
          <a:fillRef idx="0"/>
          <a:effectRef idx="0"/>
          <a:fontRef idx="minor"/>
        </p:style>
      </p:sp>
      <p:sp>
        <p:nvSpPr>
          <p:cNvPr id="136" name="CustomShape 16"/>
          <p:cNvSpPr/>
          <p:nvPr/>
        </p:nvSpPr>
        <p:spPr>
          <a:xfrm flipH="1" rot="10800000">
            <a:off x="3556080" y="3701160"/>
            <a:ext cx="820080" cy="4611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chemeClr val="dk2"/>
            </a:solidFill>
            <a:round/>
            <a:tailEnd len="lg" type="triangle" w="lg"/>
          </a:ln>
        </p:spPr>
        <p:style>
          <a:lnRef idx="0"/>
          <a:fillRef idx="0"/>
          <a:effectRef idx="0"/>
          <a:fontRef idx="minor"/>
        </p:style>
      </p:sp>
      <p:sp>
        <p:nvSpPr>
          <p:cNvPr id="137" name="CustomShape 17"/>
          <p:cNvSpPr/>
          <p:nvPr/>
        </p:nvSpPr>
        <p:spPr>
          <a:xfrm flipH="1" rot="10800000">
            <a:off x="4026960" y="4017240"/>
            <a:ext cx="355320" cy="7772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chemeClr val="dk2"/>
            </a:solidFill>
            <a:round/>
            <a:tailEnd len="lg" type="triangle" w="lg"/>
          </a:ln>
        </p:spPr>
        <p:style>
          <a:lnRef idx="0"/>
          <a:fillRef idx="0"/>
          <a:effectRef idx="0"/>
          <a:fontRef idx="minor"/>
        </p:style>
      </p:sp>
      <p:sp>
        <p:nvSpPr>
          <p:cNvPr id="138" name="CustomShape 18"/>
          <p:cNvSpPr/>
          <p:nvPr/>
        </p:nvSpPr>
        <p:spPr>
          <a:xfrm flipH="1" rot="10800000">
            <a:off x="5675040" y="2736000"/>
            <a:ext cx="779400" cy="3092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rgbClr val="cc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39" name="CustomShape 19"/>
          <p:cNvSpPr/>
          <p:nvPr/>
        </p:nvSpPr>
        <p:spPr>
          <a:xfrm rot="10800000">
            <a:off x="5690880" y="4176360"/>
            <a:ext cx="1082880" cy="9082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chemeClr val="dk2"/>
            </a:solidFill>
            <a:round/>
            <a:tailEnd len="lg" type="triangle" w="lg"/>
          </a:ln>
        </p:spPr>
        <p:style>
          <a:lnRef idx="0"/>
          <a:fillRef idx="0"/>
          <a:effectRef idx="0"/>
          <a:fontRef idx="minor"/>
        </p:style>
      </p:sp>
      <p:sp>
        <p:nvSpPr>
          <p:cNvPr id="140" name="CustomShape 20"/>
          <p:cNvSpPr/>
          <p:nvPr/>
        </p:nvSpPr>
        <p:spPr>
          <a:xfrm rot="10800000">
            <a:off x="5608800" y="3406680"/>
            <a:ext cx="712800" cy="5266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chemeClr val="dk2"/>
            </a:solidFill>
            <a:round/>
            <a:tailEnd len="lg" type="triangle" w="lg"/>
          </a:ln>
        </p:spPr>
        <p:style>
          <a:lnRef idx="0"/>
          <a:fillRef idx="0"/>
          <a:effectRef idx="0"/>
          <a:fontRef idx="minor"/>
        </p:style>
      </p:sp>
      <p:sp>
        <p:nvSpPr>
          <p:cNvPr id="141" name="CustomShape 21"/>
          <p:cNvSpPr/>
          <p:nvPr/>
        </p:nvSpPr>
        <p:spPr>
          <a:xfrm rot="10800000">
            <a:off x="6624000" y="2620440"/>
            <a:ext cx="425520" cy="2444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chemeClr val="dk2"/>
            </a:solidFill>
            <a:round/>
            <a:tailEnd len="lg" type="triangle" w="lg"/>
          </a:ln>
        </p:spPr>
        <p:style>
          <a:lnRef idx="0"/>
          <a:fillRef idx="0"/>
          <a:effectRef idx="0"/>
          <a:fontRef idx="minor"/>
        </p:style>
      </p:sp>
      <p:sp>
        <p:nvSpPr>
          <p:cNvPr id="142" name="CustomShape 22"/>
          <p:cNvSpPr/>
          <p:nvPr/>
        </p:nvSpPr>
        <p:spPr>
          <a:xfrm>
            <a:off x="8472600" y="4663080"/>
            <a:ext cx="547560" cy="392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/>
          <a:p>
            <a:pPr>
              <a:lnSpc>
                <a:spcPct val="100000"/>
              </a:lnSpc>
            </a:pPr>
            <a:fld id="{2452FCDA-B98A-4805-95CA-412C2A73E3F5}" type="slidenum">
              <a:rPr lang="fr-F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&lt;numéro&gt;</a:t>
            </a:fld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3" name="CustomShape 23"/>
          <p:cNvSpPr/>
          <p:nvPr/>
        </p:nvSpPr>
        <p:spPr>
          <a:xfrm>
            <a:off x="674640" y="3097080"/>
            <a:ext cx="1507320" cy="244440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9360">
            <a:solidFill>
              <a:schemeClr val="dk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/>
          <a:p>
            <a:pPr>
              <a:lnSpc>
                <a:spcPct val="100000"/>
              </a:lnSpc>
            </a:pPr>
            <a:r>
              <a:rPr lang="fr-FR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médecin généraliste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4" name="CustomShape 24"/>
          <p:cNvSpPr/>
          <p:nvPr/>
        </p:nvSpPr>
        <p:spPr>
          <a:xfrm flipH="1" rot="10800000">
            <a:off x="3315600" y="3168000"/>
            <a:ext cx="795600" cy="2199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chemeClr val="dk2"/>
            </a:solidFill>
            <a:round/>
            <a:tailEnd len="lg" type="triangle" w="lg"/>
          </a:ln>
        </p:spPr>
        <p:style>
          <a:lnRef idx="0"/>
          <a:fillRef idx="0"/>
          <a:effectRef idx="0"/>
          <a:fontRef idx="minor"/>
        </p:style>
      </p:sp>
    </p:spTree>
  </p:cSld>
  <p:timing>
    <p:tnLst>
      <p:par>
        <p:cTn id="29" dur="indefinite" restart="never" nodeType="tmRoot">
          <p:childTnLst>
            <p:seq>
              <p:cTn id="3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CustomShape 1"/>
          <p:cNvSpPr/>
          <p:nvPr/>
        </p:nvSpPr>
        <p:spPr>
          <a:xfrm>
            <a:off x="311760" y="444960"/>
            <a:ext cx="8519400" cy="70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1" lang="fr-FR" sz="3600" spc="-1" strike="noStrike">
                <a:solidFill>
                  <a:srgbClr val="ef6c00"/>
                </a:solidFill>
                <a:uFill>
                  <a:solidFill>
                    <a:srgbClr val="ffffff"/>
                  </a:solidFill>
                </a:uFill>
                <a:latin typeface="PT Sans Narrow"/>
                <a:ea typeface="PT Sans Narrow"/>
              </a:rPr>
              <a:t>Analyse des entretiens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6" name="CustomShape 2"/>
          <p:cNvSpPr/>
          <p:nvPr/>
        </p:nvSpPr>
        <p:spPr>
          <a:xfrm>
            <a:off x="311760" y="1256400"/>
            <a:ext cx="8519400" cy="3301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lang="fr-FR" sz="1800" spc="-1" strike="noStrike">
                <a:solidFill>
                  <a:srgbClr val="695d46"/>
                </a:solidFill>
                <a:uFill>
                  <a:solidFill>
                    <a:srgbClr val="ffffff"/>
                  </a:solidFill>
                </a:uFill>
                <a:latin typeface="Open Sans"/>
                <a:ea typeface="Open Sans"/>
              </a:rPr>
              <a:t>cabinet de groupe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800" spc="-1" strike="noStrike">
                <a:solidFill>
                  <a:srgbClr val="695d46"/>
                </a:solidFill>
                <a:uFill>
                  <a:solidFill>
                    <a:srgbClr val="ffffff"/>
                  </a:solidFill>
                </a:uFill>
                <a:latin typeface="Open Sans"/>
                <a:ea typeface="Open Sans"/>
              </a:rPr>
              <a:t>la relation aux enfants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800" spc="-1" strike="noStrike">
                <a:solidFill>
                  <a:srgbClr val="695d46"/>
                </a:solidFill>
                <a:uFill>
                  <a:solidFill>
                    <a:srgbClr val="ffffff"/>
                  </a:solidFill>
                </a:uFill>
                <a:latin typeface="Open Sans"/>
                <a:ea typeface="Open Sans"/>
              </a:rPr>
              <a:t>triangle enfant-parents-soignant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i="1" lang="fr-FR" sz="1800" spc="-1" strike="noStrike">
                <a:solidFill>
                  <a:srgbClr val="695d46"/>
                </a:solidFill>
                <a:uFill>
                  <a:solidFill>
                    <a:srgbClr val="ffffff"/>
                  </a:solidFill>
                </a:uFill>
                <a:latin typeface="Open Sans"/>
                <a:ea typeface="Open Sans"/>
              </a:rPr>
              <a:t>http://www.urps-mk-paysdelaloire.fr/uploads/1/3/2/5/13256527/2014_rapport_panel_mk_v2.pdf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7" name="CustomShape 3"/>
          <p:cNvSpPr/>
          <p:nvPr/>
        </p:nvSpPr>
        <p:spPr>
          <a:xfrm>
            <a:off x="8472600" y="4663080"/>
            <a:ext cx="547560" cy="392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/>
          <a:p>
            <a:pPr>
              <a:lnSpc>
                <a:spcPct val="100000"/>
              </a:lnSpc>
            </a:pPr>
            <a:fld id="{3586BC2D-BD91-46AD-93B9-55A11BBCBE9D}" type="slidenum">
              <a:rPr lang="fr-F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&lt;numéro&gt;</a:t>
            </a:fld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31" dur="indefinite" restart="never" nodeType="tmRoot">
          <p:childTnLst>
            <p:seq>
              <p:cTn id="3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CustomShape 1"/>
          <p:cNvSpPr/>
          <p:nvPr/>
        </p:nvSpPr>
        <p:spPr>
          <a:xfrm>
            <a:off x="311760" y="444960"/>
            <a:ext cx="8519400" cy="70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1" lang="fr-FR" sz="3600" spc="-1" strike="noStrike">
                <a:solidFill>
                  <a:srgbClr val="ef6c00"/>
                </a:solidFill>
                <a:uFill>
                  <a:solidFill>
                    <a:srgbClr val="ffffff"/>
                  </a:solidFill>
                </a:uFill>
                <a:latin typeface="PT Sans Narrow"/>
                <a:ea typeface="PT Sans Narrow"/>
              </a:rPr>
              <a:t>Résultats des entretiens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9" name="CustomShape 2"/>
          <p:cNvSpPr/>
          <p:nvPr/>
        </p:nvSpPr>
        <p:spPr>
          <a:xfrm>
            <a:off x="311760" y="1266480"/>
            <a:ext cx="8519400" cy="3301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 algn="ctr">
              <a:lnSpc>
                <a:spcPct val="100000"/>
              </a:lnSpc>
            </a:pP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800" spc="-1" strike="noStrike">
                <a:solidFill>
                  <a:srgbClr val="695d46"/>
                </a:solidFill>
                <a:uFill>
                  <a:solidFill>
                    <a:srgbClr val="ffffff"/>
                  </a:solidFill>
                </a:uFill>
                <a:latin typeface="Open Sans"/>
                <a:ea typeface="Open Sans"/>
              </a:rPr>
              <a:t>Le lien avec les autres professionnels,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800" spc="-1" strike="noStrike">
                <a:solidFill>
                  <a:srgbClr val="695d46"/>
                </a:solidFill>
                <a:uFill>
                  <a:solidFill>
                    <a:srgbClr val="ffffff"/>
                  </a:solidFill>
                </a:uFill>
                <a:latin typeface="Open Sans"/>
                <a:ea typeface="Open Sans"/>
              </a:rPr>
              <a:t>le lien à soi-même,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800" spc="-1" strike="noStrike">
                <a:solidFill>
                  <a:srgbClr val="695d46"/>
                </a:solidFill>
                <a:uFill>
                  <a:solidFill>
                    <a:srgbClr val="ffffff"/>
                  </a:solidFill>
                </a:uFill>
                <a:latin typeface="Open Sans"/>
                <a:ea typeface="Open Sans"/>
              </a:rPr>
              <a:t>prendre le temps,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800" spc="-1" strike="noStrike">
                <a:solidFill>
                  <a:srgbClr val="695d46"/>
                </a:solidFill>
                <a:uFill>
                  <a:solidFill>
                    <a:srgbClr val="ffffff"/>
                  </a:solidFill>
                </a:uFill>
                <a:latin typeface="Open Sans"/>
                <a:ea typeface="Open Sans"/>
              </a:rPr>
              <a:t>se former...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fr-FR" sz="1800" spc="-1" strike="noStrike">
                <a:solidFill>
                  <a:srgbClr val="695d46"/>
                </a:solidFill>
                <a:uFill>
                  <a:solidFill>
                    <a:srgbClr val="ffffff"/>
                  </a:solidFill>
                </a:uFill>
                <a:latin typeface="Open Sans"/>
                <a:ea typeface="Open Sans"/>
              </a:rPr>
              <a:t>MEILLEURE RECONNAISSANCE DE LA SPÉCIALITÉ PÉDIATRIQUE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0" name="CustomShape 3"/>
          <p:cNvSpPr/>
          <p:nvPr/>
        </p:nvSpPr>
        <p:spPr>
          <a:xfrm>
            <a:off x="8472600" y="4663080"/>
            <a:ext cx="547560" cy="392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/>
          <a:p>
            <a:pPr>
              <a:lnSpc>
                <a:spcPct val="100000"/>
              </a:lnSpc>
            </a:pPr>
            <a:fld id="{BBAA4CF4-7F4C-4179-AD46-4CD497ACE7DC}" type="slidenum">
              <a:rPr lang="fr-F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&lt;numéro&gt;</a:t>
            </a:fld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33" dur="indefinite" restart="never" nodeType="tmRoot">
          <p:childTnLst>
            <p:seq>
              <p:cTn id="3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CustomShape 1"/>
          <p:cNvSpPr/>
          <p:nvPr/>
        </p:nvSpPr>
        <p:spPr>
          <a:xfrm>
            <a:off x="311760" y="444960"/>
            <a:ext cx="8519400" cy="70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2" name="CustomShape 2"/>
          <p:cNvSpPr/>
          <p:nvPr/>
        </p:nvSpPr>
        <p:spPr>
          <a:xfrm>
            <a:off x="311760" y="1266480"/>
            <a:ext cx="8519400" cy="3301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 algn="ctr">
              <a:lnSpc>
                <a:spcPct val="100000"/>
              </a:lnSpc>
            </a:pPr>
            <a:r>
              <a:rPr lang="fr-FR" sz="2400" spc="-1" strike="noStrike">
                <a:solidFill>
                  <a:srgbClr val="695d46"/>
                </a:solidFill>
                <a:uFill>
                  <a:solidFill>
                    <a:srgbClr val="ffffff"/>
                  </a:solidFill>
                </a:uFill>
                <a:latin typeface="Open Sans"/>
                <a:ea typeface="Open Sans"/>
              </a:rPr>
              <a:t>Et les kinés salariés exerçant en structure?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3" name="CustomShape 3"/>
          <p:cNvSpPr/>
          <p:nvPr/>
        </p:nvSpPr>
        <p:spPr>
          <a:xfrm>
            <a:off x="8472600" y="4663080"/>
            <a:ext cx="547560" cy="392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/>
          <a:p>
            <a:pPr>
              <a:lnSpc>
                <a:spcPct val="100000"/>
              </a:lnSpc>
            </a:pPr>
            <a:fld id="{6796A629-AC5C-47DF-AF82-03BE3BD19084}" type="slidenum">
              <a:rPr lang="fr-F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&lt;numéro&gt;</a:t>
            </a:fld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35" dur="indefinite" restart="never" nodeType="tmRoot">
          <p:childTnLst>
            <p:seq>
              <p:cTn id="3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CustomShape 1"/>
          <p:cNvSpPr/>
          <p:nvPr/>
        </p:nvSpPr>
        <p:spPr>
          <a:xfrm>
            <a:off x="311760" y="444960"/>
            <a:ext cx="8519400" cy="70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5" name="CustomShape 2"/>
          <p:cNvSpPr/>
          <p:nvPr/>
        </p:nvSpPr>
        <p:spPr>
          <a:xfrm>
            <a:off x="311760" y="1266480"/>
            <a:ext cx="8519400" cy="3301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 algn="ctr">
              <a:lnSpc>
                <a:spcPct val="100000"/>
              </a:lnSpc>
            </a:pPr>
            <a:r>
              <a:rPr lang="fr-FR" sz="2400" spc="-1" strike="noStrike">
                <a:solidFill>
                  <a:srgbClr val="695d46"/>
                </a:solidFill>
                <a:uFill>
                  <a:solidFill>
                    <a:srgbClr val="ffffff"/>
                  </a:solidFill>
                </a:uFill>
                <a:latin typeface="Open Sans"/>
                <a:ea typeface="Open Sans"/>
              </a:rPr>
              <a:t>Le lien à soi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400" spc="-1" strike="noStrike">
                <a:solidFill>
                  <a:srgbClr val="695d46"/>
                </a:solidFill>
                <a:uFill>
                  <a:solidFill>
                    <a:srgbClr val="ffffff"/>
                  </a:solidFill>
                </a:uFill>
                <a:latin typeface="Open Sans"/>
                <a:ea typeface="Open Sans"/>
              </a:rPr>
              <a:t>Scelles R. Théories psychologiques et pratiques de soin: pour une clinique de la prudence et du risque, dans </a:t>
            </a:r>
            <a:r>
              <a:rPr i="1" lang="fr-FR" sz="1400" spc="-1" strike="noStrike">
                <a:solidFill>
                  <a:srgbClr val="695d46"/>
                </a:solidFill>
                <a:uFill>
                  <a:solidFill>
                    <a:srgbClr val="ffffff"/>
                  </a:solidFill>
                </a:uFill>
                <a:latin typeface="Open Sans"/>
                <a:ea typeface="Open Sans"/>
              </a:rPr>
              <a:t>Traité de bioéthique III- Handicaps, vulnérabilités, situations extrêmes</a:t>
            </a:r>
            <a:r>
              <a:rPr lang="fr-FR" sz="1400" spc="-1" strike="noStrike">
                <a:solidFill>
                  <a:srgbClr val="695d46"/>
                </a:solidFill>
                <a:uFill>
                  <a:solidFill>
                    <a:srgbClr val="ffffff"/>
                  </a:solidFill>
                </a:uFill>
                <a:latin typeface="Open Sans"/>
                <a:ea typeface="Open Sans"/>
              </a:rPr>
              <a:t> (2010), sous la direction de Hirsch E (pp 83-88) Editions érès.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400" spc="-1" strike="noStrike">
                <a:solidFill>
                  <a:srgbClr val="695d46"/>
                </a:solidFill>
                <a:uFill>
                  <a:solidFill>
                    <a:srgbClr val="ffffff"/>
                  </a:solidFill>
                </a:uFill>
                <a:latin typeface="Open Sans"/>
                <a:ea typeface="Open Sans"/>
              </a:rPr>
              <a:t>Myers Rachel E (2017) </a:t>
            </a:r>
            <a:r>
              <a:rPr i="1" lang="fr-FR" sz="1400" spc="-1" strike="noStrike">
                <a:solidFill>
                  <a:srgbClr val="695d46"/>
                </a:solidFill>
                <a:uFill>
                  <a:solidFill>
                    <a:srgbClr val="ffffff"/>
                  </a:solidFill>
                </a:uFill>
                <a:latin typeface="Open Sans"/>
                <a:ea typeface="Open Sans"/>
              </a:rPr>
              <a:t>Cultivating Mindfullness to Promote Self-Care and Well-being in perioperative nurses</a:t>
            </a:r>
            <a:r>
              <a:rPr lang="fr-FR" sz="1400" spc="-1" strike="noStrike">
                <a:solidFill>
                  <a:srgbClr val="695d46"/>
                </a:solidFill>
                <a:uFill>
                  <a:solidFill>
                    <a:srgbClr val="ffffff"/>
                  </a:solidFill>
                </a:uFill>
                <a:latin typeface="Open Sans"/>
                <a:ea typeface="Open Sans"/>
              </a:rPr>
              <a:t> AORN J105 (March 2017) 259-266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6" name="CustomShape 3"/>
          <p:cNvSpPr/>
          <p:nvPr/>
        </p:nvSpPr>
        <p:spPr>
          <a:xfrm>
            <a:off x="8472600" y="4663080"/>
            <a:ext cx="547560" cy="392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/>
          <a:p>
            <a:pPr>
              <a:lnSpc>
                <a:spcPct val="100000"/>
              </a:lnSpc>
            </a:pPr>
            <a:fld id="{7DB482CB-DEB5-4B68-B8BC-ABFEC559878E}" type="slidenum">
              <a:rPr lang="fr-F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&lt;numéro&gt;</a:t>
            </a:fld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37" dur="indefinite" restart="never" nodeType="tmRoot">
          <p:childTnLst>
            <p:seq>
              <p:cTn id="3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CustomShape 1"/>
          <p:cNvSpPr/>
          <p:nvPr/>
        </p:nvSpPr>
        <p:spPr>
          <a:xfrm>
            <a:off x="311760" y="444960"/>
            <a:ext cx="8519400" cy="70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1" lang="fr-FR" sz="3600" spc="-1" strike="noStrike">
                <a:solidFill>
                  <a:srgbClr val="ef6c00"/>
                </a:solidFill>
                <a:uFill>
                  <a:solidFill>
                    <a:srgbClr val="ffffff"/>
                  </a:solidFill>
                </a:uFill>
                <a:latin typeface="PT Sans Narrow"/>
                <a:ea typeface="PT Sans Narrow"/>
              </a:rPr>
              <a:t>Pour conclure...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8" name="CustomShape 2"/>
          <p:cNvSpPr/>
          <p:nvPr/>
        </p:nvSpPr>
        <p:spPr>
          <a:xfrm>
            <a:off x="311760" y="1266480"/>
            <a:ext cx="8519400" cy="3301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fr-FR" sz="2400" spc="-1" strike="noStrike">
                <a:solidFill>
                  <a:srgbClr val="695d46"/>
                </a:solidFill>
                <a:uFill>
                  <a:solidFill>
                    <a:srgbClr val="ffffff"/>
                  </a:solidFill>
                </a:uFill>
                <a:latin typeface="Open Sans"/>
                <a:ea typeface="Open Sans"/>
              </a:rPr>
              <a:t>Éthique = in-discipline !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i="1" lang="fr-FR" sz="1200" spc="-1" strike="noStrike">
                <a:solidFill>
                  <a:srgbClr val="695d46"/>
                </a:solidFill>
                <a:uFill>
                  <a:solidFill>
                    <a:srgbClr val="ffffff"/>
                  </a:solidFill>
                </a:uFill>
                <a:latin typeface="Open Sans"/>
                <a:ea typeface="Open Sans"/>
              </a:rPr>
              <a:t>Bien-être au travail. La conférence de Michel Cymes à Nantes, Ouest France, 06/09/2017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i="1" lang="fr-FR" sz="1200" spc="-1" strike="noStrike">
                <a:solidFill>
                  <a:srgbClr val="695d46"/>
                </a:solidFill>
                <a:uFill>
                  <a:solidFill>
                    <a:srgbClr val="ffffff"/>
                  </a:solidFill>
                </a:uFill>
                <a:latin typeface="Open Sans"/>
                <a:ea typeface="Open Sans"/>
              </a:rPr>
              <a:t>Chacun cherche sa cadence. A quelle vitesse voulons nous vivre, Cédric Enjalbert, David Le Breton, Philosophie Magazine, juin 2018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200" spc="-1" strike="noStrike">
                <a:solidFill>
                  <a:srgbClr val="695d46"/>
                </a:solidFill>
                <a:uFill>
                  <a:solidFill>
                    <a:srgbClr val="ffffff"/>
                  </a:solidFill>
                </a:uFill>
                <a:latin typeface="Open Sans"/>
                <a:ea typeface="Open Sans"/>
              </a:rPr>
              <a:t>A. LARDOUX, </a:t>
            </a:r>
            <a:r>
              <a:rPr i="1" lang="fr-FR" sz="1200" spc="-1" strike="noStrike">
                <a:solidFill>
                  <a:srgbClr val="695d46"/>
                </a:solidFill>
                <a:uFill>
                  <a:solidFill>
                    <a:srgbClr val="ffffff"/>
                  </a:solidFill>
                </a:uFill>
                <a:latin typeface="Open Sans"/>
                <a:ea typeface="Open Sans"/>
              </a:rPr>
              <a:t>Expérience d’une démarche de réunion pluridisciplinaire en milieu libéral,  </a:t>
            </a:r>
            <a:r>
              <a:rPr lang="fr-FR" sz="1200" spc="-1" strike="noStrike">
                <a:solidFill>
                  <a:srgbClr val="695d46"/>
                </a:solidFill>
                <a:uFill>
                  <a:solidFill>
                    <a:srgbClr val="ffffff"/>
                  </a:solidFill>
                </a:uFill>
                <a:latin typeface="Open Sans"/>
                <a:ea typeface="Open Sans"/>
              </a:rPr>
              <a:t>ActuKiné, 22 Mai 2017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9" name="CustomShape 3"/>
          <p:cNvSpPr/>
          <p:nvPr/>
        </p:nvSpPr>
        <p:spPr>
          <a:xfrm>
            <a:off x="8472600" y="4663080"/>
            <a:ext cx="547560" cy="392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/>
          <a:p>
            <a:pPr>
              <a:lnSpc>
                <a:spcPct val="100000"/>
              </a:lnSpc>
            </a:pPr>
            <a:fld id="{6F324A23-1A1A-4562-AE7D-242DC91C4E79}" type="slidenum">
              <a:rPr lang="fr-F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&lt;numéro&gt;</a:t>
            </a:fld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39" dur="indefinite" restart="never" nodeType="tmRoot">
          <p:childTnLst>
            <p:seq>
              <p:cTn id="4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CustomShape 1"/>
          <p:cNvSpPr/>
          <p:nvPr/>
        </p:nvSpPr>
        <p:spPr>
          <a:xfrm>
            <a:off x="311760" y="444960"/>
            <a:ext cx="8519400" cy="70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1" name="CustomShape 2"/>
          <p:cNvSpPr/>
          <p:nvPr/>
        </p:nvSpPr>
        <p:spPr>
          <a:xfrm>
            <a:off x="311760" y="1266480"/>
            <a:ext cx="8519400" cy="3301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 algn="ctr">
              <a:lnSpc>
                <a:spcPct val="100000"/>
              </a:lnSpc>
            </a:pPr>
            <a:r>
              <a:rPr lang="fr-FR" sz="2400" spc="-1" strike="noStrike">
                <a:solidFill>
                  <a:srgbClr val="695d46"/>
                </a:solidFill>
                <a:uFill>
                  <a:solidFill>
                    <a:srgbClr val="ffffff"/>
                  </a:solidFill>
                </a:uFill>
                <a:latin typeface="Open Sans"/>
                <a:ea typeface="Open Sans"/>
              </a:rPr>
              <a:t>Merci de votre attention !</a:t>
            </a:r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2" name="CustomShape 3"/>
          <p:cNvSpPr/>
          <p:nvPr/>
        </p:nvSpPr>
        <p:spPr>
          <a:xfrm>
            <a:off x="8472600" y="4663080"/>
            <a:ext cx="547560" cy="392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/>
          <a:p>
            <a:pPr>
              <a:lnSpc>
                <a:spcPct val="100000"/>
              </a:lnSpc>
            </a:pPr>
            <a:fld id="{79AA42AE-7B03-488E-84A1-5B3F0608C68B}" type="slidenum">
              <a:rPr lang="fr-F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&lt;numéro&gt;</a:t>
            </a:fld>
            <a:endParaRPr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41" dur="indefinite" restart="never" nodeType="tmRoot">
          <p:childTnLst>
            <p:seq>
              <p:cTn id="4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Application>LibreOffice/5.0.6.2$Linux_x86 LibreOffice_project/00m0$Build-2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language>fr-FR</dc:language>
  <cp:lastModifiedBy>ubuntu </cp:lastModifiedBy>
  <dcterms:modified xsi:type="dcterms:W3CDTF">2018-06-21T20:33:37Z</dcterms:modified>
  <cp:revision>3</cp:revision>
</cp:coreProperties>
</file>