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300" r:id="rId4"/>
    <p:sldId id="301" r:id="rId5"/>
    <p:sldId id="302" r:id="rId6"/>
    <p:sldId id="307" r:id="rId7"/>
    <p:sldId id="303" r:id="rId8"/>
    <p:sldId id="260" r:id="rId9"/>
    <p:sldId id="308" r:id="rId10"/>
    <p:sldId id="304" r:id="rId11"/>
    <p:sldId id="305" r:id="rId12"/>
    <p:sldId id="306" r:id="rId13"/>
    <p:sldId id="275" r:id="rId14"/>
    <p:sldId id="294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A00"/>
    <a:srgbClr val="E8B400"/>
    <a:srgbClr val="19A0DD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17"/>
    <p:restoredTop sz="75886" autoAdjust="0"/>
  </p:normalViewPr>
  <p:slideViewPr>
    <p:cSldViewPr snapToGrid="0">
      <p:cViewPr varScale="1">
        <p:scale>
          <a:sx n="83" d="100"/>
          <a:sy n="83" d="100"/>
        </p:scale>
        <p:origin x="2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1A440A-012B-EC4F-9584-31214C7A3774}" type="doc">
      <dgm:prSet loTypeId="urn:microsoft.com/office/officeart/2005/8/layout/arrow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6DC515E-A120-4745-B33A-E0029D39C142}">
      <dgm:prSet phldrT="[Texte]" custT="1"/>
      <dgm:spPr/>
      <dgm:t>
        <a:bodyPr/>
        <a:lstStyle/>
        <a:p>
          <a:r>
            <a:rPr lang="fr-FR" sz="1400" b="1" dirty="0"/>
            <a:t>2004 </a:t>
          </a:r>
          <a:r>
            <a:rPr lang="fr-FR" sz="1400" b="0" dirty="0"/>
            <a:t>: création de l'association volonté de communiquer entre les professionnels kinésithérapeutes libéraux et institutionnels</a:t>
          </a:r>
        </a:p>
      </dgm:t>
    </dgm:pt>
    <dgm:pt modelId="{C199D39B-DB4E-0C41-8C32-496426B1D905}" type="parTrans" cxnId="{258E7782-89B3-C545-940D-99DEB3DD4EDF}">
      <dgm:prSet/>
      <dgm:spPr/>
      <dgm:t>
        <a:bodyPr/>
        <a:lstStyle/>
        <a:p>
          <a:endParaRPr lang="fr-FR"/>
        </a:p>
      </dgm:t>
    </dgm:pt>
    <dgm:pt modelId="{E8E45C7D-135F-4B4B-98FF-65680EF6CC08}" type="sibTrans" cxnId="{258E7782-89B3-C545-940D-99DEB3DD4EDF}">
      <dgm:prSet/>
      <dgm:spPr/>
      <dgm:t>
        <a:bodyPr/>
        <a:lstStyle/>
        <a:p>
          <a:endParaRPr lang="fr-FR"/>
        </a:p>
      </dgm:t>
    </dgm:pt>
    <dgm:pt modelId="{0FC054BD-3AC0-2348-A84A-F62D22E59DF1}">
      <dgm:prSet phldrT="[Texte]"/>
      <dgm:spPr/>
      <dgm:t>
        <a:bodyPr/>
        <a:lstStyle/>
        <a:p>
          <a:r>
            <a:rPr lang="fr-FR" b="1" dirty="0"/>
            <a:t>2012</a:t>
          </a:r>
          <a:r>
            <a:rPr lang="fr-FR" dirty="0"/>
            <a:t> : Dynamique interprofessionnelle</a:t>
          </a:r>
        </a:p>
        <a:p>
          <a:r>
            <a:rPr lang="fr-FR" dirty="0"/>
            <a:t>Indemnisation des missions de compagnonnages</a:t>
          </a:r>
        </a:p>
      </dgm:t>
    </dgm:pt>
    <dgm:pt modelId="{D986ADC4-2D3A-6A44-8D36-7B91F3261B0F}" type="parTrans" cxnId="{75A9B7DF-7C9E-A246-A431-DF18BACBBA3C}">
      <dgm:prSet/>
      <dgm:spPr/>
      <dgm:t>
        <a:bodyPr/>
        <a:lstStyle/>
        <a:p>
          <a:endParaRPr lang="fr-FR"/>
        </a:p>
      </dgm:t>
    </dgm:pt>
    <dgm:pt modelId="{603BA9FF-D030-1949-AE2D-6B5C6F3B0B24}" type="sibTrans" cxnId="{75A9B7DF-7C9E-A246-A431-DF18BACBBA3C}">
      <dgm:prSet/>
      <dgm:spPr/>
      <dgm:t>
        <a:bodyPr/>
        <a:lstStyle/>
        <a:p>
          <a:endParaRPr lang="fr-FR"/>
        </a:p>
      </dgm:t>
    </dgm:pt>
    <dgm:pt modelId="{496D6FD9-A5F5-2847-963B-BBAD6EF37D1B}">
      <dgm:prSet phldrT="[Texte]"/>
      <dgm:spPr/>
      <dgm:t>
        <a:bodyPr/>
        <a:lstStyle/>
        <a:p>
          <a:r>
            <a:rPr lang="fr-FR" b="1" dirty="0"/>
            <a:t>2019/2020</a:t>
          </a:r>
          <a:r>
            <a:rPr lang="fr-FR" dirty="0"/>
            <a:t> : contractualisation du réseau avec l’ARS, mise en place du partenariat avec PRIOR : poursuite du compagnonnage dans les cabinets libéraux</a:t>
          </a:r>
        </a:p>
      </dgm:t>
    </dgm:pt>
    <dgm:pt modelId="{ACA8C151-CB16-EA4C-9423-6D353E009952}" type="parTrans" cxnId="{F6651D16-FC97-1243-A6E3-3E37B523EB08}">
      <dgm:prSet/>
      <dgm:spPr/>
      <dgm:t>
        <a:bodyPr/>
        <a:lstStyle/>
        <a:p>
          <a:endParaRPr lang="fr-FR"/>
        </a:p>
      </dgm:t>
    </dgm:pt>
    <dgm:pt modelId="{C72E786F-8BF5-CF41-86A6-8D4F7F9F64D4}" type="sibTrans" cxnId="{F6651D16-FC97-1243-A6E3-3E37B523EB08}">
      <dgm:prSet/>
      <dgm:spPr/>
      <dgm:t>
        <a:bodyPr/>
        <a:lstStyle/>
        <a:p>
          <a:endParaRPr lang="fr-FR"/>
        </a:p>
      </dgm:t>
    </dgm:pt>
    <dgm:pt modelId="{C5398771-DCAA-C140-A444-9C8DF5EC83D9}">
      <dgm:prSet/>
      <dgm:spPr/>
      <dgm:t>
        <a:bodyPr/>
        <a:lstStyle/>
        <a:p>
          <a:r>
            <a:rPr lang="fr-FR" b="1" dirty="0"/>
            <a:t>2021/2022 : </a:t>
          </a:r>
          <a:r>
            <a:rPr lang="fr-FR" dirty="0"/>
            <a:t>Professionnalisation du réseau avec 3 animateurs sur les différents départements : singularité du compagnonnage thématique de notre mémoire en Master 2</a:t>
          </a:r>
        </a:p>
      </dgm:t>
    </dgm:pt>
    <dgm:pt modelId="{907AF89C-1E54-1641-B292-0E7AD63E6562}" type="parTrans" cxnId="{856FE104-4AC7-1142-8099-63CAEFB58DBB}">
      <dgm:prSet/>
      <dgm:spPr/>
      <dgm:t>
        <a:bodyPr/>
        <a:lstStyle/>
        <a:p>
          <a:endParaRPr lang="fr-FR"/>
        </a:p>
      </dgm:t>
    </dgm:pt>
    <dgm:pt modelId="{35541F22-85B2-BD46-B39B-E30655E36564}" type="sibTrans" cxnId="{856FE104-4AC7-1142-8099-63CAEFB58DBB}">
      <dgm:prSet/>
      <dgm:spPr/>
      <dgm:t>
        <a:bodyPr/>
        <a:lstStyle/>
        <a:p>
          <a:endParaRPr lang="fr-FR"/>
        </a:p>
      </dgm:t>
    </dgm:pt>
    <dgm:pt modelId="{9ECEA214-E5E9-8649-9BDD-A6579A3055C3}" type="pres">
      <dgm:prSet presAssocID="{381A440A-012B-EC4F-9584-31214C7A3774}" presName="arrowDiagram" presStyleCnt="0">
        <dgm:presLayoutVars>
          <dgm:chMax val="5"/>
          <dgm:dir/>
          <dgm:resizeHandles val="exact"/>
        </dgm:presLayoutVars>
      </dgm:prSet>
      <dgm:spPr/>
    </dgm:pt>
    <dgm:pt modelId="{A06EB2F5-7674-CF4D-8774-D105E4DC623F}" type="pres">
      <dgm:prSet presAssocID="{381A440A-012B-EC4F-9584-31214C7A3774}" presName="arrow" presStyleLbl="bgShp" presStyleIdx="0" presStyleCnt="1"/>
      <dgm:spPr/>
    </dgm:pt>
    <dgm:pt modelId="{029A190B-2C77-634B-A8A4-FF322B2FED53}" type="pres">
      <dgm:prSet presAssocID="{381A440A-012B-EC4F-9584-31214C7A3774}" presName="arrowDiagram4" presStyleCnt="0"/>
      <dgm:spPr/>
    </dgm:pt>
    <dgm:pt modelId="{4E98A00A-A5FB-8342-9FE2-0ABC4F2D2EE0}" type="pres">
      <dgm:prSet presAssocID="{06DC515E-A120-4745-B33A-E0029D39C142}" presName="bullet4a" presStyleLbl="node1" presStyleIdx="0" presStyleCnt="4"/>
      <dgm:spPr/>
    </dgm:pt>
    <dgm:pt modelId="{807C0D76-6311-1D48-9289-F18C5C53F8E3}" type="pres">
      <dgm:prSet presAssocID="{06DC515E-A120-4745-B33A-E0029D39C142}" presName="textBox4a" presStyleLbl="revTx" presStyleIdx="0" presStyleCnt="4" custScaleX="147347" custScaleY="82659" custLinFactNeighborX="29376" custLinFactNeighborY="686">
        <dgm:presLayoutVars>
          <dgm:bulletEnabled val="1"/>
        </dgm:presLayoutVars>
      </dgm:prSet>
      <dgm:spPr/>
    </dgm:pt>
    <dgm:pt modelId="{ADCA6B54-9A8A-9E42-A329-FA2C1CA0D2F6}" type="pres">
      <dgm:prSet presAssocID="{0FC054BD-3AC0-2348-A84A-F62D22E59DF1}" presName="bullet4b" presStyleLbl="node1" presStyleIdx="1" presStyleCnt="4"/>
      <dgm:spPr/>
    </dgm:pt>
    <dgm:pt modelId="{5E85BCE9-82D2-9849-A934-E5F7EA5C8A6C}" type="pres">
      <dgm:prSet presAssocID="{0FC054BD-3AC0-2348-A84A-F62D22E59DF1}" presName="textBox4b" presStyleLbl="revTx" presStyleIdx="1" presStyleCnt="4" custScaleX="117459">
        <dgm:presLayoutVars>
          <dgm:bulletEnabled val="1"/>
        </dgm:presLayoutVars>
      </dgm:prSet>
      <dgm:spPr/>
    </dgm:pt>
    <dgm:pt modelId="{CC477108-141E-E647-9982-66BE09CA5DFF}" type="pres">
      <dgm:prSet presAssocID="{496D6FD9-A5F5-2847-963B-BBAD6EF37D1B}" presName="bullet4c" presStyleLbl="node1" presStyleIdx="2" presStyleCnt="4"/>
      <dgm:spPr/>
    </dgm:pt>
    <dgm:pt modelId="{A5DA0104-27C1-AD47-A345-187585D59E3A}" type="pres">
      <dgm:prSet presAssocID="{496D6FD9-A5F5-2847-963B-BBAD6EF37D1B}" presName="textBox4c" presStyleLbl="revTx" presStyleIdx="2" presStyleCnt="4">
        <dgm:presLayoutVars>
          <dgm:bulletEnabled val="1"/>
        </dgm:presLayoutVars>
      </dgm:prSet>
      <dgm:spPr/>
    </dgm:pt>
    <dgm:pt modelId="{4F675A6D-C13D-F049-8B3F-55A6A91FD5A6}" type="pres">
      <dgm:prSet presAssocID="{C5398771-DCAA-C140-A444-9C8DF5EC83D9}" presName="bullet4d" presStyleLbl="node1" presStyleIdx="3" presStyleCnt="4"/>
      <dgm:spPr/>
    </dgm:pt>
    <dgm:pt modelId="{48849F07-BF7A-874D-8FB3-2AC681F58E56}" type="pres">
      <dgm:prSet presAssocID="{C5398771-DCAA-C140-A444-9C8DF5EC83D9}" presName="textBox4d" presStyleLbl="revTx" presStyleIdx="3" presStyleCnt="4" custScaleX="133973" custLinFactNeighborX="14101" custLinFactNeighborY="-375">
        <dgm:presLayoutVars>
          <dgm:bulletEnabled val="1"/>
        </dgm:presLayoutVars>
      </dgm:prSet>
      <dgm:spPr/>
    </dgm:pt>
  </dgm:ptLst>
  <dgm:cxnLst>
    <dgm:cxn modelId="{856FE104-4AC7-1142-8099-63CAEFB58DBB}" srcId="{381A440A-012B-EC4F-9584-31214C7A3774}" destId="{C5398771-DCAA-C140-A444-9C8DF5EC83D9}" srcOrd="3" destOrd="0" parTransId="{907AF89C-1E54-1641-B292-0E7AD63E6562}" sibTransId="{35541F22-85B2-BD46-B39B-E30655E36564}"/>
    <dgm:cxn modelId="{F6651D16-FC97-1243-A6E3-3E37B523EB08}" srcId="{381A440A-012B-EC4F-9584-31214C7A3774}" destId="{496D6FD9-A5F5-2847-963B-BBAD6EF37D1B}" srcOrd="2" destOrd="0" parTransId="{ACA8C151-CB16-EA4C-9423-6D353E009952}" sibTransId="{C72E786F-8BF5-CF41-86A6-8D4F7F9F64D4}"/>
    <dgm:cxn modelId="{258E7782-89B3-C545-940D-99DEB3DD4EDF}" srcId="{381A440A-012B-EC4F-9584-31214C7A3774}" destId="{06DC515E-A120-4745-B33A-E0029D39C142}" srcOrd="0" destOrd="0" parTransId="{C199D39B-DB4E-0C41-8C32-496426B1D905}" sibTransId="{E8E45C7D-135F-4B4B-98FF-65680EF6CC08}"/>
    <dgm:cxn modelId="{68520B9A-42F3-0145-ABD7-4385B24BF001}" type="presOf" srcId="{0FC054BD-3AC0-2348-A84A-F62D22E59DF1}" destId="{5E85BCE9-82D2-9849-A934-E5F7EA5C8A6C}" srcOrd="0" destOrd="0" presId="urn:microsoft.com/office/officeart/2005/8/layout/arrow2"/>
    <dgm:cxn modelId="{F1B73C9B-DE14-4942-AEC6-7CC87ECA31E9}" type="presOf" srcId="{06DC515E-A120-4745-B33A-E0029D39C142}" destId="{807C0D76-6311-1D48-9289-F18C5C53F8E3}" srcOrd="0" destOrd="0" presId="urn:microsoft.com/office/officeart/2005/8/layout/arrow2"/>
    <dgm:cxn modelId="{9C9C84B3-CC9F-5A4B-868C-F52597118410}" type="presOf" srcId="{381A440A-012B-EC4F-9584-31214C7A3774}" destId="{9ECEA214-E5E9-8649-9BDD-A6579A3055C3}" srcOrd="0" destOrd="0" presId="urn:microsoft.com/office/officeart/2005/8/layout/arrow2"/>
    <dgm:cxn modelId="{43A080B9-EF4F-3642-AF22-CB162B693FFB}" type="presOf" srcId="{496D6FD9-A5F5-2847-963B-BBAD6EF37D1B}" destId="{A5DA0104-27C1-AD47-A345-187585D59E3A}" srcOrd="0" destOrd="0" presId="urn:microsoft.com/office/officeart/2005/8/layout/arrow2"/>
    <dgm:cxn modelId="{41AF04CD-9DF3-DD42-823B-2E120B8F3A0F}" type="presOf" srcId="{C5398771-DCAA-C140-A444-9C8DF5EC83D9}" destId="{48849F07-BF7A-874D-8FB3-2AC681F58E56}" srcOrd="0" destOrd="0" presId="urn:microsoft.com/office/officeart/2005/8/layout/arrow2"/>
    <dgm:cxn modelId="{75A9B7DF-7C9E-A246-A431-DF18BACBBA3C}" srcId="{381A440A-012B-EC4F-9584-31214C7A3774}" destId="{0FC054BD-3AC0-2348-A84A-F62D22E59DF1}" srcOrd="1" destOrd="0" parTransId="{D986ADC4-2D3A-6A44-8D36-7B91F3261B0F}" sibTransId="{603BA9FF-D030-1949-AE2D-6B5C6F3B0B24}"/>
    <dgm:cxn modelId="{BFAA9D4D-0201-2F41-846D-A7E035EFF3F4}" type="presParOf" srcId="{9ECEA214-E5E9-8649-9BDD-A6579A3055C3}" destId="{A06EB2F5-7674-CF4D-8774-D105E4DC623F}" srcOrd="0" destOrd="0" presId="urn:microsoft.com/office/officeart/2005/8/layout/arrow2"/>
    <dgm:cxn modelId="{D792FBF1-B16F-4345-A532-400091EDC2FE}" type="presParOf" srcId="{9ECEA214-E5E9-8649-9BDD-A6579A3055C3}" destId="{029A190B-2C77-634B-A8A4-FF322B2FED53}" srcOrd="1" destOrd="0" presId="urn:microsoft.com/office/officeart/2005/8/layout/arrow2"/>
    <dgm:cxn modelId="{B44DF9DB-49D9-4044-972B-2C05CAC4F549}" type="presParOf" srcId="{029A190B-2C77-634B-A8A4-FF322B2FED53}" destId="{4E98A00A-A5FB-8342-9FE2-0ABC4F2D2EE0}" srcOrd="0" destOrd="0" presId="urn:microsoft.com/office/officeart/2005/8/layout/arrow2"/>
    <dgm:cxn modelId="{B0D8ECEF-8208-614C-B5F1-D4F3C3589CDA}" type="presParOf" srcId="{029A190B-2C77-634B-A8A4-FF322B2FED53}" destId="{807C0D76-6311-1D48-9289-F18C5C53F8E3}" srcOrd="1" destOrd="0" presId="urn:microsoft.com/office/officeart/2005/8/layout/arrow2"/>
    <dgm:cxn modelId="{8C788439-6640-7B4B-BC78-D30B8C37486E}" type="presParOf" srcId="{029A190B-2C77-634B-A8A4-FF322B2FED53}" destId="{ADCA6B54-9A8A-9E42-A329-FA2C1CA0D2F6}" srcOrd="2" destOrd="0" presId="urn:microsoft.com/office/officeart/2005/8/layout/arrow2"/>
    <dgm:cxn modelId="{73E28D3F-3BF2-7F4A-AEB2-9487953AB30B}" type="presParOf" srcId="{029A190B-2C77-634B-A8A4-FF322B2FED53}" destId="{5E85BCE9-82D2-9849-A934-E5F7EA5C8A6C}" srcOrd="3" destOrd="0" presId="urn:microsoft.com/office/officeart/2005/8/layout/arrow2"/>
    <dgm:cxn modelId="{E9F3D340-ADCD-DC44-97F4-E3F793208A04}" type="presParOf" srcId="{029A190B-2C77-634B-A8A4-FF322B2FED53}" destId="{CC477108-141E-E647-9982-66BE09CA5DFF}" srcOrd="4" destOrd="0" presId="urn:microsoft.com/office/officeart/2005/8/layout/arrow2"/>
    <dgm:cxn modelId="{5B0BD320-87AE-2740-82AE-3FA762B28906}" type="presParOf" srcId="{029A190B-2C77-634B-A8A4-FF322B2FED53}" destId="{A5DA0104-27C1-AD47-A345-187585D59E3A}" srcOrd="5" destOrd="0" presId="urn:microsoft.com/office/officeart/2005/8/layout/arrow2"/>
    <dgm:cxn modelId="{66CA8C66-1B59-9D44-AF29-62DBC3760B19}" type="presParOf" srcId="{029A190B-2C77-634B-A8A4-FF322B2FED53}" destId="{4F675A6D-C13D-F049-8B3F-55A6A91FD5A6}" srcOrd="6" destOrd="0" presId="urn:microsoft.com/office/officeart/2005/8/layout/arrow2"/>
    <dgm:cxn modelId="{58B6B003-32E9-3E42-A7C6-7B3B0E3830F1}" type="presParOf" srcId="{029A190B-2C77-634B-A8A4-FF322B2FED53}" destId="{48849F07-BF7A-874D-8FB3-2AC681F58E56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EB2F5-7674-CF4D-8774-D105E4DC623F}">
      <dsp:nvSpPr>
        <dsp:cNvPr id="0" name=""/>
        <dsp:cNvSpPr/>
      </dsp:nvSpPr>
      <dsp:spPr>
        <a:xfrm>
          <a:off x="1417186" y="0"/>
          <a:ext cx="8798384" cy="549899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98A00A-A5FB-8342-9FE2-0ABC4F2D2EE0}">
      <dsp:nvSpPr>
        <dsp:cNvPr id="0" name=""/>
        <dsp:cNvSpPr/>
      </dsp:nvSpPr>
      <dsp:spPr>
        <a:xfrm>
          <a:off x="2283827" y="4089048"/>
          <a:ext cx="202362" cy="2023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7C0D76-6311-1D48-9289-F18C5C53F8E3}">
      <dsp:nvSpPr>
        <dsp:cNvPr id="0" name=""/>
        <dsp:cNvSpPr/>
      </dsp:nvSpPr>
      <dsp:spPr>
        <a:xfrm>
          <a:off x="2470804" y="4312684"/>
          <a:ext cx="2216870" cy="1081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228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1" kern="1200" dirty="0"/>
            <a:t>2004 </a:t>
          </a:r>
          <a:r>
            <a:rPr lang="fr-FR" sz="1400" b="0" kern="1200" dirty="0"/>
            <a:t>: création de l'association volonté de communiquer entre les professionnels kinésithérapeutes libéraux et institutionnels</a:t>
          </a:r>
        </a:p>
      </dsp:txBody>
      <dsp:txXfrm>
        <a:off x="2470804" y="4312684"/>
        <a:ext cx="2216870" cy="1081807"/>
      </dsp:txXfrm>
    </dsp:sp>
    <dsp:sp modelId="{ADCA6B54-9A8A-9E42-A329-FA2C1CA0D2F6}">
      <dsp:nvSpPr>
        <dsp:cNvPr id="0" name=""/>
        <dsp:cNvSpPr/>
      </dsp:nvSpPr>
      <dsp:spPr>
        <a:xfrm>
          <a:off x="3713565" y="2809983"/>
          <a:ext cx="351935" cy="3519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85BCE9-82D2-9849-A934-E5F7EA5C8A6C}">
      <dsp:nvSpPr>
        <dsp:cNvPr id="0" name=""/>
        <dsp:cNvSpPr/>
      </dsp:nvSpPr>
      <dsp:spPr>
        <a:xfrm>
          <a:off x="3728241" y="2985951"/>
          <a:ext cx="2170243" cy="25130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483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2012</a:t>
          </a:r>
          <a:r>
            <a:rPr lang="fr-FR" sz="1600" kern="1200" dirty="0"/>
            <a:t> : Dynamique interprofessionnelle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Indemnisation des missions de compagnonnages</a:t>
          </a:r>
        </a:p>
      </dsp:txBody>
      <dsp:txXfrm>
        <a:off x="3728241" y="2985951"/>
        <a:ext cx="2170243" cy="2513038"/>
      </dsp:txXfrm>
    </dsp:sp>
    <dsp:sp modelId="{CC477108-141E-E647-9982-66BE09CA5DFF}">
      <dsp:nvSpPr>
        <dsp:cNvPr id="0" name=""/>
        <dsp:cNvSpPr/>
      </dsp:nvSpPr>
      <dsp:spPr>
        <a:xfrm>
          <a:off x="5539229" y="1867457"/>
          <a:ext cx="466314" cy="4663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A0104-27C1-AD47-A345-187585D59E3A}">
      <dsp:nvSpPr>
        <dsp:cNvPr id="0" name=""/>
        <dsp:cNvSpPr/>
      </dsp:nvSpPr>
      <dsp:spPr>
        <a:xfrm>
          <a:off x="5772387" y="2100614"/>
          <a:ext cx="1847660" cy="3398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09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2019/2020</a:t>
          </a:r>
          <a:r>
            <a:rPr lang="fr-FR" sz="1600" kern="1200" dirty="0"/>
            <a:t> : contractualisation du réseau avec l’ARS, mise en place du partenariat avec PRIOR : poursuite du compagnonnage dans les cabinets libéraux</a:t>
          </a:r>
        </a:p>
      </dsp:txBody>
      <dsp:txXfrm>
        <a:off x="5772387" y="2100614"/>
        <a:ext cx="1847660" cy="3398375"/>
      </dsp:txXfrm>
    </dsp:sp>
    <dsp:sp modelId="{4F675A6D-C13D-F049-8B3F-55A6A91FD5A6}">
      <dsp:nvSpPr>
        <dsp:cNvPr id="0" name=""/>
        <dsp:cNvSpPr/>
      </dsp:nvSpPr>
      <dsp:spPr>
        <a:xfrm>
          <a:off x="7527664" y="1243871"/>
          <a:ext cx="624685" cy="6246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849F07-BF7A-874D-8FB3-2AC681F58E56}">
      <dsp:nvSpPr>
        <dsp:cNvPr id="0" name=""/>
        <dsp:cNvSpPr/>
      </dsp:nvSpPr>
      <dsp:spPr>
        <a:xfrm>
          <a:off x="7786693" y="1541428"/>
          <a:ext cx="2475366" cy="3942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1008" tIns="0" rIns="0" bIns="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2021/2022 : </a:t>
          </a:r>
          <a:r>
            <a:rPr lang="fr-FR" sz="1500" kern="1200" dirty="0"/>
            <a:t>Professionnalisation du réseau avec 3 animateurs sur les différents départements : singularité du compagnonnage thématique de notre mémoire en Master 2</a:t>
          </a:r>
        </a:p>
      </dsp:txBody>
      <dsp:txXfrm>
        <a:off x="7786693" y="1541428"/>
        <a:ext cx="2475366" cy="3942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9:59:49.73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9:59:53.78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9:59:55.22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4205 234,'19'0,"-8"-1,0 1,22 2,-31-2,-1 0,1 1,0-1,0 0,0 1,0 0,0-1,0 1,-1 0,1 0,0 0,0 0,-1 1,1-1,-1 0,1 1,-1-1,0 0,0 1,1 0,-1-1,1 3,-2-3,0 0,1 0,-1-1,0 1,0 0,0 0,0 0,0-1,0 1,0 0,0 0,0 0,0-1,0 1,-1 0,1 0,0 0,-1-1,1 1,0 0,-1 0,1-1,-1 1,1 0,-1-1,1 1,-1-1,0 1,1-1,-1 1,-1 0,-1 1,-1 0,0 0,0 0,0 0,-5 0,-78 19,64-17,-248 35,35-23,-67-4,-1788-52,1851 24,39 4,195 12,-226-16,10-14,188 22,1-1,-33-14,-60-31,76 31,46 20,-1 1,0-1,0 0,1 0,0-1,-1 1,1-1,1 0,-1 0,-4-7,7 10,0 0,0 0,1-1,-1 1,0-1,1 1,-1-1,1 1,-1-1,1 1,0-1,0 1,0-1,0 1,0-1,0 0,0 1,0-1,0 1,1-1,-1 1,1-1,-1 1,1-1,0 1,0-1,-1 1,1 0,0 0,0-1,0 1,0 0,0 0,1 0,-1 0,0 0,0 0,1 0,-1 1,1-1,1-1,5-2,1 0,-1 1,1 0,0 0,10-2,53-4,-50 7,145-11,74 5,78 5,79 13,504 42,3 23,-192-15,984-30,-1326-52,210-5,-459 28,154 22,-267-22,9 1,36 9,-50-9,1-1,-1 1,1 0,-1 0,0 0,0 1,0-1,0 1,0 0,0 0,-1 0,5 6,-8-9,0 0,0 0,1 0,-1 1,0-1,0 0,0 0,0 0,1 1,-1-1,0 0,0 0,0 1,0-1,0 0,0 1,1-1,-1 0,0 0,0 1,0-1,0 0,0 0,0 1,0-1,0 0,-1 1,1-1,-7 0,-13-8,20 8,-21-9,0 1,0 0,0 2,-1 1,0 0,-43-2,16 5,-1 2,-49 6,-102 21,176-23,-696 142,160-28,-5-46,461-67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02.00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08.04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14.26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16.28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28.36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29.038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29.392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33.37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34.57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1:59.088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9:59:49.73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9:59:53.78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09:59:55.22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4205 234,'19'0,"-8"-1,0 1,22 2,-31-2,-1 0,1 1,0-1,0 0,0 1,0 0,0-1,0 1,-1 0,1 0,0 0,0 0,-1 1,1-1,-1 0,1 1,-1-1,0 0,0 1,1 0,-1-1,1 3,-2-3,0 0,1 0,-1-1,0 1,0 0,0 0,0 0,0-1,0 1,0 0,0 0,0 0,0-1,0 1,-1 0,1 0,0 0,-1-1,1 1,0 0,-1 0,1-1,-1 1,1 0,-1-1,1 1,-1-1,0 1,1-1,-1 1,-1 0,-1 1,-1 0,0 0,0 0,0 0,-5 0,-78 19,64-17,-248 35,35-23,-67-4,-1788-52,1851 24,39 4,195 12,-226-16,10-14,188 22,1-1,-33-14,-60-31,76 31,46 20,-1 1,0-1,0 0,1 0,0-1,-1 1,1-1,1 0,-1 0,-4-7,7 10,0 0,0 0,1-1,-1 1,0-1,1 1,-1-1,1 1,-1-1,1 1,0-1,0 1,0-1,0 1,0-1,0 0,0 1,0-1,0 1,1-1,-1 1,1-1,-1 1,1-1,0 1,0-1,-1 1,1 0,0 0,0-1,0 1,0 0,0 0,1 0,-1 0,0 0,0 0,1 0,-1 1,1-1,1-1,5-2,1 0,-1 1,1 0,0 0,10-2,53-4,-50 7,145-11,74 5,78 5,79 13,504 42,3 23,-192-15,984-30,-1326-52,210-5,-459 28,154 22,-267-22,9 1,36 9,-50-9,1-1,-1 1,1 0,-1 0,0 0,0 1,0-1,0 1,0 0,0 0,-1 0,5 6,-8-9,0 0,0 0,1 0,-1 1,0-1,0 0,0 0,0 0,1 1,-1-1,0 0,0 0,0 1,0-1,0 0,0 1,1-1,-1 0,0 0,0 1,0-1,0 0,0 0,0 1,0-1,0 0,-1 1,1-1,-7 0,-13-8,20 8,-21-9,0 1,0 0,0 2,-1 1,0 0,-43-2,16 5,-1 2,-49 6,-102 21,176-23,-696 142,160-28,-5-46,461-67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01.64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151 201,'73'-1,"82"-3,92-5,72-2,53 0,254-1,197-5,-4-23,-570 20,-49 3,-102 10,191-22,-285 28,0 1,1-1,-1 0,0 0,0-1,0 1,0-1,0 0,7-3,-11 2,-5 1,-7 1,-196 9,143-4,-412 38,13-1,-2124 30,1938-73,755 2,282-7,215-52,-544 51,199-25,-175 31,-64 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02.00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08.047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14.26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16.28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28.365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29.038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29.392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33.379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0:34.573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9T10:01:59.088"/>
    </inkml:context>
    <inkml:brush xml:id="br0">
      <inkml:brushProperty name="width" value="0.5" units="cm"/>
      <inkml:brushProperty name="height" value="1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D0327-1980-854E-804D-FC6B97B65614}" type="datetimeFigureOut">
              <a:rPr lang="fr-FR" smtClean="0"/>
              <a:t>30/09/2022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2E1D8-31D3-7745-B8FC-8FBCE33A32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391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2004 : séance communes au Camps ou en cabinet libéral chez le professionnel</a:t>
            </a:r>
          </a:p>
          <a:p>
            <a:r>
              <a:rPr lang="fr-FR" dirty="0"/>
              <a:t>Matinée de formation au Camps</a:t>
            </a:r>
          </a:p>
          <a:p>
            <a:r>
              <a:rPr lang="fr-FR" dirty="0"/>
              <a:t>2008-2012 : début du financement par l’ARS, nécessité d’ouverture professionnelle et indemnisation des adhérents via les missions d’appui pour les concertations, consultations, et compagnonnage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E1D8-31D3-7745-B8FC-8FBCE33A329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315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5530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Avant tout c’est un lieu d’échange, de partage de créativité et d’innovation. L’objectif principal est de faire se rencontrer différents acteurs.</a:t>
            </a:r>
          </a:p>
          <a:p>
            <a:endParaRPr lang="fr-FR" dirty="0"/>
          </a:p>
          <a:p>
            <a:endParaRPr lang="fr-FR" dirty="0"/>
          </a:p>
          <a:p>
            <a:r>
              <a:rPr lang="fr-FR" b="1" dirty="0"/>
              <a:t>Les principaux atout du modèle associatif sont:</a:t>
            </a:r>
          </a:p>
          <a:p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La Singularité du </a:t>
            </a:r>
            <a:r>
              <a:rPr lang="fr-FR" b="1" u="sng" dirty="0"/>
              <a:t>modèle français </a:t>
            </a:r>
            <a:r>
              <a:rPr lang="fr-FR" b="0" dirty="0"/>
              <a:t>(loi 1901)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b="0" dirty="0"/>
              <a:t>Permettre</a:t>
            </a:r>
            <a:r>
              <a:rPr lang="fr-FR" b="1" dirty="0"/>
              <a:t> la </a:t>
            </a:r>
            <a:r>
              <a:rPr lang="fr-FR" b="1" u="sng" dirty="0"/>
              <a:t>Défense d’une spécificité</a:t>
            </a:r>
            <a:r>
              <a:rPr lang="fr-FR" b="1" dirty="0"/>
              <a:t>, </a:t>
            </a:r>
            <a:r>
              <a:rPr lang="fr-FR" dirty="0"/>
              <a:t>d’un secteur d’activité, cela peut-être considéré comme un contrepouvoir tout en étant une source de solidarité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Permettre une certaine liberté, une identité propre, et </a:t>
            </a:r>
            <a:r>
              <a:rPr lang="fr-FR" b="1" u="sng" dirty="0"/>
              <a:t>une autonomie </a:t>
            </a:r>
            <a:r>
              <a:rPr lang="fr-FR" dirty="0"/>
              <a:t>dans l’intérêt général afin de complémenter les actions institutionnelles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De faciliter </a:t>
            </a:r>
            <a:r>
              <a:rPr lang="fr-FR" b="1" u="sng" dirty="0"/>
              <a:t>l’engagement</a:t>
            </a:r>
            <a:r>
              <a:rPr lang="fr-FR" b="0" u="none" dirty="0"/>
              <a:t> de tous</a:t>
            </a:r>
            <a:endParaRPr lang="fr-FR" b="1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dirty="0"/>
              <a:t>Et enfin permet de promouvoir des </a:t>
            </a:r>
            <a:r>
              <a:rPr lang="fr-FR" b="1" u="sng" dirty="0"/>
              <a:t>valeur communes </a:t>
            </a:r>
            <a:r>
              <a:rPr lang="fr-FR" b="0" u="none" dirty="0"/>
              <a:t>propre à l’association.</a:t>
            </a:r>
          </a:p>
          <a:p>
            <a:endParaRPr lang="fr-FR" dirty="0"/>
          </a:p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457200"/>
            <a:r>
              <a:rPr lang="fr-F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342900" lvl="0" indent="-342900"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fr-FR" sz="1800" b="1" u="sng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ORIGINE :</a:t>
            </a:r>
            <a:r>
              <a:rPr lang="fr-FR" sz="18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C’est un outil de formation qui est reconnu : inscrit à l’Unesco comme un moyen unique de transmettre des savoirs et savoir-faire. </a:t>
            </a:r>
            <a:r>
              <a:rPr lang="fr-FR" sz="1800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Il est issu d’une longue tradition française ayant pour but l’entraide, la protection, l’éducation et la transmission des connaissances entre tous ces membres</a:t>
            </a:r>
            <a:r>
              <a:rPr lang="fr-FR" sz="18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fr-FR" sz="1800" b="1" u="sng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PREALABLE </a:t>
            </a:r>
            <a:r>
              <a:rPr lang="fr-FR" sz="1800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relation au-delà du professionnelle, un accompagnateur reconnu par ses pairs, inscrit dans la société, une reconnaissance institutionnelle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fr-FR" sz="1800" b="1" u="sng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VALEURS COMMUNES</a:t>
            </a:r>
            <a:r>
              <a:rPr lang="fr-FR" sz="1800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 espace d’écoute, de partage, de questionnement, d’élaboration d’hypothèses, de création, de circulation d’expériences collectives pour la prise en compte de la complexité, de l’amour du travail bien fait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fr-FR" sz="1800" b="1" u="sng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MODELE POUR PENSER LA FORMATION :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fr-FR" sz="1800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Permet une construction dans un temps long, afin de développer la réflexivité et l’analyse des situations dans un but d’excellence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fr-FR" sz="1800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Permet de garder sa propre individualité tout en luttant contre l’isolement professionnel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"/>
              <a:tabLst>
                <a:tab pos="457200" algn="l"/>
              </a:tabLst>
            </a:pPr>
            <a:r>
              <a:rPr lang="fr-FR" sz="1800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Permet de réaliser un double accomplissement professionnel de l’accompagné et de l’accompagnateur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fr-FR" sz="1800" b="1" u="sng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conclusion :</a:t>
            </a:r>
            <a:r>
              <a:rPr lang="fr-FR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compagnonnage est peu utilisé dans la santé contrairement au tutorat. La HAS en 2008 a émis de nouvelles recommandations sur la pratique du compagnonnage dans le domaine de la santé :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3720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Notre mémoire a été construit à partir d’interviews d’accompagnés et d’accompagnateurs.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L’étude réalisée s’est faite à travers une grille de lecture dans le cadre des sciences humaines sur les notions de :</a:t>
            </a:r>
          </a:p>
          <a:p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fr-FR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Posture</a:t>
            </a:r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(Agent / Acteur)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fr-FR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(Instruction / Emancipation)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lang="fr-FR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(Linéaire / Systémique)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"/>
            </a:pPr>
            <a:r>
              <a:rPr lang="fr-FR" sz="1800" b="1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Evaluation</a:t>
            </a:r>
            <a:r>
              <a:rPr lang="fr-FR" sz="180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(Contrôle / Questionnement)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82E1D8-31D3-7745-B8FC-8FBCE33A329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573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fr-FR" smtClean="0"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122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9131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0922B-0F69-B9AF-BAE8-4A7E2A4B65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CFC573B-990B-F8E5-3BD7-2E3D287EC8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204231-1AA5-31E0-E668-03CBD641E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9B60AA-47E5-0506-BD1A-F10A12DC4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41F199-E8DF-1C5F-7E54-296B9A7CD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510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55398-26AB-573D-29A3-CB7A6D883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1B6B14-224B-85E1-4EA6-8FBC58F76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8448C3-12EA-579C-F024-CA3FCB92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28AB4B-CAB4-1B69-4A1A-475A49087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50BBB-1D6A-C685-9F96-7670DCA1C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088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E9F6A6-7A8C-5A95-6BCE-0F801CF1A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F42BBA-DD5F-F09F-59C1-077B0FBF5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F55D54-F52A-CB91-3E96-E155E77A0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DC57B9E-25E2-2E35-5A56-193D9217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6EF41C-9A7F-C242-0ED0-E2BE7DF01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20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1C335B-E70D-514F-99E1-AAD4526B2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F0E00B-5958-1C3E-DD24-E21811655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5CFB56-DC55-0F75-5890-680B7651AF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5B704F-B6CC-CC24-61C9-77CD89737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8F6613-74F1-5078-F3D8-B11AA866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7494A1-FA61-CB5C-17A9-80EE15A4F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9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92835B-F630-3401-7201-C02C4A0FE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EE13B3-EF7D-0063-F190-CE5112CC8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EA088C5-DCD5-4245-135C-5BEF87441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3930B21-5FCD-3019-04A4-694FA879CE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708F92F-5539-5529-6E50-CF98C95D44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C859C8-1421-0663-0E8E-7BA6CC4B5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ED51104-25DB-1A65-B456-A54F1E90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7DF6031-66EA-BCD6-4805-FE139C998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99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6D9782-99E5-67ED-CCB2-EB5145FA0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1F5504-34FA-525C-1ED7-CB76060C4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59F9F07-B013-2B24-D730-0454CDBED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AE51879-309C-C877-545A-CB24531CE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343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99486F-9071-D7FB-F688-C926700F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7715D9B-8497-B4FB-5A3E-D9C866FF1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CE3964F-ECF2-0DD6-049A-CD890289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346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F5BAE-08DE-17D6-1788-FF896DD69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8D9B00-FA01-C6AD-43C1-FC53F8F5B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8B4E7C-4315-8948-F4FA-838E02B35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F1E27E-BB08-3820-0988-0AE1C04FC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E0168B5-770D-540A-4A92-C04EFD79C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A108A43-FDFA-7DA7-3786-0FD4FF340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45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6EE0FD-1CD0-4AF7-0C34-3E0FB2A51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9AA2602-1545-B8C5-FABE-999A1E64C9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46F71C-1F29-EFB8-EF19-DB9C7EB2A1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43E7AE-406E-DD8B-6548-832B3DE48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24894C-8B65-9E6C-3FB7-7F85CC54F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16DA0A-AB28-ACD9-3548-D0F7EBA1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45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86B269-86CC-38F9-AB36-032D6C429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E223A90-CAF2-F4FC-F080-39334632B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EAB326-1D8B-56EC-AF94-2DF0A7DA4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0DA31A-292E-46C0-43B2-9492235B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3CA5CB-A894-47D5-9AE6-C84DD46C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8148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1214253-AF9E-D1EA-5606-CB595584B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D424658-D8D3-A969-809C-D716ADF09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0ECBF0-4A0C-4389-F501-1CE32EB7E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255703-879A-A5F9-560E-361338DCA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webinair 28/09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AECD2B-32BB-C8E6-9AB0-D70451342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343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fr-FR" noProof="0" dirty="0"/>
              <a:t>Le sous-titre vient ici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13" name="Espace réservé d’image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e libre 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noProof="0" dirty="0"/>
            </a:p>
          </p:txBody>
        </p:sp>
        <p:sp>
          <p:nvSpPr>
            <p:cNvPr id="16" name="Forme libre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noProof="0" dirty="0"/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507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5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rci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 dirty="0"/>
              <a:t>courrier électronique</a:t>
            </a:r>
          </a:p>
        </p:txBody>
      </p:sp>
      <p:sp>
        <p:nvSpPr>
          <p:cNvPr id="13" name="Espace réservé d’image 12">
            <a:extLst>
              <a:ext uri="{FF2B5EF4-FFF2-40B4-BE49-F238E27FC236}">
                <a16:creationId xmlns:a16="http://schemas.microsoft.com/office/drawing/2014/main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e libre 5">
              <a:extLst>
                <a:ext uri="{FF2B5EF4-FFF2-40B4-BE49-F238E27FC236}">
                  <a16:creationId xmlns:a16="http://schemas.microsoft.com/office/drawing/2014/main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noProof="0" dirty="0"/>
            </a:p>
          </p:txBody>
        </p:sp>
        <p:sp>
          <p:nvSpPr>
            <p:cNvPr id="16" name="Forme libre 6">
              <a:extLst>
                <a:ext uri="{FF2B5EF4-FFF2-40B4-BE49-F238E27FC236}">
                  <a16:creationId xmlns:a16="http://schemas.microsoft.com/office/drawing/2014/main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fr-FR" noProof="0" dirty="0"/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fr-FR" noProof="0" dirty="0"/>
              <a:t>Url site web ici</a:t>
            </a:r>
          </a:p>
        </p:txBody>
      </p:sp>
      <p:pic>
        <p:nvPicPr>
          <p:cNvPr id="17" name="Graphisme 16" descr="Enveloppe">
            <a:extLst>
              <a:ext uri="{FF2B5EF4-FFF2-40B4-BE49-F238E27FC236}">
                <a16:creationId xmlns:a16="http://schemas.microsoft.com/office/drawing/2014/main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aphisme 17" descr="Réseau">
            <a:extLst>
              <a:ext uri="{FF2B5EF4-FFF2-40B4-BE49-F238E27FC236}">
                <a16:creationId xmlns:a16="http://schemas.microsoft.com/office/drawing/2014/main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fr-FR" noProof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141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5E05496-C680-7329-BBE3-12CAB5A9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EAD7A5-773D-BA6B-B21C-4DE66B4FB1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B13433-C6FF-800F-1B87-58385564FC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3A69FC-0CB7-8863-589D-AE5DD974D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webinair 28/09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9791A4-6586-CC8E-1AC1-8C729AA4FA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91D8F-40ED-CC4F-86FA-C7B563A11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37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8" Type="http://schemas.openxmlformats.org/officeDocument/2006/relationships/customXml" Target="../ink/ink8.xml"/><Relationship Id="rId26" Type="http://schemas.openxmlformats.org/officeDocument/2006/relationships/image" Target="../media/image7.png"/><Relationship Id="rId3" Type="http://schemas.openxmlformats.org/officeDocument/2006/relationships/customXml" Target="../ink/ink1.xml"/><Relationship Id="rId21" Type="http://schemas.openxmlformats.org/officeDocument/2006/relationships/customXml" Target="../ink/ink11.xml"/><Relationship Id="rId7" Type="http://schemas.openxmlformats.org/officeDocument/2006/relationships/image" Target="../media/image10.png"/><Relationship Id="rId17" Type="http://schemas.openxmlformats.org/officeDocument/2006/relationships/customXml" Target="../ink/ink7.xml"/><Relationship Id="rId25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6" Type="http://schemas.openxmlformats.org/officeDocument/2006/relationships/customXml" Target="../ink/ink6.xml"/><Relationship Id="rId20" Type="http://schemas.openxmlformats.org/officeDocument/2006/relationships/customXml" Target="../ink/ink10.xml"/><Relationship Id="rId1" Type="http://schemas.openxmlformats.org/officeDocument/2006/relationships/slideLayout" Target="../slideLayouts/slideLayout12.xml"/><Relationship Id="rId11" Type="http://schemas.openxmlformats.org/officeDocument/2006/relationships/customXml" Target="../ink/ink4.xml"/><Relationship Id="rId24" Type="http://schemas.openxmlformats.org/officeDocument/2006/relationships/image" Target="../media/image14.png"/><Relationship Id="rId15" Type="http://schemas.openxmlformats.org/officeDocument/2006/relationships/customXml" Target="../ink/ink5.xml"/><Relationship Id="rId23" Type="http://schemas.openxmlformats.org/officeDocument/2006/relationships/customXml" Target="../ink/ink13.xml"/><Relationship Id="rId10" Type="http://schemas.openxmlformats.org/officeDocument/2006/relationships/image" Target="../media/image11.png"/><Relationship Id="rId19" Type="http://schemas.openxmlformats.org/officeDocument/2006/relationships/customXml" Target="../ink/ink9.xml"/><Relationship Id="rId9" Type="http://schemas.openxmlformats.org/officeDocument/2006/relationships/customXml" Target="../ink/ink3.xml"/><Relationship Id="rId14" Type="http://schemas.openxmlformats.org/officeDocument/2006/relationships/image" Target="../media/image13.png"/><Relationship Id="rId22" Type="http://schemas.openxmlformats.org/officeDocument/2006/relationships/customXml" Target="../ink/ink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png"/><Relationship Id="rId7" Type="http://schemas.openxmlformats.org/officeDocument/2006/relationships/image" Target="../media/image13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5.jpe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15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3" Type="http://schemas.openxmlformats.org/officeDocument/2006/relationships/image" Target="../media/image130.png"/><Relationship Id="rId18" Type="http://schemas.openxmlformats.org/officeDocument/2006/relationships/customXml" Target="../ink/ink23.xml"/><Relationship Id="rId3" Type="http://schemas.openxmlformats.org/officeDocument/2006/relationships/customXml" Target="../ink/ink14.xml"/><Relationship Id="rId21" Type="http://schemas.openxmlformats.org/officeDocument/2006/relationships/customXml" Target="../ink/ink26.xml"/><Relationship Id="rId7" Type="http://schemas.openxmlformats.org/officeDocument/2006/relationships/customXml" Target="../ink/ink15.xml"/><Relationship Id="rId12" Type="http://schemas.openxmlformats.org/officeDocument/2006/relationships/customXml" Target="../ink/ink18.xml"/><Relationship Id="rId17" Type="http://schemas.openxmlformats.org/officeDocument/2006/relationships/customXml" Target="../ink/ink22.xml"/><Relationship Id="rId2" Type="http://schemas.openxmlformats.org/officeDocument/2006/relationships/notesSlide" Target="../notesSlides/notesSlide11.xml"/><Relationship Id="rId16" Type="http://schemas.openxmlformats.org/officeDocument/2006/relationships/customXml" Target="../ink/ink21.xml"/><Relationship Id="rId20" Type="http://schemas.openxmlformats.org/officeDocument/2006/relationships/customXml" Target="../ink/ink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0.png"/><Relationship Id="rId11" Type="http://schemas.openxmlformats.org/officeDocument/2006/relationships/image" Target="../media/image120.png"/><Relationship Id="rId24" Type="http://schemas.openxmlformats.org/officeDocument/2006/relationships/image" Target="../media/image7.png"/><Relationship Id="rId15" Type="http://schemas.openxmlformats.org/officeDocument/2006/relationships/customXml" Target="../ink/ink20.xml"/><Relationship Id="rId23" Type="http://schemas.openxmlformats.org/officeDocument/2006/relationships/image" Target="../media/image140.png"/><Relationship Id="rId10" Type="http://schemas.openxmlformats.org/officeDocument/2006/relationships/customXml" Target="../ink/ink17.xml"/><Relationship Id="rId19" Type="http://schemas.openxmlformats.org/officeDocument/2006/relationships/customXml" Target="../ink/ink24.xml"/><Relationship Id="rId9" Type="http://schemas.openxmlformats.org/officeDocument/2006/relationships/image" Target="../media/image110.png"/><Relationship Id="rId14" Type="http://schemas.openxmlformats.org/officeDocument/2006/relationships/customXml" Target="../ink/ink19.xml"/><Relationship Id="rId22" Type="http://schemas.openxmlformats.org/officeDocument/2006/relationships/customXml" Target="../ink/ink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32914ADF-02FC-8E1C-F150-DC4C2E727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74791" y="4419851"/>
            <a:ext cx="5367851" cy="1119558"/>
          </a:xfrm>
        </p:spPr>
        <p:txBody>
          <a:bodyPr>
            <a:noAutofit/>
          </a:bodyPr>
          <a:lstStyle/>
          <a:p>
            <a:r>
              <a:rPr lang="fr-FR" sz="1800" b="1" dirty="0"/>
              <a:t>Stéphanie </a:t>
            </a:r>
            <a:r>
              <a:rPr lang="fr-FR" sz="1800" b="1" dirty="0" err="1"/>
              <a:t>Keromnes</a:t>
            </a:r>
            <a:endParaRPr lang="fr-FR" sz="1800" b="1" dirty="0"/>
          </a:p>
          <a:p>
            <a:r>
              <a:rPr lang="fr-FR" sz="1800" b="1" dirty="0"/>
              <a:t>Yannick Tijou</a:t>
            </a:r>
          </a:p>
          <a:p>
            <a:r>
              <a:rPr lang="fr-FR" sz="1800" b="1" dirty="0"/>
              <a:t>Animateurs </a:t>
            </a:r>
            <a:r>
              <a:rPr lang="fr-FR" sz="1800" b="1" dirty="0" err="1"/>
              <a:t>Cokillaje</a:t>
            </a:r>
            <a:r>
              <a:rPr lang="fr-FR" sz="1800" b="1" dirty="0"/>
              <a:t> des départements 44,85 et 53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79F5AB8-4CC9-8951-976D-275DA0457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98571" cy="6928757"/>
          </a:xfrm>
          <a:prstGeom prst="rect">
            <a:avLst/>
          </a:prstGeom>
        </p:spPr>
      </p:pic>
      <p:sp>
        <p:nvSpPr>
          <p:cNvPr id="5" name="ZoneTexte 8">
            <a:extLst>
              <a:ext uri="{FF2B5EF4-FFF2-40B4-BE49-F238E27FC236}">
                <a16:creationId xmlns:a16="http://schemas.microsoft.com/office/drawing/2014/main" id="{429A1FD7-1D29-DB5C-4C26-E14BED21F853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5723804" y="937660"/>
            <a:ext cx="5818838" cy="298254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alt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Questionnement </a:t>
            </a:r>
            <a:r>
              <a:rPr lang="fr-FR" altLang="fr-FR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autour</a:t>
            </a:r>
            <a:r>
              <a:rPr lang="fr-FR" alt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des </a:t>
            </a:r>
            <a:r>
              <a:rPr lang="fr-FR" altLang="fr-FR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pratiques</a:t>
            </a:r>
            <a:r>
              <a:rPr lang="fr-FR" alt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de </a:t>
            </a:r>
            <a:r>
              <a:rPr lang="fr-FR" altLang="fr-FR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compagnonnage</a:t>
            </a:r>
            <a:r>
              <a:rPr lang="fr-FR" alt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dans </a:t>
            </a:r>
            <a:r>
              <a:rPr lang="fr-FR" altLang="fr-FR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le</a:t>
            </a:r>
            <a:r>
              <a:rPr lang="fr-FR" alt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réseau </a:t>
            </a:r>
            <a:r>
              <a:rPr lang="fr-FR" altLang="fr-FR" sz="40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Cokillaje</a:t>
            </a:r>
            <a:r>
              <a:rPr lang="fr-FR" alt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4EA5FE-F0A8-2645-1B47-7BB263462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509" y="5725964"/>
            <a:ext cx="2147041" cy="755579"/>
          </a:xfrm>
          <a:prstGeom prst="rect">
            <a:avLst/>
          </a:prstGeom>
        </p:spPr>
      </p:pic>
      <p:sp>
        <p:nvSpPr>
          <p:cNvPr id="9" name="AutoShape 1">
            <a:extLst>
              <a:ext uri="{FF2B5EF4-FFF2-40B4-BE49-F238E27FC236}">
                <a16:creationId xmlns:a16="http://schemas.microsoft.com/office/drawing/2014/main" id="{43A942C2-6D40-A25C-483E-403AC61995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E1230C03-F20C-7919-F0B9-344DCFDB6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01316" y="6538696"/>
            <a:ext cx="4114800" cy="365125"/>
          </a:xfrm>
        </p:spPr>
        <p:txBody>
          <a:bodyPr/>
          <a:lstStyle/>
          <a:p>
            <a:r>
              <a:rPr lang="fr-FR" sz="1400" dirty="0"/>
              <a:t>webinaire 28/09/2022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A08AFF-D368-099B-B4C6-BBA9E61D2938}"/>
              </a:ext>
            </a:extLst>
          </p:cNvPr>
          <p:cNvSpPr txBox="1"/>
          <p:nvPr/>
        </p:nvSpPr>
        <p:spPr>
          <a:xfrm>
            <a:off x="11860305" y="47497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0853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2FD13012-35E7-C563-5A58-044B9CCB96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5247182"/>
              </p:ext>
            </p:extLst>
          </p:nvPr>
        </p:nvGraphicFramePr>
        <p:xfrm>
          <a:off x="132522" y="1099930"/>
          <a:ext cx="11632758" cy="5498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B6526EC0-0ED2-094F-00AF-5E762766CBC9}"/>
              </a:ext>
            </a:extLst>
          </p:cNvPr>
          <p:cNvSpPr txBox="1"/>
          <p:nvPr/>
        </p:nvSpPr>
        <p:spPr>
          <a:xfrm>
            <a:off x="426720" y="259080"/>
            <a:ext cx="6150428" cy="212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2800" dirty="0">
                <a:solidFill>
                  <a:srgbClr val="00B0F0"/>
                </a:solidFill>
              </a:rPr>
              <a:t>Le </a:t>
            </a:r>
            <a:r>
              <a:rPr lang="fr-FR" sz="2800" dirty="0">
                <a:solidFill>
                  <a:schemeClr val="accent2"/>
                </a:solidFill>
              </a:rPr>
              <a:t>COMPAGNONNAGE</a:t>
            </a:r>
            <a:r>
              <a:rPr lang="fr-FR" sz="2800" dirty="0">
                <a:solidFill>
                  <a:srgbClr val="00B0F0"/>
                </a:solidFill>
              </a:rPr>
              <a:t> a toujours fait partie de la vie de l’association</a:t>
            </a:r>
            <a:r>
              <a:rPr lang="fr-FR" sz="2800" dirty="0">
                <a:solidFill>
                  <a:schemeClr val="accent5"/>
                </a:solidFill>
              </a:rPr>
              <a:t>.</a:t>
            </a:r>
            <a:r>
              <a:rPr lang="fr-FR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2800" b="1" dirty="0" err="1">
                <a:solidFill>
                  <a:schemeClr val="accent2"/>
                </a:solidFill>
              </a:rPr>
              <a:t>Cokillaje</a:t>
            </a:r>
            <a:r>
              <a:rPr lang="fr-FR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2800" dirty="0">
                <a:solidFill>
                  <a:srgbClr val="00B0F0"/>
                </a:solidFill>
              </a:rPr>
              <a:t>a voulu faciliter la communication entre </a:t>
            </a:r>
            <a:r>
              <a:rPr lang="fr-FR" sz="2800" dirty="0">
                <a:solidFill>
                  <a:schemeClr val="accent2"/>
                </a:solidFill>
              </a:rPr>
              <a:t>professionnels</a:t>
            </a:r>
            <a:r>
              <a:rPr lang="fr-FR" sz="2800" dirty="0">
                <a:solidFill>
                  <a:srgbClr val="00B0F0"/>
                </a:solidFill>
              </a:rPr>
              <a:t> depuis ses origines.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5C91CA7-B914-D086-4659-EED7900E80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0315" y="4953002"/>
            <a:ext cx="4359163" cy="1534061"/>
          </a:xfrm>
          <a:prstGeom prst="rect">
            <a:avLst/>
          </a:prstGeom>
        </p:spPr>
      </p:pic>
      <p:sp>
        <p:nvSpPr>
          <p:cNvPr id="2" name="Espace réservé du pied de page 9">
            <a:extLst>
              <a:ext uri="{FF2B5EF4-FFF2-40B4-BE49-F238E27FC236}">
                <a16:creationId xmlns:a16="http://schemas.microsoft.com/office/drawing/2014/main" id="{731BAACB-AFCA-3CE7-2E92-89BA3F69A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1403" y="6538696"/>
            <a:ext cx="4114800" cy="365125"/>
          </a:xfrm>
        </p:spPr>
        <p:txBody>
          <a:bodyPr/>
          <a:lstStyle/>
          <a:p>
            <a:r>
              <a:rPr lang="fr-FR" sz="1400" dirty="0"/>
              <a:t>webinaire 28/09/2022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8DBBC0-B078-85AD-AE55-1E7D144D6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8281" y="6411688"/>
            <a:ext cx="2941320" cy="535678"/>
          </a:xfrm>
        </p:spPr>
        <p:txBody>
          <a:bodyPr/>
          <a:lstStyle/>
          <a:p>
            <a:fld id="{B5691D8F-40ED-CC4F-86FA-C7B563A11362}" type="slidenum">
              <a:rPr lang="fr-FR" sz="2000" smtClean="0"/>
              <a:t>2</a:t>
            </a:fld>
            <a:endParaRPr lang="fr-FR" sz="2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46A0812-E5E0-3903-D274-F0602DD838BD}"/>
              </a:ext>
            </a:extLst>
          </p:cNvPr>
          <p:cNvSpPr txBox="1"/>
          <p:nvPr/>
        </p:nvSpPr>
        <p:spPr>
          <a:xfrm>
            <a:off x="11765280" y="74414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893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98B09E78-5FF1-E252-CD0E-353FA22EE234}"/>
                  </a:ext>
                </a:extLst>
              </p14:cNvPr>
              <p14:cNvContentPartPr/>
              <p14:nvPr/>
            </p14:nvContentPartPr>
            <p14:xfrm>
              <a:off x="6635880" y="1939989"/>
              <a:ext cx="360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98B09E78-5FF1-E252-CD0E-353FA22EE23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81880" y="183198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9187B893-2C45-F488-C76B-00BCB39DFCFF}"/>
                  </a:ext>
                </a:extLst>
              </p14:cNvPr>
              <p14:cNvContentPartPr/>
              <p14:nvPr/>
            </p14:nvContentPartPr>
            <p14:xfrm>
              <a:off x="6589800" y="1874109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9187B893-2C45-F488-C76B-00BCB39DFCF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36160" y="176646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5DDE7833-47EC-162E-8AB2-A5E2AD1419F6}"/>
                  </a:ext>
                </a:extLst>
              </p14:cNvPr>
              <p14:cNvContentPartPr/>
              <p14:nvPr/>
            </p14:nvContentPartPr>
            <p14:xfrm>
              <a:off x="5076360" y="1750989"/>
              <a:ext cx="2525040" cy="2091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5DDE7833-47EC-162E-8AB2-A5E2AD1419F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022720" y="1642989"/>
                <a:ext cx="263268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C92CAA95-E07B-3080-D621-CE762E571454}"/>
                  </a:ext>
                </a:extLst>
              </p14:cNvPr>
              <p14:cNvContentPartPr/>
              <p14:nvPr/>
            </p14:nvContentPartPr>
            <p14:xfrm>
              <a:off x="7550280" y="1711389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C92CAA95-E07B-3080-D621-CE762E57145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460280" y="1531389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201F2FF3-0B03-B69F-1691-4C68EDCA3814}"/>
                  </a:ext>
                </a:extLst>
              </p14:cNvPr>
              <p14:cNvContentPartPr/>
              <p14:nvPr/>
            </p14:nvContentPartPr>
            <p14:xfrm>
              <a:off x="7073280" y="1900389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201F2FF3-0B03-B69F-1691-4C68EDCA381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983640" y="1720389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2538640F-EABA-61D7-A228-A67A93E33844}"/>
                  </a:ext>
                </a:extLst>
              </p14:cNvPr>
              <p14:cNvContentPartPr/>
              <p14:nvPr/>
            </p14:nvContentPartPr>
            <p14:xfrm>
              <a:off x="9196200" y="4604349"/>
              <a:ext cx="36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2538640F-EABA-61D7-A228-A67A93E3384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106560" y="4424709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9755C880-05AD-5E7C-6F6B-9A247F76CA1E}"/>
                  </a:ext>
                </a:extLst>
              </p14:cNvPr>
              <p14:cNvContentPartPr/>
              <p14:nvPr/>
            </p14:nvContentPartPr>
            <p14:xfrm>
              <a:off x="6472440" y="2658189"/>
              <a:ext cx="36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9755C880-05AD-5E7C-6F6B-9A247F76CA1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82440" y="2478549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510A20C3-97C9-7603-F643-00713E769686}"/>
                  </a:ext>
                </a:extLst>
              </p14:cNvPr>
              <p14:cNvContentPartPr/>
              <p14:nvPr/>
            </p14:nvContentPartPr>
            <p14:xfrm>
              <a:off x="4317480" y="3637697"/>
              <a:ext cx="360" cy="3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510A20C3-97C9-7603-F643-00713E76968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227480" y="345805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2D3D65A8-9003-A65B-6CE6-0C1D2FF68671}"/>
                  </a:ext>
                </a:extLst>
              </p14:cNvPr>
              <p14:cNvContentPartPr/>
              <p14:nvPr/>
            </p14:nvContentPartPr>
            <p14:xfrm>
              <a:off x="7661160" y="4401977"/>
              <a:ext cx="360" cy="3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2D3D65A8-9003-A65B-6CE6-0C1D2FF6867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71520" y="422233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39CD28A1-7B12-CC40-839B-163A554AD688}"/>
                  </a:ext>
                </a:extLst>
              </p14:cNvPr>
              <p14:cNvContentPartPr/>
              <p14:nvPr/>
            </p14:nvContentPartPr>
            <p14:xfrm>
              <a:off x="7661160" y="4401977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39CD28A1-7B12-CC40-839B-163A554AD68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571520" y="422233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21E2726-4812-3480-A300-1DA986532E39}"/>
                  </a:ext>
                </a:extLst>
              </p14:cNvPr>
              <p14:cNvContentPartPr/>
              <p14:nvPr/>
            </p14:nvContentPartPr>
            <p14:xfrm>
              <a:off x="7249680" y="3559217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21E2726-4812-3480-A300-1DA986532E3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159680" y="337957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3C1C57AC-3A21-5AAE-6A50-C647F4337F53}"/>
                  </a:ext>
                </a:extLst>
              </p14:cNvPr>
              <p14:cNvContentPartPr/>
              <p14:nvPr/>
            </p14:nvContentPartPr>
            <p14:xfrm>
              <a:off x="6498720" y="2886737"/>
              <a:ext cx="360" cy="3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3C1C57AC-3A21-5AAE-6A50-C647F4337F53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08720" y="270709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7A8FF4F8-BF31-5BAD-EF3B-C0144C1770B3}"/>
                  </a:ext>
                </a:extLst>
              </p14:cNvPr>
              <p14:cNvContentPartPr/>
              <p14:nvPr/>
            </p14:nvContentPartPr>
            <p14:xfrm>
              <a:off x="6425821" y="1784814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7A8FF4F8-BF31-5BAD-EF3B-C0144C1770B3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6335821" y="1605174"/>
                <a:ext cx="180000" cy="36000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ZoneTexte 8">
            <a:extLst>
              <a:ext uri="{FF2B5EF4-FFF2-40B4-BE49-F238E27FC236}">
                <a16:creationId xmlns:a16="http://schemas.microsoft.com/office/drawing/2014/main" id="{D6F95965-85E0-FDF1-8DA7-A2E88C114D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1009" y="1221247"/>
            <a:ext cx="6807600" cy="83099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endParaRPr lang="fr-FR" altLang="fr-FR" sz="2400" b="1" dirty="0">
              <a:solidFill>
                <a:srgbClr val="DE9966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fr-FR" altLang="fr-FR" sz="2400" dirty="0">
              <a:solidFill>
                <a:srgbClr val="DE9966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DEB87F7-6657-6E1A-1EBF-841EF04D7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91" y="1980571"/>
            <a:ext cx="4418574" cy="3157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A076C43D-658D-A753-803C-22F35E0EC2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547" y="1390153"/>
            <a:ext cx="9581225" cy="174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988" tIns="44994" rIns="89988" bIns="44994">
            <a:spAutoFit/>
          </a:bodyPr>
          <a:lstStyle>
            <a:lvl1pPr>
              <a:lnSpc>
                <a:spcPct val="112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lnSpc>
                <a:spcPct val="11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6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lnSpc>
                <a:spcPct val="11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lnSpc>
                <a:spcPct val="11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2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lnSpc>
                <a:spcPct val="11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14000"/>
              </a:lnSpc>
              <a:spcAft>
                <a:spcPct val="0"/>
              </a:spcAft>
            </a:pPr>
            <a:r>
              <a:rPr lang="fr-FR" altLang="fr-FR" b="1" dirty="0">
                <a:latin typeface="Times New Roman" panose="02020603050405020304" pitchFamily="18" charset="0"/>
              </a:rPr>
              <a:t>Mémoire de Master 2 Professionnel et Recherche</a:t>
            </a:r>
            <a:br>
              <a:rPr lang="fr-FR" altLang="fr-FR" b="1" dirty="0">
                <a:latin typeface="Times New Roman" panose="02020603050405020304" pitchFamily="18" charset="0"/>
              </a:rPr>
            </a:br>
            <a:r>
              <a:rPr lang="fr-FR" altLang="fr-FR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Spécialité : Responsable d’Ingénierie des Systèmes d’Organisation</a:t>
            </a:r>
          </a:p>
          <a:p>
            <a:pPr algn="ctr" eaLnBrk="1" hangingPunct="1">
              <a:lnSpc>
                <a:spcPct val="114000"/>
              </a:lnSpc>
              <a:spcAft>
                <a:spcPct val="0"/>
              </a:spcAft>
            </a:pPr>
            <a:r>
              <a:rPr lang="fr-FR" altLang="fr-FR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Mention : Sciences de l’éducation.</a:t>
            </a:r>
          </a:p>
          <a:p>
            <a:pPr algn="ctr" eaLnBrk="1" hangingPunct="1">
              <a:lnSpc>
                <a:spcPct val="114000"/>
              </a:lnSpc>
              <a:spcAft>
                <a:spcPct val="0"/>
              </a:spcAft>
            </a:pPr>
            <a:r>
              <a:rPr lang="fr-FR" altLang="fr-FR" sz="1800" b="1" dirty="0">
                <a:solidFill>
                  <a:schemeClr val="tx1"/>
                </a:solidFill>
                <a:latin typeface="Arial" panose="020B0604020202020204" pitchFamily="34" charset="0"/>
              </a:rPr>
              <a:t>Domaine : Sciences Humaines et Sociales</a:t>
            </a:r>
          </a:p>
          <a:p>
            <a:pPr algn="ctr" eaLnBrk="1" hangingPunct="1">
              <a:lnSpc>
                <a:spcPct val="114000"/>
              </a:lnSpc>
              <a:spcAft>
                <a:spcPct val="0"/>
              </a:spcAft>
            </a:pPr>
            <a:r>
              <a:rPr lang="fr-FR" altLang="fr-FR" sz="18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9204EA-9E7A-4584-18E0-2A95DD54823A}"/>
              </a:ext>
            </a:extLst>
          </p:cNvPr>
          <p:cNvSpPr/>
          <p:nvPr/>
        </p:nvSpPr>
        <p:spPr>
          <a:xfrm>
            <a:off x="6096000" y="4101904"/>
            <a:ext cx="5770669" cy="5368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1">
            <a:extLst>
              <a:ext uri="{FF2B5EF4-FFF2-40B4-BE49-F238E27FC236}">
                <a16:creationId xmlns:a16="http://schemas.microsoft.com/office/drawing/2014/main" id="{1C96F119-6A2F-CB85-4EA3-6277964DC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7848" y="3147347"/>
            <a:ext cx="6574391" cy="30469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altLang="fr-F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L’identification, la valorisation et le questionnement des pratiques de compagnonnage dans le réseau </a:t>
            </a:r>
            <a:r>
              <a:rPr lang="fr-FR" altLang="fr-FR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COKILLAJE</a:t>
            </a:r>
            <a:r>
              <a:rPr lang="fr-FR" altLang="fr-F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Résultats de recherche et propositions de recommandations. </a:t>
            </a: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16A51D97-72C4-1CA2-93F3-64D1FAB0F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272" y="550444"/>
            <a:ext cx="8001545" cy="430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88" tIns="44994" rIns="89988" bIns="44994">
            <a:spAutoFit/>
          </a:bodyPr>
          <a:lstStyle>
            <a:lvl1pPr>
              <a:lnSpc>
                <a:spcPct val="112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1pPr>
            <a:lvl2pPr>
              <a:lnSpc>
                <a:spcPct val="11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6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2pPr>
            <a:lvl3pPr>
              <a:lnSpc>
                <a:spcPct val="11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4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3pPr>
            <a:lvl4pPr>
              <a:lnSpc>
                <a:spcPct val="11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12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4pPr>
            <a:lvl5pPr>
              <a:lnSpc>
                <a:spcPct val="11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77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fr-FR" altLang="fr-FR" sz="2200" b="1" dirty="0">
                <a:solidFill>
                  <a:srgbClr val="E8B4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Cette présentation s’est construite à partir du:</a:t>
            </a:r>
          </a:p>
        </p:txBody>
      </p:sp>
      <p:sp>
        <p:nvSpPr>
          <p:cNvPr id="5" name="Espace réservé du pied de page 9">
            <a:extLst>
              <a:ext uri="{FF2B5EF4-FFF2-40B4-BE49-F238E27FC236}">
                <a16:creationId xmlns:a16="http://schemas.microsoft.com/office/drawing/2014/main" id="{2782C763-666F-6951-34EF-CAA1E8A05661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0FE88B-C199-A971-92AE-22EBEBF02930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47DAE798-1FCA-D28E-0B13-D9602D769DED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3</a:t>
            </a:fld>
            <a:endParaRPr lang="fr-FR" sz="2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9589CB-FE3A-3EFF-F710-FD401730788F}"/>
              </a:ext>
            </a:extLst>
          </p:cNvPr>
          <p:cNvSpPr txBox="1"/>
          <p:nvPr/>
        </p:nvSpPr>
        <p:spPr>
          <a:xfrm>
            <a:off x="11837534" y="94580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73798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174">
        <p:fade/>
      </p:transition>
    </mc:Choice>
    <mc:Fallback xmlns="">
      <p:transition spd="med" advTm="291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6B093D4-B62D-0432-F00E-E776123AB976}"/>
              </a:ext>
            </a:extLst>
          </p:cNvPr>
          <p:cNvSpPr/>
          <p:nvPr/>
        </p:nvSpPr>
        <p:spPr>
          <a:xfrm>
            <a:off x="6502864" y="4192620"/>
            <a:ext cx="3468110" cy="19754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CB70D6-74EF-9843-F0E6-C739000BBD16}"/>
              </a:ext>
            </a:extLst>
          </p:cNvPr>
          <p:cNvSpPr/>
          <p:nvPr/>
        </p:nvSpPr>
        <p:spPr>
          <a:xfrm>
            <a:off x="6360825" y="1671828"/>
            <a:ext cx="2860010" cy="851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985DA678-1217-896F-EC8C-3F4AA1D6AA22}"/>
              </a:ext>
            </a:extLst>
          </p:cNvPr>
          <p:cNvSpPr/>
          <p:nvPr/>
        </p:nvSpPr>
        <p:spPr>
          <a:xfrm>
            <a:off x="857745" y="808770"/>
            <a:ext cx="5609573" cy="5166497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AC836BB4-14AE-EDDE-CED9-36784E5BF1AF}"/>
              </a:ext>
            </a:extLst>
          </p:cNvPr>
          <p:cNvSpPr/>
          <p:nvPr/>
        </p:nvSpPr>
        <p:spPr>
          <a:xfrm>
            <a:off x="3716841" y="156122"/>
            <a:ext cx="1507669" cy="1305296"/>
          </a:xfrm>
          <a:prstGeom prst="flowChartConnector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9F817E82-CE47-5191-49F0-3A94F5D8B5C6}"/>
              </a:ext>
            </a:extLst>
          </p:cNvPr>
          <p:cNvSpPr/>
          <p:nvPr/>
        </p:nvSpPr>
        <p:spPr>
          <a:xfrm>
            <a:off x="5153413" y="926523"/>
            <a:ext cx="1349451" cy="1345007"/>
          </a:xfrm>
          <a:prstGeom prst="flowChartConnector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018B8069-71CF-34C8-6830-F53193D9FFA8}"/>
              </a:ext>
            </a:extLst>
          </p:cNvPr>
          <p:cNvSpPr/>
          <p:nvPr/>
        </p:nvSpPr>
        <p:spPr>
          <a:xfrm>
            <a:off x="5837706" y="2421195"/>
            <a:ext cx="1507787" cy="1345007"/>
          </a:xfrm>
          <a:prstGeom prst="flowChartConnector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Organigramme : Connecteur 5">
            <a:extLst>
              <a:ext uri="{FF2B5EF4-FFF2-40B4-BE49-F238E27FC236}">
                <a16:creationId xmlns:a16="http://schemas.microsoft.com/office/drawing/2014/main" id="{8FAFC36D-3C2B-8BC7-03C2-F1B4E6877633}"/>
              </a:ext>
            </a:extLst>
          </p:cNvPr>
          <p:cNvSpPr/>
          <p:nvPr/>
        </p:nvSpPr>
        <p:spPr>
          <a:xfrm>
            <a:off x="5570513" y="4055716"/>
            <a:ext cx="1507787" cy="1536970"/>
          </a:xfrm>
          <a:prstGeom prst="flowChartConnector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3167B1-913B-9B50-9449-10285180D259}"/>
              </a:ext>
            </a:extLst>
          </p:cNvPr>
          <p:cNvSpPr/>
          <p:nvPr/>
        </p:nvSpPr>
        <p:spPr>
          <a:xfrm>
            <a:off x="6905369" y="3750796"/>
            <a:ext cx="2860010" cy="487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72C2980-2244-12A5-1448-C27666AFF436}"/>
              </a:ext>
            </a:extLst>
          </p:cNvPr>
          <p:cNvSpPr txBox="1"/>
          <p:nvPr/>
        </p:nvSpPr>
        <p:spPr>
          <a:xfrm>
            <a:off x="7875085" y="1012921"/>
            <a:ext cx="3643344" cy="4501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fr-FR" sz="4400" dirty="0">
                <a:solidFill>
                  <a:schemeClr val="accent5"/>
                </a:solidFill>
              </a:rPr>
              <a:t>Le </a:t>
            </a:r>
            <a:r>
              <a:rPr lang="fr-FR" sz="4400" dirty="0">
                <a:solidFill>
                  <a:schemeClr val="accent2"/>
                </a:solidFill>
              </a:rPr>
              <a:t>Modèle</a:t>
            </a:r>
            <a:r>
              <a:rPr lang="fr-FR" sz="4400" dirty="0">
                <a:solidFill>
                  <a:schemeClr val="accent5"/>
                </a:solidFill>
              </a:rPr>
              <a:t> </a:t>
            </a:r>
            <a:r>
              <a:rPr lang="fr-FR" sz="4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Associatif</a:t>
            </a:r>
            <a:r>
              <a:rPr lang="fr-FR" sz="4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fr-FR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</a:t>
            </a:r>
            <a:r>
              <a:rPr lang="fr-F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30000"/>
              </a:lnSpc>
            </a:pPr>
            <a:r>
              <a:rPr lang="fr-F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comment </a:t>
            </a:r>
            <a:r>
              <a:rPr lang="fr-FR" sz="3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former</a:t>
            </a:r>
          </a:p>
          <a:p>
            <a:pPr algn="ctr">
              <a:lnSpc>
                <a:spcPct val="130000"/>
              </a:lnSpc>
            </a:pPr>
            <a:r>
              <a:rPr lang="fr-F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une </a:t>
            </a:r>
            <a:r>
              <a:rPr lang="fr-FR" sz="3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communauté</a:t>
            </a:r>
          </a:p>
          <a:p>
            <a:pPr algn="ctr">
              <a:lnSpc>
                <a:spcPct val="130000"/>
              </a:lnSpc>
            </a:pPr>
            <a:r>
              <a:rPr lang="fr-FR" sz="3200" b="1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(professionnelle)</a:t>
            </a:r>
            <a:endParaRPr lang="fr-FR" sz="2800" b="1" dirty="0">
              <a:solidFill>
                <a:srgbClr val="19A0D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rganigramme : Connecteur 15">
            <a:extLst>
              <a:ext uri="{FF2B5EF4-FFF2-40B4-BE49-F238E27FC236}">
                <a16:creationId xmlns:a16="http://schemas.microsoft.com/office/drawing/2014/main" id="{DEE995EF-FE91-7972-15CF-1F96A399EB11}"/>
              </a:ext>
            </a:extLst>
          </p:cNvPr>
          <p:cNvSpPr/>
          <p:nvPr/>
        </p:nvSpPr>
        <p:spPr>
          <a:xfrm>
            <a:off x="4047304" y="5074030"/>
            <a:ext cx="1507669" cy="1480199"/>
          </a:xfrm>
          <a:prstGeom prst="flowChartConnector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9">
            <a:extLst>
              <a:ext uri="{FF2B5EF4-FFF2-40B4-BE49-F238E27FC236}">
                <a16:creationId xmlns:a16="http://schemas.microsoft.com/office/drawing/2014/main" id="{98B097A0-E575-F47F-F062-50A1A360F708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604D2B-EA3D-9872-08CA-EBC9E4BC1E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7238FA4F-591D-4022-3C1D-8EDDB3E6A6DC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4</a:t>
            </a:fld>
            <a:endParaRPr lang="fr-FR" sz="2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7DD9855-21A1-2033-471C-9FB7C69DE72C}"/>
              </a:ext>
            </a:extLst>
          </p:cNvPr>
          <p:cNvSpPr txBox="1"/>
          <p:nvPr/>
        </p:nvSpPr>
        <p:spPr>
          <a:xfrm>
            <a:off x="11683389" y="156122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95445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751">
        <p:fade/>
      </p:transition>
    </mc:Choice>
    <mc:Fallback xmlns="">
      <p:transition spd="med" advTm="65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  <p:bldP spid="4" grpId="0" animBg="1"/>
      <p:bldP spid="5" grpId="0" animBg="1"/>
      <p:bldP spid="6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CB70D6-74EF-9843-F0E6-C739000BBD16}"/>
              </a:ext>
            </a:extLst>
          </p:cNvPr>
          <p:cNvSpPr/>
          <p:nvPr/>
        </p:nvSpPr>
        <p:spPr>
          <a:xfrm>
            <a:off x="5149357" y="1842246"/>
            <a:ext cx="5117472" cy="38095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FC21155-1654-70C8-F1CB-5808E87F4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6449" y="1247377"/>
            <a:ext cx="4573152" cy="4219073"/>
          </a:xfrm>
        </p:spPr>
        <p:txBody>
          <a:bodyPr/>
          <a:lstStyle/>
          <a:p>
            <a:pPr algn="ctr">
              <a:lnSpc>
                <a:spcPct val="130000"/>
              </a:lnSpc>
            </a:pPr>
            <a:r>
              <a:rPr lang="fr-FR" sz="4000" dirty="0">
                <a:solidFill>
                  <a:schemeClr val="accent2"/>
                </a:solidFill>
              </a:rPr>
              <a:t>Le</a:t>
            </a:r>
            <a:r>
              <a:rPr lang="fr-FR" sz="4000" dirty="0">
                <a:solidFill>
                  <a:srgbClr val="00B0F0"/>
                </a:solidFill>
              </a:rPr>
              <a:t> compagnonnage </a:t>
            </a:r>
            <a:r>
              <a:rPr lang="fr-FR" sz="2800" dirty="0">
                <a:solidFill>
                  <a:schemeClr val="accent2"/>
                </a:solidFill>
              </a:rPr>
              <a:t>un</a:t>
            </a:r>
            <a:r>
              <a:rPr lang="fr-FR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3600" dirty="0">
                <a:solidFill>
                  <a:srgbClr val="00B0F0"/>
                </a:solidFill>
              </a:rPr>
              <a:t>outil</a:t>
            </a:r>
            <a:br>
              <a:rPr lang="fr-FR" sz="3600" b="0" dirty="0">
                <a:solidFill>
                  <a:srgbClr val="00B0F0"/>
                </a:solidFill>
              </a:rPr>
            </a:br>
            <a:r>
              <a:rPr lang="fr-FR" sz="3600" b="0" dirty="0">
                <a:solidFill>
                  <a:srgbClr val="00B0F0"/>
                </a:solidFill>
              </a:rPr>
              <a:t> </a:t>
            </a:r>
            <a:r>
              <a:rPr lang="fr-FR" sz="3600" dirty="0">
                <a:solidFill>
                  <a:schemeClr val="accent2"/>
                </a:solidFill>
              </a:rPr>
              <a:t>original</a:t>
            </a:r>
            <a:br>
              <a:rPr lang="fr-FR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fr-FR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fr-FR" sz="2800" dirty="0">
                <a:solidFill>
                  <a:srgbClr val="00B0F0"/>
                </a:solidFill>
              </a:rPr>
              <a:t>de</a:t>
            </a:r>
            <a:br>
              <a:rPr lang="fr-FR" sz="2800" dirty="0">
                <a:solidFill>
                  <a:srgbClr val="00B0F0"/>
                </a:solidFill>
              </a:rPr>
            </a:br>
            <a:r>
              <a:rPr lang="fr-FR" sz="2800" dirty="0">
                <a:solidFill>
                  <a:srgbClr val="00B0F0"/>
                </a:solidFill>
              </a:rPr>
              <a:t> </a:t>
            </a:r>
            <a:r>
              <a:rPr lang="fr-FR" sz="3200" dirty="0">
                <a:solidFill>
                  <a:schemeClr val="accent2"/>
                </a:solidFill>
              </a:rPr>
              <a:t>formation</a:t>
            </a:r>
            <a:endParaRPr lang="fr-FR" sz="2800" dirty="0">
              <a:solidFill>
                <a:schemeClr val="accent2"/>
              </a:solidFill>
            </a:endParaRPr>
          </a:p>
        </p:txBody>
      </p:sp>
      <p:sp>
        <p:nvSpPr>
          <p:cNvPr id="2" name="Organigramme : Connecteur 1">
            <a:extLst>
              <a:ext uri="{FF2B5EF4-FFF2-40B4-BE49-F238E27FC236}">
                <a16:creationId xmlns:a16="http://schemas.microsoft.com/office/drawing/2014/main" id="{839B2ED6-0477-032D-A52B-42E1FA04E560}"/>
              </a:ext>
            </a:extLst>
          </p:cNvPr>
          <p:cNvSpPr/>
          <p:nvPr/>
        </p:nvSpPr>
        <p:spPr>
          <a:xfrm>
            <a:off x="906622" y="1101287"/>
            <a:ext cx="4882831" cy="4465795"/>
          </a:xfrm>
          <a:prstGeom prst="flowChartConnector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rganigramme : Connecteur 3">
            <a:extLst>
              <a:ext uri="{FF2B5EF4-FFF2-40B4-BE49-F238E27FC236}">
                <a16:creationId xmlns:a16="http://schemas.microsoft.com/office/drawing/2014/main" id="{E9D04BCA-A703-CC28-F96C-79319C269B40}"/>
              </a:ext>
            </a:extLst>
          </p:cNvPr>
          <p:cNvSpPr/>
          <p:nvPr/>
        </p:nvSpPr>
        <p:spPr>
          <a:xfrm>
            <a:off x="3016022" y="463756"/>
            <a:ext cx="2023354" cy="1668875"/>
          </a:xfrm>
          <a:prstGeom prst="flowChartConnector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rganigramme : Connecteur 6">
            <a:extLst>
              <a:ext uri="{FF2B5EF4-FFF2-40B4-BE49-F238E27FC236}">
                <a16:creationId xmlns:a16="http://schemas.microsoft.com/office/drawing/2014/main" id="{991127F7-8C78-FD94-2615-E06962B822B1}"/>
              </a:ext>
            </a:extLst>
          </p:cNvPr>
          <p:cNvSpPr/>
          <p:nvPr/>
        </p:nvSpPr>
        <p:spPr>
          <a:xfrm>
            <a:off x="3472361" y="4663917"/>
            <a:ext cx="1716169" cy="1605067"/>
          </a:xfrm>
          <a:prstGeom prst="flowChartConnector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Organigramme : Connecteur 8">
            <a:extLst>
              <a:ext uri="{FF2B5EF4-FFF2-40B4-BE49-F238E27FC236}">
                <a16:creationId xmlns:a16="http://schemas.microsoft.com/office/drawing/2014/main" id="{4E8C9513-6D7A-7E7A-5F8B-9BF53B280960}"/>
              </a:ext>
            </a:extLst>
          </p:cNvPr>
          <p:cNvSpPr/>
          <p:nvPr/>
        </p:nvSpPr>
        <p:spPr>
          <a:xfrm>
            <a:off x="4847367" y="1547422"/>
            <a:ext cx="1884173" cy="1846659"/>
          </a:xfrm>
          <a:prstGeom prst="flowChartConnector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>
            <a:extLst>
              <a:ext uri="{FF2B5EF4-FFF2-40B4-BE49-F238E27FC236}">
                <a16:creationId xmlns:a16="http://schemas.microsoft.com/office/drawing/2014/main" id="{4D1A6B1C-1BF0-B509-7635-E62A5FA6DF13}"/>
              </a:ext>
            </a:extLst>
          </p:cNvPr>
          <p:cNvSpPr/>
          <p:nvPr/>
        </p:nvSpPr>
        <p:spPr>
          <a:xfrm>
            <a:off x="5055395" y="3569918"/>
            <a:ext cx="1884173" cy="1812200"/>
          </a:xfrm>
          <a:prstGeom prst="flowChartConnector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pied de page 9">
            <a:extLst>
              <a:ext uri="{FF2B5EF4-FFF2-40B4-BE49-F238E27FC236}">
                <a16:creationId xmlns:a16="http://schemas.microsoft.com/office/drawing/2014/main" id="{5507FCE2-7234-B654-A604-CD2D194D19D7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BB9E8EB-4AD3-B57A-754A-62B42FB279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07A9F20B-1F17-FF43-5078-B2611678F1C5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5</a:t>
            </a:fld>
            <a:endParaRPr lang="fr-FR" sz="2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697D5A0-E4C6-CF23-582F-1ED51B4BB3DB}"/>
              </a:ext>
            </a:extLst>
          </p:cNvPr>
          <p:cNvSpPr txBox="1"/>
          <p:nvPr/>
        </p:nvSpPr>
        <p:spPr>
          <a:xfrm>
            <a:off x="11793557" y="94424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417013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751">
        <p:fade/>
      </p:transition>
    </mc:Choice>
    <mc:Fallback xmlns="">
      <p:transition spd="med" advTm="65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CB70D6-74EF-9843-F0E6-C739000BBD16}"/>
              </a:ext>
            </a:extLst>
          </p:cNvPr>
          <p:cNvSpPr/>
          <p:nvPr/>
        </p:nvSpPr>
        <p:spPr>
          <a:xfrm>
            <a:off x="7956659" y="4742465"/>
            <a:ext cx="1986897" cy="1372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DDDF282-FF4A-A17A-35D0-2082D7169E78}"/>
              </a:ext>
            </a:extLst>
          </p:cNvPr>
          <p:cNvSpPr txBox="1"/>
          <p:nvPr/>
        </p:nvSpPr>
        <p:spPr>
          <a:xfrm>
            <a:off x="6096000" y="641522"/>
            <a:ext cx="5874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</a:t>
            </a:r>
            <a:r>
              <a:rPr lang="fr-FR" sz="4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aller</a:t>
            </a:r>
            <a:r>
              <a:rPr lang="fr-FR" sz="4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8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plus</a:t>
            </a:r>
            <a:r>
              <a:rPr lang="fr-FR" sz="4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loin</a:t>
            </a:r>
            <a:r>
              <a:rPr lang="fr-FR" sz="4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…</a:t>
            </a:r>
          </a:p>
        </p:txBody>
      </p:sp>
      <p:pic>
        <p:nvPicPr>
          <p:cNvPr id="1026" name="Picture 2" descr="Le Livre Du Compagnonage (2 Tomes, 1 Volume)">
            <a:extLst>
              <a:ext uri="{FF2B5EF4-FFF2-40B4-BE49-F238E27FC236}">
                <a16:creationId xmlns:a16="http://schemas.microsoft.com/office/drawing/2014/main" id="{DAAFA2B2-DA2C-2482-CC47-68A854C58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128409"/>
            <a:ext cx="3692943" cy="541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1E77F8A-5A5C-773C-C988-0C79C8B033C2}"/>
              </a:ext>
            </a:extLst>
          </p:cNvPr>
          <p:cNvSpPr/>
          <p:nvPr/>
        </p:nvSpPr>
        <p:spPr>
          <a:xfrm>
            <a:off x="6188364" y="3759200"/>
            <a:ext cx="3070066" cy="181032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0A067C-F3E3-C2A8-601D-B07670932483}"/>
              </a:ext>
            </a:extLst>
          </p:cNvPr>
          <p:cNvSpPr/>
          <p:nvPr/>
        </p:nvSpPr>
        <p:spPr>
          <a:xfrm>
            <a:off x="6400799" y="1786214"/>
            <a:ext cx="2697019" cy="9144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1E817C3-C849-27C4-00A3-DD7361C2C81A}"/>
              </a:ext>
            </a:extLst>
          </p:cNvPr>
          <p:cNvSpPr txBox="1"/>
          <p:nvPr/>
        </p:nvSpPr>
        <p:spPr>
          <a:xfrm>
            <a:off x="6188364" y="5209275"/>
            <a:ext cx="5448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 musée de l'union compagnonnique Nantes</a:t>
            </a:r>
          </a:p>
        </p:txBody>
      </p:sp>
      <p:sp>
        <p:nvSpPr>
          <p:cNvPr id="4" name="Espace réservé du pied de page 9">
            <a:extLst>
              <a:ext uri="{FF2B5EF4-FFF2-40B4-BE49-F238E27FC236}">
                <a16:creationId xmlns:a16="http://schemas.microsoft.com/office/drawing/2014/main" id="{ACAFDCAD-F617-F2D0-D2A3-73C2075ED04E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3C0C794-5EF6-88C7-772F-D971431D9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pic>
        <p:nvPicPr>
          <p:cNvPr id="1028" name="Picture 4" descr="Afficher l’image source">
            <a:extLst>
              <a:ext uri="{FF2B5EF4-FFF2-40B4-BE49-F238E27FC236}">
                <a16:creationId xmlns:a16="http://schemas.microsoft.com/office/drawing/2014/main" id="{78A69B05-4BC0-7DB5-D986-364A23E90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217" y="1611624"/>
            <a:ext cx="5489611" cy="366152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AA0855A5-B0BD-5726-02F7-BE610F3BBA56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6</a:t>
            </a:fld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96AF88C-CC97-A737-1FF3-5A17F0B1C4F3}"/>
              </a:ext>
            </a:extLst>
          </p:cNvPr>
          <p:cNvSpPr txBox="1"/>
          <p:nvPr/>
        </p:nvSpPr>
        <p:spPr>
          <a:xfrm>
            <a:off x="11790830" y="133085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13419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751">
        <p:fade/>
      </p:transition>
    </mc:Choice>
    <mc:Fallback xmlns="">
      <p:transition spd="med" advTm="65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41035B0-3C82-028A-D733-B86071952F1F}"/>
              </a:ext>
            </a:extLst>
          </p:cNvPr>
          <p:cNvSpPr/>
          <p:nvPr/>
        </p:nvSpPr>
        <p:spPr>
          <a:xfrm>
            <a:off x="3283513" y="907463"/>
            <a:ext cx="7064679" cy="5555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7D4D792-EEA2-C33C-8DF9-E841792F0A47}"/>
              </a:ext>
            </a:extLst>
          </p:cNvPr>
          <p:cNvSpPr/>
          <p:nvPr/>
        </p:nvSpPr>
        <p:spPr>
          <a:xfrm>
            <a:off x="1914030" y="1519861"/>
            <a:ext cx="8602250" cy="4531659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D339CF2A-9C89-70FF-02A7-DBC4E075ADDC}"/>
              </a:ext>
            </a:extLst>
          </p:cNvPr>
          <p:cNvSpPr/>
          <p:nvPr/>
        </p:nvSpPr>
        <p:spPr>
          <a:xfrm>
            <a:off x="151557" y="2411083"/>
            <a:ext cx="3048966" cy="3030365"/>
          </a:xfrm>
          <a:prstGeom prst="ellipse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F9889540-78DA-1CAD-6357-AACA14790106}"/>
              </a:ext>
            </a:extLst>
          </p:cNvPr>
          <p:cNvSpPr/>
          <p:nvPr/>
        </p:nvSpPr>
        <p:spPr>
          <a:xfrm>
            <a:off x="8908982" y="2411083"/>
            <a:ext cx="3214596" cy="3037316"/>
          </a:xfrm>
          <a:prstGeom prst="flowChartConnector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Hexagone 6">
            <a:extLst>
              <a:ext uri="{FF2B5EF4-FFF2-40B4-BE49-F238E27FC236}">
                <a16:creationId xmlns:a16="http://schemas.microsoft.com/office/drawing/2014/main" id="{C0DDA785-7F83-5CB2-B64D-F09799FD4458}"/>
              </a:ext>
            </a:extLst>
          </p:cNvPr>
          <p:cNvSpPr/>
          <p:nvPr/>
        </p:nvSpPr>
        <p:spPr>
          <a:xfrm>
            <a:off x="3365301" y="2727016"/>
            <a:ext cx="5387786" cy="2714431"/>
          </a:xfrm>
          <a:prstGeom prst="hexago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000" u="sng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OBJECTIFS:</a:t>
            </a:r>
          </a:p>
          <a:p>
            <a:pPr algn="ctr"/>
            <a:endParaRPr lang="fr-FR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montée en compétence </a:t>
            </a:r>
            <a:r>
              <a:rPr lang="fr-FR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tous : l’accompagné, l’accompagnateur, l’enfant et sa famille.</a:t>
            </a:r>
          </a:p>
          <a:p>
            <a:pPr algn="ctr"/>
            <a:endParaRPr lang="fr-FR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Création d’une </a:t>
            </a:r>
            <a:r>
              <a:rPr lang="fr-FR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communauté de pratique</a:t>
            </a:r>
            <a:r>
              <a:rPr lang="fr-FR" sz="20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fr-FR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7449B03-0440-FF03-6B1C-C344BC7494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502" y="1312991"/>
            <a:ext cx="2147041" cy="75557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77534C5-1513-5030-E037-95E43236F299}"/>
              </a:ext>
            </a:extLst>
          </p:cNvPr>
          <p:cNvSpPr txBox="1"/>
          <p:nvPr/>
        </p:nvSpPr>
        <p:spPr>
          <a:xfrm>
            <a:off x="3365301" y="324148"/>
            <a:ext cx="8780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lien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associatif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compagnonnage</a:t>
            </a:r>
          </a:p>
        </p:txBody>
      </p:sp>
      <p:sp>
        <p:nvSpPr>
          <p:cNvPr id="2" name="Espace réservé du pied de page 9">
            <a:extLst>
              <a:ext uri="{FF2B5EF4-FFF2-40B4-BE49-F238E27FC236}">
                <a16:creationId xmlns:a16="http://schemas.microsoft.com/office/drawing/2014/main" id="{BF870857-84EC-6580-E2DC-0B485609DD29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5D65C0A-81ED-13F8-7E9A-F02C2C58D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75FF4D65-8DE3-FC5A-AFCF-854DDAB7BEE4}"/>
              </a:ext>
            </a:extLst>
          </p:cNvPr>
          <p:cNvSpPr/>
          <p:nvPr/>
        </p:nvSpPr>
        <p:spPr>
          <a:xfrm>
            <a:off x="9987983" y="1288124"/>
            <a:ext cx="2016000" cy="1122959"/>
          </a:xfrm>
          <a:prstGeom prst="ellipse">
            <a:avLst/>
          </a:prstGeom>
          <a:blipFill dpi="0" rotWithShape="1">
            <a:blip r:embed="rId7"/>
            <a:srcRect/>
            <a:stretch>
              <a:fillRect l="-7000" r="-13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AA745B73-07D9-C679-4E3A-B8A355D6A3D7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7</a:t>
            </a:fld>
            <a:endParaRPr lang="fr-FR" sz="2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85454C8-0C0A-5F3C-09DE-F1DEF4852368}"/>
              </a:ext>
            </a:extLst>
          </p:cNvPr>
          <p:cNvSpPr txBox="1"/>
          <p:nvPr/>
        </p:nvSpPr>
        <p:spPr>
          <a:xfrm>
            <a:off x="11790830" y="111987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08372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751">
        <p:fade/>
      </p:transition>
    </mc:Choice>
    <mc:Fallback xmlns="">
      <p:transition spd="med" advTm="65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">
            <a:extLst>
              <a:ext uri="{FF2B5EF4-FFF2-40B4-BE49-F238E27FC236}">
                <a16:creationId xmlns:a16="http://schemas.microsoft.com/office/drawing/2014/main" id="{8CC4458A-14ED-D0A5-4405-483A012A64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-47065"/>
            <a:ext cx="6692348" cy="669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F16C686-1446-51F9-4F20-22B4C3B0CA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986" y="1816670"/>
            <a:ext cx="5243514" cy="4520387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1C9FB49-23EB-395C-82DF-E0BB9020BC9F}"/>
              </a:ext>
            </a:extLst>
          </p:cNvPr>
          <p:cNvSpPr txBox="1"/>
          <p:nvPr/>
        </p:nvSpPr>
        <p:spPr>
          <a:xfrm>
            <a:off x="718457" y="4686"/>
            <a:ext cx="1131025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fr-F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compagnonnage et </a:t>
            </a:r>
            <a:r>
              <a:rPr lang="fr-FR" sz="4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COKILLAJE</a:t>
            </a:r>
            <a:r>
              <a:rPr lang="fr-F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est avant tout  une </a:t>
            </a:r>
            <a:r>
              <a:rPr lang="fr-FR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analyse </a:t>
            </a:r>
            <a:r>
              <a:rPr lang="fr-FR" sz="5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singulière</a:t>
            </a:r>
            <a:r>
              <a:rPr lang="fr-FR" sz="5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notre </a:t>
            </a:r>
            <a:r>
              <a:rPr lang="fr-FR" sz="5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pratique</a:t>
            </a:r>
            <a:endParaRPr lang="fr-FR" sz="40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pied de page 9">
            <a:extLst>
              <a:ext uri="{FF2B5EF4-FFF2-40B4-BE49-F238E27FC236}">
                <a16:creationId xmlns:a16="http://schemas.microsoft.com/office/drawing/2014/main" id="{5F8521E6-BCC9-74B1-A8F6-F49A80FD2811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A07FC4-23AE-695E-167A-B6108F307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pic>
        <p:nvPicPr>
          <p:cNvPr id="7" name="Espace réservé du contenu 5">
            <a:extLst>
              <a:ext uri="{FF2B5EF4-FFF2-40B4-BE49-F238E27FC236}">
                <a16:creationId xmlns:a16="http://schemas.microsoft.com/office/drawing/2014/main" id="{6201D487-DBAA-C86E-27ED-6607DF40D7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336" r="10620"/>
          <a:stretch/>
        </p:blipFill>
        <p:spPr>
          <a:xfrm rot="5400000">
            <a:off x="7840902" y="2039848"/>
            <a:ext cx="4720575" cy="398161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Bulle narrative : rectangle à coins arrondis 9">
            <a:extLst>
              <a:ext uri="{FF2B5EF4-FFF2-40B4-BE49-F238E27FC236}">
                <a16:creationId xmlns:a16="http://schemas.microsoft.com/office/drawing/2014/main" id="{908BE974-B4F0-E6AB-1357-170B04D69F6A}"/>
              </a:ext>
            </a:extLst>
          </p:cNvPr>
          <p:cNvSpPr/>
          <p:nvPr/>
        </p:nvSpPr>
        <p:spPr>
          <a:xfrm>
            <a:off x="4593772" y="1670369"/>
            <a:ext cx="3456911" cy="4720576"/>
          </a:xfrm>
          <a:prstGeom prst="wedgeRoundRectCallout">
            <a:avLst>
              <a:gd name="adj1" fmla="val -73986"/>
              <a:gd name="adj2" fmla="val -35176"/>
              <a:gd name="adj3" fmla="val 16667"/>
            </a:avLst>
          </a:prstGeom>
          <a:solidFill>
            <a:schemeClr val="accent5">
              <a:lumMod val="60000"/>
              <a:lumOff val="40000"/>
              <a:tint val="66000"/>
              <a:satMod val="1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5000"/>
              </a:lnSpc>
            </a:pPr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 La particularité de ce modèle de formation est qu’il est en définitive un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modèle d’autonomie dans la construction de la professionnalité 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 </a:t>
            </a:r>
            <a:r>
              <a:rPr lang="fr-FR" sz="2400" dirty="0" err="1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Debeski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Lenoir (2017).</a:t>
            </a:r>
            <a:endParaRPr lang="fr-FR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7" name="Espace réservé du numéro de diapositive 3">
            <a:extLst>
              <a:ext uri="{FF2B5EF4-FFF2-40B4-BE49-F238E27FC236}">
                <a16:creationId xmlns:a16="http://schemas.microsoft.com/office/drawing/2014/main" id="{DD2EA4E3-73EE-60C9-3952-075D4587E436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8</a:t>
            </a:fld>
            <a:endParaRPr lang="fr-FR" sz="2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960A19-C350-DFB9-D063-65C5A542A745}"/>
              </a:ext>
            </a:extLst>
          </p:cNvPr>
          <p:cNvSpPr txBox="1"/>
          <p:nvPr/>
        </p:nvSpPr>
        <p:spPr>
          <a:xfrm>
            <a:off x="11790830" y="0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62957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556264-BF96-43A6-8C83-7C596D71A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0281" y="7985601"/>
            <a:ext cx="10515600" cy="4351338"/>
          </a:xfrm>
        </p:spPr>
        <p:txBody>
          <a:bodyPr/>
          <a:lstStyle/>
          <a:p>
            <a:endParaRPr lang="fr-FR" dirty="0"/>
          </a:p>
          <a:p>
            <a:r>
              <a:rPr lang="fr-FR" dirty="0"/>
              <a:t>Notre mémoire a été construit à partir d’interviews d’accompagnés et d’accompagnateurs.</a:t>
            </a:r>
          </a:p>
          <a:p>
            <a:r>
              <a:rPr lang="fr-FR" dirty="0"/>
              <a:t>A travers une grille de lecture autour des sciences humaines sur: la posture, la formation, et l’évaluation.</a:t>
            </a:r>
          </a:p>
        </p:txBody>
      </p:sp>
      <p:sp>
        <p:nvSpPr>
          <p:cNvPr id="7" name="Espace réservé du pied de page 9">
            <a:extLst>
              <a:ext uri="{FF2B5EF4-FFF2-40B4-BE49-F238E27FC236}">
                <a16:creationId xmlns:a16="http://schemas.microsoft.com/office/drawing/2014/main" id="{3FA2FCD0-5E9F-7A1F-C58F-837B58E5F734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2EEBA4-D55F-0199-9E55-4E107789B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AFC2CE5A-C361-8FA1-992D-2E8AFBD22B30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9</a:t>
            </a:fld>
            <a:endParaRPr lang="fr-FR" sz="20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A37B108-C15F-7D0E-8E4C-D00222DDF68E}"/>
              </a:ext>
            </a:extLst>
          </p:cNvPr>
          <p:cNvSpPr txBox="1"/>
          <p:nvPr/>
        </p:nvSpPr>
        <p:spPr>
          <a:xfrm>
            <a:off x="883376" y="-81716"/>
            <a:ext cx="11605804" cy="1646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 </a:t>
            </a:r>
            <a:r>
              <a:rPr lang="fr-FR" sz="4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ENQUÊTE </a:t>
            </a:r>
            <a:r>
              <a:rPr lang="fr-FR" sz="4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COMPREHENSIVE</a:t>
            </a:r>
            <a:r>
              <a:rPr lang="fr-FR" sz="4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pour</a:t>
            </a:r>
            <a:r>
              <a:rPr lang="fr-FR" sz="4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4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rendre plus claires </a:t>
            </a:r>
            <a:r>
              <a:rPr lang="fr-F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 </a:t>
            </a:r>
            <a:r>
              <a:rPr 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pratiques implicites </a:t>
            </a:r>
            <a:endParaRPr lang="fr-FR" sz="40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51A3CD5-7231-F72D-6CA2-F6CFE46BC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90" y="2040675"/>
            <a:ext cx="3236613" cy="323661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B7A4F7C-DD25-7607-9AE0-63AE5F8B1B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4598" y="2267964"/>
            <a:ext cx="2543495" cy="3515616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DBD44750-27ED-A538-60A5-EEBF229EB82B}"/>
              </a:ext>
            </a:extLst>
          </p:cNvPr>
          <p:cNvSpPr/>
          <p:nvPr/>
        </p:nvSpPr>
        <p:spPr>
          <a:xfrm>
            <a:off x="8540418" y="3022701"/>
            <a:ext cx="3511943" cy="648000"/>
          </a:xfrm>
          <a:prstGeom prst="roundRect">
            <a:avLst/>
          </a:prstGeom>
          <a:solidFill>
            <a:srgbClr val="19A0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2400" b="1" dirty="0"/>
              <a:t>FORMATION</a:t>
            </a:r>
          </a:p>
          <a:p>
            <a:pPr algn="ctr"/>
            <a:r>
              <a:rPr lang="fr-FR" sz="2400" b="1" dirty="0"/>
              <a:t>Instruction / Emancipation</a:t>
            </a:r>
            <a:endParaRPr lang="fr-FR" b="1" dirty="0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6043D68-6A6F-3E58-C88A-C7F3C7FCFDEF}"/>
              </a:ext>
            </a:extLst>
          </p:cNvPr>
          <p:cNvSpPr/>
          <p:nvPr/>
        </p:nvSpPr>
        <p:spPr>
          <a:xfrm>
            <a:off x="8853899" y="1973604"/>
            <a:ext cx="2224098" cy="648000"/>
          </a:xfrm>
          <a:prstGeom prst="roundRect">
            <a:avLst/>
          </a:prstGeom>
          <a:solidFill>
            <a:srgbClr val="19A0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POSTURE </a:t>
            </a:r>
            <a:r>
              <a:rPr lang="fr-FR" sz="2000" b="1" dirty="0"/>
              <a:t>Agent/ Acteur</a:t>
            </a:r>
            <a:endParaRPr lang="fr-FR" b="1" dirty="0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4F91762-2361-8187-1EFD-CBE23DFD0B20}"/>
              </a:ext>
            </a:extLst>
          </p:cNvPr>
          <p:cNvSpPr/>
          <p:nvPr/>
        </p:nvSpPr>
        <p:spPr>
          <a:xfrm>
            <a:off x="7785806" y="4986678"/>
            <a:ext cx="4253795" cy="648000"/>
          </a:xfrm>
          <a:prstGeom prst="roundRect">
            <a:avLst/>
          </a:prstGeom>
          <a:solidFill>
            <a:srgbClr val="19A0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2400" b="1" dirty="0"/>
              <a:t>EVALUATION </a:t>
            </a:r>
          </a:p>
          <a:p>
            <a:pPr algn="ctr"/>
            <a:r>
              <a:rPr lang="fr-FR" sz="2000" b="1" dirty="0"/>
              <a:t>Contrôle / Questionnement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0C87C082-A339-C6FB-BB9F-22FAD865D4E6}"/>
              </a:ext>
            </a:extLst>
          </p:cNvPr>
          <p:cNvGrpSpPr/>
          <p:nvPr/>
        </p:nvGrpSpPr>
        <p:grpSpPr>
          <a:xfrm>
            <a:off x="119677" y="4288662"/>
            <a:ext cx="2109173" cy="720000"/>
            <a:chOff x="291127" y="3762882"/>
            <a:chExt cx="2109173" cy="72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3A93450-DA6E-2695-5B1E-9D6161129083}"/>
                </a:ext>
              </a:extLst>
            </p:cNvPr>
            <p:cNvSpPr/>
            <p:nvPr/>
          </p:nvSpPr>
          <p:spPr>
            <a:xfrm>
              <a:off x="291127" y="3762882"/>
              <a:ext cx="2109173" cy="72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9A0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66734A92-74B2-81B3-D64D-3C75FB398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941" y="3814962"/>
              <a:ext cx="1802223" cy="634232"/>
            </a:xfrm>
            <a:prstGeom prst="rect">
              <a:avLst/>
            </a:prstGeom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04638051-B6A3-BDA3-A41E-15288194BD4F}"/>
              </a:ext>
            </a:extLst>
          </p:cNvPr>
          <p:cNvGrpSpPr/>
          <p:nvPr/>
        </p:nvGrpSpPr>
        <p:grpSpPr>
          <a:xfrm>
            <a:off x="148590" y="2786572"/>
            <a:ext cx="2091691" cy="720000"/>
            <a:chOff x="148590" y="2523682"/>
            <a:chExt cx="2091691" cy="720000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7723B535-39FD-1F2E-C58E-3F5A3E1D54F3}"/>
                </a:ext>
              </a:extLst>
            </p:cNvPr>
            <p:cNvSpPr/>
            <p:nvPr/>
          </p:nvSpPr>
          <p:spPr>
            <a:xfrm>
              <a:off x="148590" y="2523682"/>
              <a:ext cx="2091691" cy="72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9A0D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24000" rtlCol="0" anchor="ctr"/>
            <a:lstStyle/>
            <a:p>
              <a:pPr algn="r"/>
              <a:r>
                <a:rPr lang="fr-FR" sz="2400" dirty="0">
                  <a:solidFill>
                    <a:srgbClr val="D2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Praticien</a:t>
              </a:r>
            </a:p>
          </p:txBody>
        </p: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659E29C-B2FB-8CF6-CD55-4A0FCB90EA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1603" t="4521" r="23552" b="9800"/>
            <a:stretch/>
          </p:blipFill>
          <p:spPr>
            <a:xfrm>
              <a:off x="217171" y="2546478"/>
              <a:ext cx="517673" cy="684000"/>
            </a:xfrm>
            <a:prstGeom prst="rect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23C11C7-9D98-19CE-C019-D6AB9CC8D0FB}"/>
              </a:ext>
            </a:extLst>
          </p:cNvPr>
          <p:cNvSpPr txBox="1"/>
          <p:nvPr/>
        </p:nvSpPr>
        <p:spPr>
          <a:xfrm>
            <a:off x="11846858" y="55430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Y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CDB2AF2-97DD-BAAB-B92D-F203FC2D1524}"/>
              </a:ext>
            </a:extLst>
          </p:cNvPr>
          <p:cNvSpPr/>
          <p:nvPr/>
        </p:nvSpPr>
        <p:spPr>
          <a:xfrm>
            <a:off x="8595402" y="4020076"/>
            <a:ext cx="3186802" cy="648000"/>
          </a:xfrm>
          <a:prstGeom prst="roundRect">
            <a:avLst/>
          </a:prstGeom>
          <a:solidFill>
            <a:srgbClr val="19A0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sz="2400" b="1" dirty="0"/>
              <a:t>COMMUNICATION </a:t>
            </a:r>
            <a:r>
              <a:rPr lang="fr-FR" sz="2000" b="1" dirty="0" err="1"/>
              <a:t>Linéraire</a:t>
            </a:r>
            <a:r>
              <a:rPr lang="fr-FR" sz="2000" b="1" dirty="0"/>
              <a:t> / Systémique</a:t>
            </a:r>
            <a:endParaRPr lang="fr-FR" b="1" dirty="0"/>
          </a:p>
        </p:txBody>
      </p:sp>
      <p:sp>
        <p:nvSpPr>
          <p:cNvPr id="5" name="Flèche : droite rayée 4">
            <a:extLst>
              <a:ext uri="{FF2B5EF4-FFF2-40B4-BE49-F238E27FC236}">
                <a16:creationId xmlns:a16="http://schemas.microsoft.com/office/drawing/2014/main" id="{149126FD-3B26-3DF7-FF66-9C5E9742284D}"/>
              </a:ext>
            </a:extLst>
          </p:cNvPr>
          <p:cNvSpPr/>
          <p:nvPr/>
        </p:nvSpPr>
        <p:spPr>
          <a:xfrm>
            <a:off x="4772564" y="3658981"/>
            <a:ext cx="978408" cy="484632"/>
          </a:xfrm>
          <a:prstGeom prst="striped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9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1BDBA2C3-884D-B373-02F6-6E3474A806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FA583B-A0FC-99E9-389D-C1E5C91CCF7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95A0D84-21A6-BA40-51D3-3208A83269B4}"/>
              </a:ext>
            </a:extLst>
          </p:cNvPr>
          <p:cNvSpPr txBox="1"/>
          <p:nvPr/>
        </p:nvSpPr>
        <p:spPr>
          <a:xfrm>
            <a:off x="2356497" y="437367"/>
            <a:ext cx="101454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Résultats</a:t>
            </a:r>
            <a:r>
              <a:rPr lang="fr-FR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auprès </a:t>
            </a:r>
            <a:r>
              <a:rPr lang="fr-FR" sz="36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</a:t>
            </a:r>
            <a:r>
              <a:rPr lang="fr-FR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Accompagnateurs</a:t>
            </a:r>
            <a:endParaRPr lang="fr-FR" sz="36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A0AF2-DCAA-CDED-26D0-2178245A65AF}"/>
              </a:ext>
            </a:extLst>
          </p:cNvPr>
          <p:cNvSpPr/>
          <p:nvPr/>
        </p:nvSpPr>
        <p:spPr>
          <a:xfrm>
            <a:off x="6232711" y="1342127"/>
            <a:ext cx="5472954" cy="446027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517AF8-6F20-2DCC-DBCB-66AAD06F0D29}"/>
              </a:ext>
            </a:extLst>
          </p:cNvPr>
          <p:cNvSpPr txBox="1"/>
          <p:nvPr/>
        </p:nvSpPr>
        <p:spPr>
          <a:xfrm>
            <a:off x="1360394" y="1438974"/>
            <a:ext cx="72121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</a:t>
            </a:r>
            <a:r>
              <a:rPr lang="fr-FR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kinésithérapeutes accompagnateurs cherchent à: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92930A0-CE29-F65A-6E18-AF6C954B708F}"/>
              </a:ext>
            </a:extLst>
          </p:cNvPr>
          <p:cNvSpPr txBox="1"/>
          <p:nvPr/>
        </p:nvSpPr>
        <p:spPr>
          <a:xfrm>
            <a:off x="2907823" y="5740070"/>
            <a:ext cx="904279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fr-FR" altLang="fr-FR" sz="25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Cultiver &amp; transmettre les </a:t>
            </a:r>
            <a:r>
              <a:rPr lang="fr-FR" altLang="fr-FR" sz="25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valeurs</a:t>
            </a:r>
            <a:r>
              <a:rPr lang="fr-FR" altLang="fr-FR" sz="25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la communauté COKILLAJE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CCE427-94D7-1794-D437-D00D142AE2D3}"/>
              </a:ext>
            </a:extLst>
          </p:cNvPr>
          <p:cNvSpPr txBox="1"/>
          <p:nvPr/>
        </p:nvSpPr>
        <p:spPr>
          <a:xfrm>
            <a:off x="2907823" y="2009187"/>
            <a:ext cx="775760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altLang="fr-FR" sz="25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Permettre à l’accompagné de </a:t>
            </a:r>
            <a:r>
              <a:rPr lang="fr-FR" altLang="fr-FR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développer sa </a:t>
            </a:r>
            <a:r>
              <a:rPr lang="fr-FR" altLang="fr-FR" sz="25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confiance</a:t>
            </a:r>
            <a:endParaRPr lang="fr-FR" sz="2500" b="1" u="sng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CA73A24-D7A4-5235-D62C-0C811934DD68}"/>
              </a:ext>
            </a:extLst>
          </p:cNvPr>
          <p:cNvSpPr txBox="1"/>
          <p:nvPr/>
        </p:nvSpPr>
        <p:spPr>
          <a:xfrm>
            <a:off x="2907823" y="2619926"/>
            <a:ext cx="695885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altLang="fr-FR" sz="25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Mettre l’accompagné en </a:t>
            </a:r>
            <a:r>
              <a:rPr lang="fr-FR" altLang="fr-FR" sz="25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situation d’</a:t>
            </a:r>
            <a:r>
              <a:rPr lang="fr-FR" altLang="fr-FR" sz="2500" b="1" u="sng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auteur</a:t>
            </a:r>
            <a:endParaRPr lang="fr-FR" sz="2500" b="1" u="sng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EBFB544-D4CF-4672-98F3-0B2FA4295477}"/>
              </a:ext>
            </a:extLst>
          </p:cNvPr>
          <p:cNvSpPr txBox="1"/>
          <p:nvPr/>
        </p:nvSpPr>
        <p:spPr>
          <a:xfrm>
            <a:off x="2907823" y="3881253"/>
            <a:ext cx="918510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fr-FR" altLang="fr-FR" sz="2500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Permettre une </a:t>
            </a:r>
            <a:r>
              <a:rPr lang="fr-FR" altLang="fr-FR" sz="2500" b="1" u="sng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fr-FR" altLang="fr-FR" sz="2500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tous de manière systémique 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6859A26-1B2C-8FC0-CE8B-5CA66690BE70}"/>
              </a:ext>
            </a:extLst>
          </p:cNvPr>
          <p:cNvSpPr txBox="1"/>
          <p:nvPr/>
        </p:nvSpPr>
        <p:spPr>
          <a:xfrm>
            <a:off x="2907823" y="4485984"/>
            <a:ext cx="962865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altLang="fr-FR" sz="25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Conjuguer les </a:t>
            </a:r>
            <a:r>
              <a:rPr lang="fr-FR" altLang="fr-FR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différents </a:t>
            </a:r>
            <a:r>
              <a:rPr lang="fr-FR" altLang="fr-FR" sz="25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projets</a:t>
            </a:r>
            <a:r>
              <a:rPr lang="fr-FR" altLang="fr-FR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400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(enfant / parents / professionnels ) 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6B5E2E6-87AB-DB0F-5726-8B4C0E382A52}"/>
              </a:ext>
            </a:extLst>
          </p:cNvPr>
          <p:cNvSpPr txBox="1"/>
          <p:nvPr/>
        </p:nvSpPr>
        <p:spPr>
          <a:xfrm>
            <a:off x="2907823" y="5114242"/>
            <a:ext cx="9190782" cy="513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fr-FR" altLang="fr-FR" sz="2500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Rompre </a:t>
            </a:r>
            <a:r>
              <a:rPr lang="fr-FR" altLang="fr-FR" sz="2500" b="1" u="sng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l’isolement</a:t>
            </a:r>
            <a:r>
              <a:rPr lang="fr-FR" altLang="fr-FR" sz="2500" b="1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des professionnels</a:t>
            </a:r>
            <a:r>
              <a:rPr lang="fr-FR" altLang="fr-FR" sz="2500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et parfois des familles.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4241E246-199E-F522-B03F-DD6B36BB298E}"/>
              </a:ext>
            </a:extLst>
          </p:cNvPr>
          <p:cNvSpPr txBox="1"/>
          <p:nvPr/>
        </p:nvSpPr>
        <p:spPr>
          <a:xfrm>
            <a:off x="2907823" y="3203965"/>
            <a:ext cx="81840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fr-FR" altLang="fr-FR" sz="25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Valoriser la pratique</a:t>
            </a:r>
            <a:r>
              <a:rPr lang="fr-FR" altLang="fr-FR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réassurer les professionnels</a:t>
            </a:r>
          </a:p>
        </p:txBody>
      </p:sp>
      <p:sp>
        <p:nvSpPr>
          <p:cNvPr id="5" name="Espace réservé du pied de page 9">
            <a:extLst>
              <a:ext uri="{FF2B5EF4-FFF2-40B4-BE49-F238E27FC236}">
                <a16:creationId xmlns:a16="http://schemas.microsoft.com/office/drawing/2014/main" id="{CD71AAEC-18BE-06CB-68F4-9B0FA2AA3D40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68CE697-710F-884F-2430-972CEFB84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A40F8766-4742-4C1E-6553-B857DE8932DB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10</a:t>
            </a:fld>
            <a:endParaRPr lang="fr-FR" sz="200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27DDDF4-D5F5-F241-7A0B-A0894C4C7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8526" y="4539029"/>
            <a:ext cx="2689938" cy="231897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6CCB291-FD50-71E5-5CE5-066EA534F358}"/>
              </a:ext>
            </a:extLst>
          </p:cNvPr>
          <p:cNvSpPr txBox="1"/>
          <p:nvPr/>
        </p:nvSpPr>
        <p:spPr>
          <a:xfrm>
            <a:off x="11790830" y="125024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175887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9" grpId="0"/>
      <p:bldP spid="21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CB70D6-74EF-9843-F0E6-C739000BBD16}"/>
              </a:ext>
            </a:extLst>
          </p:cNvPr>
          <p:cNvSpPr/>
          <p:nvPr/>
        </p:nvSpPr>
        <p:spPr>
          <a:xfrm>
            <a:off x="5540569" y="1842340"/>
            <a:ext cx="5117472" cy="3815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4E66216-2147-51A9-E7FB-35AF9D945A10}"/>
              </a:ext>
            </a:extLst>
          </p:cNvPr>
          <p:cNvSpPr txBox="1"/>
          <p:nvPr/>
        </p:nvSpPr>
        <p:spPr>
          <a:xfrm>
            <a:off x="2840436" y="4786753"/>
            <a:ext cx="91864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fr-FR" altLang="fr-FR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Sortir de </a:t>
            </a:r>
            <a:r>
              <a:rPr lang="fr-FR" altLang="fr-FR" sz="24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l’isolement</a:t>
            </a:r>
            <a:r>
              <a:rPr lang="fr-FR" altLang="fr-FR" sz="2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se sentir soutenu moralement, se réassurer dans les moments de doutes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endParaRPr lang="fr-FR" altLang="fr-FR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26C36BF-105C-AC0F-711B-7110CC64F013}"/>
              </a:ext>
            </a:extLst>
          </p:cNvPr>
          <p:cNvSpPr txBox="1"/>
          <p:nvPr/>
        </p:nvSpPr>
        <p:spPr>
          <a:xfrm>
            <a:off x="2034703" y="3100485"/>
            <a:ext cx="1034444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fr-FR" altLang="fr-FR" sz="2500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Pouvoir </a:t>
            </a:r>
            <a:r>
              <a:rPr lang="fr-FR" altLang="fr-FR" sz="2500" b="1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prendre un certain </a:t>
            </a:r>
            <a:r>
              <a:rPr lang="fr-FR" altLang="fr-FR" sz="2500" b="1" u="sng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recul</a:t>
            </a:r>
            <a:r>
              <a:rPr lang="fr-FR" altLang="fr-FR" sz="2500" b="1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500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 rapport à des situations complexes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96111A1-BF15-A68E-C27E-D494A4607E29}"/>
              </a:ext>
            </a:extLst>
          </p:cNvPr>
          <p:cNvSpPr txBox="1"/>
          <p:nvPr/>
        </p:nvSpPr>
        <p:spPr>
          <a:xfrm>
            <a:off x="1623991" y="2271025"/>
            <a:ext cx="96614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fr-FR" altLang="fr-FR" sz="25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Être dans </a:t>
            </a:r>
            <a:r>
              <a:rPr lang="fr-FR" altLang="fr-FR" sz="25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l’échange</a:t>
            </a:r>
            <a:r>
              <a:rPr lang="fr-FR" altLang="fr-FR" sz="25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avec les accompagnateurs qui sont dans une </a:t>
            </a:r>
            <a:r>
              <a:rPr lang="fr-FR" altLang="fr-FR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posture de le non jugement </a:t>
            </a:r>
            <a:r>
              <a:rPr lang="fr-FR" altLang="fr-FR" sz="25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le </a:t>
            </a:r>
            <a:r>
              <a:rPr lang="fr-FR" altLang="fr-FR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dogmatisme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4C59D1F-6DB3-192F-9FDA-CDCE169F1B22}"/>
              </a:ext>
            </a:extLst>
          </p:cNvPr>
          <p:cNvSpPr txBox="1"/>
          <p:nvPr/>
        </p:nvSpPr>
        <p:spPr>
          <a:xfrm>
            <a:off x="1432359" y="1841917"/>
            <a:ext cx="1061010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fr-FR" altLang="fr-FR" sz="2500" dirty="0">
                <a:solidFill>
                  <a:srgbClr val="19A0DD"/>
                </a:solidFill>
                <a:cs typeface="Times New Roman" panose="02020603050405020304" pitchFamily="18" charset="0"/>
              </a:rPr>
              <a:t>Être en </a:t>
            </a:r>
            <a:r>
              <a:rPr lang="fr-FR" altLang="fr-FR" sz="2500" b="1" dirty="0">
                <a:solidFill>
                  <a:srgbClr val="19A0DD"/>
                </a:solidFill>
                <a:cs typeface="Times New Roman" panose="02020603050405020304" pitchFamily="18" charset="0"/>
              </a:rPr>
              <a:t>posture d’</a:t>
            </a:r>
            <a:r>
              <a:rPr lang="fr-FR" altLang="fr-FR" sz="2500" b="1" u="sng" dirty="0">
                <a:solidFill>
                  <a:srgbClr val="19A0DD"/>
                </a:solidFill>
                <a:cs typeface="Times New Roman" panose="02020603050405020304" pitchFamily="18" charset="0"/>
              </a:rPr>
              <a:t>acteur</a:t>
            </a:r>
            <a:r>
              <a:rPr lang="fr-FR" altLang="fr-FR" sz="2500" b="1" dirty="0">
                <a:solidFill>
                  <a:srgbClr val="19A0DD"/>
                </a:solidFill>
                <a:cs typeface="Times New Roman" panose="02020603050405020304" pitchFamily="18" charset="0"/>
              </a:rPr>
              <a:t> </a:t>
            </a:r>
            <a:r>
              <a:rPr lang="fr-FR" altLang="fr-FR" sz="2500" dirty="0">
                <a:solidFill>
                  <a:srgbClr val="19A0DD"/>
                </a:solidFill>
                <a:cs typeface="Times New Roman" panose="02020603050405020304" pitchFamily="18" charset="0"/>
              </a:rPr>
              <a:t>grâce à la reconnaissance de ses savoirs préexistants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2543AE9-6788-5252-6778-CF0FC5031D29}"/>
              </a:ext>
            </a:extLst>
          </p:cNvPr>
          <p:cNvSpPr txBox="1"/>
          <p:nvPr/>
        </p:nvSpPr>
        <p:spPr>
          <a:xfrm>
            <a:off x="3182930" y="5540123"/>
            <a:ext cx="843757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fr-FR" altLang="fr-FR" sz="23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sentir </a:t>
            </a:r>
            <a:r>
              <a:rPr lang="fr-FR" altLang="fr-FR" sz="2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appartenir à un </a:t>
            </a:r>
            <a:r>
              <a:rPr lang="fr-FR" altLang="fr-FR" sz="2300" b="1" u="sng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réseau</a:t>
            </a:r>
            <a:r>
              <a:rPr lang="fr-FR" altLang="fr-FR" sz="2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fr-FR" sz="23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(communauté de pratique) et disposer de </a:t>
            </a:r>
            <a:r>
              <a:rPr lang="fr-FR" altLang="fr-FR" sz="23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personnes ressources </a:t>
            </a:r>
            <a:r>
              <a:rPr lang="fr-FR" altLang="fr-FR" sz="23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dans le domaine de la pédiatrie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C2DDD11-A8E8-0AFB-7862-8BA18B4F9177}"/>
              </a:ext>
            </a:extLst>
          </p:cNvPr>
          <p:cNvSpPr txBox="1"/>
          <p:nvPr/>
        </p:nvSpPr>
        <p:spPr>
          <a:xfrm>
            <a:off x="2247375" y="3560529"/>
            <a:ext cx="983708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fr-FR" altLang="fr-FR" sz="25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sentir </a:t>
            </a:r>
            <a:r>
              <a:rPr lang="fr-FR" altLang="fr-FR" sz="25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acteur</a:t>
            </a:r>
            <a:r>
              <a:rPr lang="fr-FR" altLang="fr-FR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l’analyse </a:t>
            </a:r>
            <a:r>
              <a:rPr lang="fr-FR" altLang="fr-FR" sz="25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participant volontairement à l’évaluation proposé par les accompagnateurs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6937258-FE13-BBA6-16E5-69C40BC6AB3B}"/>
              </a:ext>
            </a:extLst>
          </p:cNvPr>
          <p:cNvSpPr txBox="1"/>
          <p:nvPr/>
        </p:nvSpPr>
        <p:spPr>
          <a:xfrm>
            <a:off x="2630173" y="4370615"/>
            <a:ext cx="6958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Ø"/>
              <a:defRPr/>
            </a:pPr>
            <a:r>
              <a:rPr lang="fr-FR" altLang="fr-FR" sz="2400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Identifier et développer de </a:t>
            </a:r>
            <a:r>
              <a:rPr lang="fr-FR" altLang="fr-FR" sz="2400" b="1" u="sng" dirty="0">
                <a:solidFill>
                  <a:srgbClr val="19A0D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nouveaux savoir-faire</a:t>
            </a:r>
          </a:p>
        </p:txBody>
      </p:sp>
      <p:sp>
        <p:nvSpPr>
          <p:cNvPr id="6" name="Espace réservé du pied de page 9">
            <a:extLst>
              <a:ext uri="{FF2B5EF4-FFF2-40B4-BE49-F238E27FC236}">
                <a16:creationId xmlns:a16="http://schemas.microsoft.com/office/drawing/2014/main" id="{699D409D-961C-D45F-36E6-D2353BEAA324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/>
              <a:t>webinaire 28/09/2022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CAA4E1D-C385-D21A-1EC9-595AE4488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C5D548CD-24B3-13C9-7DD0-5B4DB7BD9F8D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11</a:t>
            </a:fld>
            <a:endParaRPr lang="fr-FR" sz="200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312EE77-3B30-C493-FF49-1EAA2C343531}"/>
              </a:ext>
            </a:extLst>
          </p:cNvPr>
          <p:cNvSpPr txBox="1"/>
          <p:nvPr/>
        </p:nvSpPr>
        <p:spPr>
          <a:xfrm>
            <a:off x="2356497" y="437367"/>
            <a:ext cx="1014544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Résultats</a:t>
            </a:r>
            <a:r>
              <a:rPr lang="fr-FR" sz="36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auprès </a:t>
            </a:r>
            <a:r>
              <a:rPr lang="fr-FR" sz="36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 </a:t>
            </a:r>
            <a:r>
              <a:rPr lang="fr-FR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Accompagnés</a:t>
            </a:r>
            <a:endParaRPr lang="fr-FR" sz="36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173397-E2C5-C673-F51D-5F67FBF3D84B}"/>
              </a:ext>
            </a:extLst>
          </p:cNvPr>
          <p:cNvSpPr txBox="1"/>
          <p:nvPr/>
        </p:nvSpPr>
        <p:spPr>
          <a:xfrm>
            <a:off x="1360394" y="1438974"/>
            <a:ext cx="72121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Le</a:t>
            </a:r>
            <a:r>
              <a:rPr lang="fr-FR" sz="24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kinésithérapeutes accompagnés cherchent à :</a:t>
            </a:r>
          </a:p>
          <a:p>
            <a:endParaRPr lang="fr-FR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1CF3E772-F4A0-CFE7-CF0A-EACC4D04F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6" y="4539029"/>
            <a:ext cx="2689938" cy="231897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24504C0-A224-3A50-E036-9DE8BBB1911B}"/>
              </a:ext>
            </a:extLst>
          </p:cNvPr>
          <p:cNvSpPr txBox="1"/>
          <p:nvPr/>
        </p:nvSpPr>
        <p:spPr>
          <a:xfrm>
            <a:off x="11835684" y="87508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32573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751">
        <p:fade/>
      </p:transition>
    </mc:Choice>
    <mc:Fallback xmlns="">
      <p:transition spd="med" advTm="65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13" grpId="0"/>
      <p:bldP spid="15" grpId="0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CB70D6-74EF-9843-F0E6-C739000BBD16}"/>
              </a:ext>
            </a:extLst>
          </p:cNvPr>
          <p:cNvSpPr/>
          <p:nvPr/>
        </p:nvSpPr>
        <p:spPr>
          <a:xfrm>
            <a:off x="5075398" y="1842246"/>
            <a:ext cx="5117472" cy="3583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6C1B482-A825-5C4D-27DB-6E36B7F90315}"/>
              </a:ext>
            </a:extLst>
          </p:cNvPr>
          <p:cNvSpPr txBox="1"/>
          <p:nvPr/>
        </p:nvSpPr>
        <p:spPr>
          <a:xfrm>
            <a:off x="1130300" y="3187458"/>
            <a:ext cx="11015903" cy="3642728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Il permet une </a:t>
            </a:r>
            <a:r>
              <a:rPr lang="fr-F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observation conjointe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de la situation en prenant en compte le contexte.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accent5"/>
                </a:solidFill>
              </a:rPr>
              <a:t>Il permet une </a:t>
            </a:r>
            <a:r>
              <a:rPr lang="fr-FR" sz="2400" b="1" dirty="0">
                <a:solidFill>
                  <a:schemeClr val="accent5"/>
                </a:solidFill>
              </a:rPr>
              <a:t>analyse en commun </a:t>
            </a:r>
            <a:r>
              <a:rPr lang="fr-FR" sz="2400" dirty="0">
                <a:solidFill>
                  <a:schemeClr val="accent5"/>
                </a:solidFill>
              </a:rPr>
              <a:t>avec l’accompagné, l’enfant et sa famille.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Il offre la possibilité </a:t>
            </a:r>
            <a:r>
              <a:rPr lang="fr-F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d’observer la pratique 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 l’accompagnateur qui présente une </a:t>
            </a:r>
            <a:r>
              <a:rPr lang="fr-F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posture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ajustée à l’enfant et sa famille dont </a:t>
            </a:r>
            <a:r>
              <a:rPr lang="fr-F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l’accompagné peut s’inspirer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accent5"/>
                </a:solidFill>
              </a:rPr>
              <a:t>Il cultive une </a:t>
            </a:r>
            <a:r>
              <a:rPr lang="fr-FR" sz="2400" b="1" dirty="0">
                <a:solidFill>
                  <a:schemeClr val="accent5"/>
                </a:solidFill>
              </a:rPr>
              <a:t>communication adaptée </a:t>
            </a:r>
            <a:r>
              <a:rPr lang="fr-FR" sz="2400" dirty="0">
                <a:solidFill>
                  <a:schemeClr val="accent5"/>
                </a:solidFill>
              </a:rPr>
              <a:t>s’appuyant sur un discours non dogmatique pour </a:t>
            </a:r>
            <a:r>
              <a:rPr lang="fr-FR" sz="2400" b="1" dirty="0">
                <a:solidFill>
                  <a:schemeClr val="accent5"/>
                </a:solidFill>
              </a:rPr>
              <a:t>respecter les capacités de chacun </a:t>
            </a:r>
            <a:r>
              <a:rPr lang="fr-FR" sz="2400" dirty="0">
                <a:solidFill>
                  <a:schemeClr val="accent5"/>
                </a:solidFill>
              </a:rPr>
              <a:t>et développer la </a:t>
            </a:r>
            <a:r>
              <a:rPr lang="fr-FR" sz="2400" b="1" dirty="0">
                <a:solidFill>
                  <a:schemeClr val="accent5"/>
                </a:solidFill>
              </a:rPr>
              <a:t>compréhension de tous</a:t>
            </a:r>
            <a:r>
              <a:rPr lang="fr-FR" sz="2400" dirty="0">
                <a:solidFill>
                  <a:schemeClr val="accent5"/>
                </a:solidFill>
              </a:rPr>
              <a:t>.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Il ne  place pas l’accompagné en position d’être </a:t>
            </a:r>
            <a:r>
              <a:rPr lang="fr-FR" sz="24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jugé sur sa pratique</a:t>
            </a:r>
            <a:r>
              <a:rPr lang="fr-FR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 </a:t>
            </a:r>
          </a:p>
          <a:p>
            <a:pPr marL="285750" indent="-285750">
              <a:lnSpc>
                <a:spcPct val="110000"/>
              </a:lnSpc>
              <a:spcAft>
                <a:spcPts val="500"/>
              </a:spcAft>
              <a:buFont typeface="Wingdings" panose="05000000000000000000" pitchFamily="2" charset="2"/>
              <a:buChar char="Ø"/>
            </a:pPr>
            <a:endParaRPr lang="fr-FR" sz="2400" dirty="0">
              <a:solidFill>
                <a:schemeClr val="accent5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13C3AAB-7901-97D4-1403-47B4F65E46ED}"/>
              </a:ext>
            </a:extLst>
          </p:cNvPr>
          <p:cNvSpPr txBox="1"/>
          <p:nvPr/>
        </p:nvSpPr>
        <p:spPr>
          <a:xfrm>
            <a:off x="4996874" y="121902"/>
            <a:ext cx="26372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fr-FR" sz="36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36DCEB0-22ED-42EB-A329-BD9EB67EA1CD}"/>
              </a:ext>
            </a:extLst>
          </p:cNvPr>
          <p:cNvSpPr txBox="1"/>
          <p:nvPr/>
        </p:nvSpPr>
        <p:spPr>
          <a:xfrm>
            <a:off x="0" y="2693501"/>
            <a:ext cx="112432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 compagnonnage proposé par COKILLAJE se construit autour de </a:t>
            </a:r>
            <a:r>
              <a:rPr lang="fr-FR" sz="24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principes identifiés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A21940-45B9-A9F3-B539-A4F022F0757F}"/>
              </a:ext>
            </a:extLst>
          </p:cNvPr>
          <p:cNvSpPr txBox="1"/>
          <p:nvPr/>
        </p:nvSpPr>
        <p:spPr>
          <a:xfrm>
            <a:off x="3332366" y="990991"/>
            <a:ext cx="64430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Cohérence des  interviews : </a:t>
            </a:r>
          </a:p>
          <a:p>
            <a:pPr algn="ctr"/>
            <a:r>
              <a:rPr lang="fr-FR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constate que les attendus des accompagnés rentre en résonnance avec les intentions des accompagnateurs</a:t>
            </a:r>
          </a:p>
        </p:txBody>
      </p:sp>
      <p:sp>
        <p:nvSpPr>
          <p:cNvPr id="3" name="Espace réservé du pied de page 9">
            <a:extLst>
              <a:ext uri="{FF2B5EF4-FFF2-40B4-BE49-F238E27FC236}">
                <a16:creationId xmlns:a16="http://schemas.microsoft.com/office/drawing/2014/main" id="{CBB7691A-4163-19DD-E84A-32BEB083E298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90EA49-1464-5ACE-67D6-6596636CA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A319AE72-BB34-AAB6-63AC-EDD8022ABA10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12</a:t>
            </a:fld>
            <a:endParaRPr lang="fr-FR" sz="2000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88D86927-A613-E54C-CB61-115DD3197F6E}"/>
              </a:ext>
            </a:extLst>
          </p:cNvPr>
          <p:cNvGrpSpPr/>
          <p:nvPr/>
        </p:nvGrpSpPr>
        <p:grpSpPr>
          <a:xfrm>
            <a:off x="9730607" y="1437166"/>
            <a:ext cx="2109173" cy="720000"/>
            <a:chOff x="291127" y="3762882"/>
            <a:chExt cx="2109173" cy="72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4009D7DB-89D5-4B8F-C94B-C88D37FEE7BA}"/>
                </a:ext>
              </a:extLst>
            </p:cNvPr>
            <p:cNvSpPr/>
            <p:nvPr/>
          </p:nvSpPr>
          <p:spPr>
            <a:xfrm>
              <a:off x="291127" y="3762882"/>
              <a:ext cx="2109173" cy="72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9A0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BE92E06-7BD4-574B-4B32-405331756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941" y="3814962"/>
              <a:ext cx="1802223" cy="634232"/>
            </a:xfrm>
            <a:prstGeom prst="rect">
              <a:avLst/>
            </a:prstGeom>
          </p:spPr>
        </p:pic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753DF49-96D4-850E-9F22-C9841C04776C}"/>
              </a:ext>
            </a:extLst>
          </p:cNvPr>
          <p:cNvGrpSpPr/>
          <p:nvPr/>
        </p:nvGrpSpPr>
        <p:grpSpPr>
          <a:xfrm>
            <a:off x="1294788" y="1315260"/>
            <a:ext cx="2091691" cy="720000"/>
            <a:chOff x="-569839" y="2475184"/>
            <a:chExt cx="2091691" cy="720000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368E1F9-F578-6927-83E2-16D58850FC0D}"/>
                </a:ext>
              </a:extLst>
            </p:cNvPr>
            <p:cNvSpPr/>
            <p:nvPr/>
          </p:nvSpPr>
          <p:spPr>
            <a:xfrm>
              <a:off x="-569839" y="2475184"/>
              <a:ext cx="2091691" cy="720000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19A0DD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324000" rtlCol="0" anchor="ctr"/>
            <a:lstStyle/>
            <a:p>
              <a:pPr algn="r"/>
              <a:r>
                <a:rPr lang="fr-FR" sz="2400" dirty="0">
                  <a:solidFill>
                    <a:srgbClr val="D2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Praticien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5CE8E3EF-D308-572F-F1A9-AB1552F0E7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1603" t="4521" r="23552" b="9800"/>
            <a:stretch/>
          </p:blipFill>
          <p:spPr>
            <a:xfrm>
              <a:off x="-474315" y="2511184"/>
              <a:ext cx="517673" cy="684000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3A5129B4-9BDD-2ECC-AB25-802220153069}"/>
              </a:ext>
            </a:extLst>
          </p:cNvPr>
          <p:cNvSpPr txBox="1"/>
          <p:nvPr/>
        </p:nvSpPr>
        <p:spPr>
          <a:xfrm>
            <a:off x="11839780" y="128867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66D0798-04B2-3AF3-227B-986918DB91F2}"/>
              </a:ext>
            </a:extLst>
          </p:cNvPr>
          <p:cNvSpPr txBox="1"/>
          <p:nvPr/>
        </p:nvSpPr>
        <p:spPr>
          <a:xfrm>
            <a:off x="11752729" y="6387785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50152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751">
        <p:fade/>
      </p:transition>
    </mc:Choice>
    <mc:Fallback xmlns="">
      <p:transition spd="med" advTm="65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CB70D6-74EF-9843-F0E6-C739000BBD16}"/>
              </a:ext>
            </a:extLst>
          </p:cNvPr>
          <p:cNvSpPr/>
          <p:nvPr/>
        </p:nvSpPr>
        <p:spPr>
          <a:xfrm>
            <a:off x="5149357" y="1842246"/>
            <a:ext cx="5117472" cy="3631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6F08F1-796F-C979-B341-455FCE921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194" y="2572259"/>
            <a:ext cx="5241062" cy="1968310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0EA3C757-783B-14D6-754F-48A2BF799F32}"/>
              </a:ext>
            </a:extLst>
          </p:cNvPr>
          <p:cNvSpPr/>
          <p:nvPr/>
        </p:nvSpPr>
        <p:spPr>
          <a:xfrm>
            <a:off x="7111252" y="460720"/>
            <a:ext cx="4915648" cy="4289080"/>
          </a:xfrm>
          <a:prstGeom prst="wedgeRoundRectCallout">
            <a:avLst>
              <a:gd name="adj1" fmla="val -65014"/>
              <a:gd name="adj2" fmla="val -18821"/>
              <a:gd name="adj3" fmla="val 16667"/>
            </a:avLst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fr-FR" sz="2600" dirty="0">
                <a:solidFill>
                  <a:schemeClr val="bg2">
                    <a:lumMod val="50000"/>
                  </a:schemeClr>
                </a:solidFill>
              </a:rPr>
              <a:t>« L’accompagnement m’est apparu alors comme un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</a:rPr>
              <a:t>art de mouvements solidaires</a:t>
            </a:r>
            <a:r>
              <a:rPr lang="fr-FR" sz="2600" b="1" dirty="0">
                <a:solidFill>
                  <a:schemeClr val="bg2">
                    <a:lumMod val="50000"/>
                  </a:schemeClr>
                </a:solidFill>
              </a:rPr>
              <a:t>, </a:t>
            </a:r>
            <a:r>
              <a:rPr lang="fr-FR" sz="2600" dirty="0">
                <a:solidFill>
                  <a:schemeClr val="bg2">
                    <a:lumMod val="50000"/>
                  </a:schemeClr>
                </a:solidFill>
              </a:rPr>
              <a:t>un art tendu entre solitude et solidarité, présence et absence, parole et silence, amour-don et</a:t>
            </a:r>
          </a:p>
          <a:p>
            <a:pPr algn="ctr">
              <a:lnSpc>
                <a:spcPct val="120000"/>
              </a:lnSpc>
            </a:pPr>
            <a:r>
              <a:rPr lang="fr-FR" sz="2600" dirty="0">
                <a:solidFill>
                  <a:schemeClr val="bg2">
                    <a:lumMod val="50000"/>
                  </a:schemeClr>
                </a:solidFill>
              </a:rPr>
              <a:t>obligations professionnelles ».</a:t>
            </a:r>
          </a:p>
          <a:p>
            <a:pPr algn="ctr">
              <a:lnSpc>
                <a:spcPct val="120000"/>
              </a:lnSpc>
            </a:pPr>
            <a:r>
              <a:rPr lang="fr-FR" sz="2600" i="1" dirty="0">
                <a:solidFill>
                  <a:schemeClr val="bg2">
                    <a:lumMod val="50000"/>
                  </a:schemeClr>
                </a:solidFill>
              </a:rPr>
              <a:t>(Gaston Pineau, 1998)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28F7ABC-02FF-EEC1-77D8-0CB3E2B18685}"/>
              </a:ext>
            </a:extLst>
          </p:cNvPr>
          <p:cNvGrpSpPr/>
          <p:nvPr/>
        </p:nvGrpSpPr>
        <p:grpSpPr>
          <a:xfrm>
            <a:off x="4620980" y="474968"/>
            <a:ext cx="1655623" cy="1957140"/>
            <a:chOff x="4620980" y="474968"/>
            <a:chExt cx="1655623" cy="1957140"/>
          </a:xfrm>
        </p:grpSpPr>
        <p:pic>
          <p:nvPicPr>
            <p:cNvPr id="1028" name="Picture 4" descr="Toutes les images">
              <a:extLst>
                <a:ext uri="{FF2B5EF4-FFF2-40B4-BE49-F238E27FC236}">
                  <a16:creationId xmlns:a16="http://schemas.microsoft.com/office/drawing/2014/main" id="{428B7850-7C0D-D2DD-CACF-A90CEF7C2B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0981" y="776486"/>
              <a:ext cx="1655622" cy="1655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F2D56CF8-96A5-96B9-63E1-A84946FC8027}"/>
                </a:ext>
              </a:extLst>
            </p:cNvPr>
            <p:cNvSpPr txBox="1"/>
            <p:nvPr/>
          </p:nvSpPr>
          <p:spPr>
            <a:xfrm>
              <a:off x="4620980" y="474968"/>
              <a:ext cx="16556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>
                  <a:solidFill>
                    <a:schemeClr val="bg2">
                      <a:lumMod val="50000"/>
                    </a:schemeClr>
                  </a:solidFill>
                </a:rPr>
                <a:t>Gaston Pineau </a:t>
              </a:r>
            </a:p>
          </p:txBody>
        </p:sp>
      </p:grpSp>
      <p:sp>
        <p:nvSpPr>
          <p:cNvPr id="14" name="Rectangle 1">
            <a:extLst>
              <a:ext uri="{FF2B5EF4-FFF2-40B4-BE49-F238E27FC236}">
                <a16:creationId xmlns:a16="http://schemas.microsoft.com/office/drawing/2014/main" id="{952DC005-F410-CA97-17AC-D821CD7943ED}"/>
              </a:ext>
            </a:extLst>
          </p:cNvPr>
          <p:cNvSpPr txBox="1">
            <a:spLocks noChangeArrowheads="1"/>
          </p:cNvSpPr>
          <p:nvPr/>
        </p:nvSpPr>
        <p:spPr>
          <a:xfrm>
            <a:off x="5890070" y="4941793"/>
            <a:ext cx="6464300" cy="145548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 cap="all" baseline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</a:lstStyle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</a:tabLst>
            </a:pPr>
            <a:r>
              <a:rPr lang="fr-FR" altLang="fr-FR" sz="3200" dirty="0">
                <a:solidFill>
                  <a:schemeClr val="accent2"/>
                </a:solidFill>
                <a:latin typeface="Segoe Print" panose="02000600000000000000" pitchFamily="2" charset="0"/>
              </a:rPr>
              <a:t>Nous vous remercions de votre attention !</a:t>
            </a:r>
          </a:p>
        </p:txBody>
      </p:sp>
      <p:sp>
        <p:nvSpPr>
          <p:cNvPr id="7" name="Espace réservé du pied de page 9">
            <a:extLst>
              <a:ext uri="{FF2B5EF4-FFF2-40B4-BE49-F238E27FC236}">
                <a16:creationId xmlns:a16="http://schemas.microsoft.com/office/drawing/2014/main" id="{0942011F-AB1E-60DE-6EE8-11DF0CB3A299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D19201-0E6E-9342-F770-5730A89DD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9" name="Espace réservé du numéro de diapositive 3">
            <a:extLst>
              <a:ext uri="{FF2B5EF4-FFF2-40B4-BE49-F238E27FC236}">
                <a16:creationId xmlns:a16="http://schemas.microsoft.com/office/drawing/2014/main" id="{1A4ECE09-8878-8D91-0CB0-F6BECDE51D03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13</a:t>
            </a:fld>
            <a:endParaRPr lang="fr-FR" sz="20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EB75589-EB1F-9B11-C594-98C5E7640745}"/>
              </a:ext>
            </a:extLst>
          </p:cNvPr>
          <p:cNvSpPr txBox="1"/>
          <p:nvPr/>
        </p:nvSpPr>
        <p:spPr>
          <a:xfrm>
            <a:off x="11790830" y="31156"/>
            <a:ext cx="248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92880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5751">
        <p:fade/>
      </p:transition>
    </mc:Choice>
    <mc:Fallback xmlns="">
      <p:transition spd="med" advTm="65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Encre 8">
                <a:extLst>
                  <a:ext uri="{FF2B5EF4-FFF2-40B4-BE49-F238E27FC236}">
                    <a16:creationId xmlns:a16="http://schemas.microsoft.com/office/drawing/2014/main" id="{98B09E78-5FF1-E252-CD0E-353FA22EE234}"/>
                  </a:ext>
                </a:extLst>
              </p14:cNvPr>
              <p14:cNvContentPartPr/>
              <p14:nvPr/>
            </p14:nvContentPartPr>
            <p14:xfrm>
              <a:off x="6635880" y="1939989"/>
              <a:ext cx="360" cy="360"/>
            </p14:xfrm>
          </p:contentPart>
        </mc:Choice>
        <mc:Fallback xmlns="">
          <p:pic>
            <p:nvPicPr>
              <p:cNvPr id="9" name="Encre 8">
                <a:extLst>
                  <a:ext uri="{FF2B5EF4-FFF2-40B4-BE49-F238E27FC236}">
                    <a16:creationId xmlns:a16="http://schemas.microsoft.com/office/drawing/2014/main" id="{98B09E78-5FF1-E252-CD0E-353FA22EE23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81880" y="183198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Encre 12">
                <a:extLst>
                  <a:ext uri="{FF2B5EF4-FFF2-40B4-BE49-F238E27FC236}">
                    <a16:creationId xmlns:a16="http://schemas.microsoft.com/office/drawing/2014/main" id="{9187B893-2C45-F488-C76B-00BCB39DFCFF}"/>
                  </a:ext>
                </a:extLst>
              </p14:cNvPr>
              <p14:cNvContentPartPr/>
              <p14:nvPr/>
            </p14:nvContentPartPr>
            <p14:xfrm>
              <a:off x="6589800" y="1874109"/>
              <a:ext cx="360" cy="360"/>
            </p14:xfrm>
          </p:contentPart>
        </mc:Choice>
        <mc:Fallback xmlns="">
          <p:pic>
            <p:nvPicPr>
              <p:cNvPr id="13" name="Encre 12">
                <a:extLst>
                  <a:ext uri="{FF2B5EF4-FFF2-40B4-BE49-F238E27FC236}">
                    <a16:creationId xmlns:a16="http://schemas.microsoft.com/office/drawing/2014/main" id="{9187B893-2C45-F488-C76B-00BCB39DFC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36160" y="1766469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" name="Encre 13">
                <a:extLst>
                  <a:ext uri="{FF2B5EF4-FFF2-40B4-BE49-F238E27FC236}">
                    <a16:creationId xmlns:a16="http://schemas.microsoft.com/office/drawing/2014/main" id="{5DDE7833-47EC-162E-8AB2-A5E2AD1419F6}"/>
                  </a:ext>
                </a:extLst>
              </p14:cNvPr>
              <p14:cNvContentPartPr/>
              <p14:nvPr/>
            </p14:nvContentPartPr>
            <p14:xfrm>
              <a:off x="5076360" y="1750989"/>
              <a:ext cx="2525040" cy="209160"/>
            </p14:xfrm>
          </p:contentPart>
        </mc:Choice>
        <mc:Fallback xmlns="">
          <p:pic>
            <p:nvPicPr>
              <p:cNvPr id="14" name="Encre 13">
                <a:extLst>
                  <a:ext uri="{FF2B5EF4-FFF2-40B4-BE49-F238E27FC236}">
                    <a16:creationId xmlns:a16="http://schemas.microsoft.com/office/drawing/2014/main" id="{5DDE7833-47EC-162E-8AB2-A5E2AD1419F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22720" y="1642989"/>
                <a:ext cx="2632680" cy="42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8A2E455B-F6A0-723D-A22F-3A53A911A749}"/>
                  </a:ext>
                </a:extLst>
              </p14:cNvPr>
              <p14:cNvContentPartPr/>
              <p14:nvPr/>
            </p14:nvContentPartPr>
            <p14:xfrm>
              <a:off x="6745680" y="1685280"/>
              <a:ext cx="1609200" cy="72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8A2E455B-F6A0-723D-A22F-3A53A911A74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655680" y="1505280"/>
                <a:ext cx="17888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Encre 15">
                <a:extLst>
                  <a:ext uri="{FF2B5EF4-FFF2-40B4-BE49-F238E27FC236}">
                    <a16:creationId xmlns:a16="http://schemas.microsoft.com/office/drawing/2014/main" id="{C92CAA95-E07B-3080-D621-CE762E571454}"/>
                  </a:ext>
                </a:extLst>
              </p14:cNvPr>
              <p14:cNvContentPartPr/>
              <p14:nvPr/>
            </p14:nvContentPartPr>
            <p14:xfrm>
              <a:off x="7550280" y="1711389"/>
              <a:ext cx="360" cy="360"/>
            </p14:xfrm>
          </p:contentPart>
        </mc:Choice>
        <mc:Fallback xmlns="">
          <p:pic>
            <p:nvPicPr>
              <p:cNvPr id="16" name="Encre 15">
                <a:extLst>
                  <a:ext uri="{FF2B5EF4-FFF2-40B4-BE49-F238E27FC236}">
                    <a16:creationId xmlns:a16="http://schemas.microsoft.com/office/drawing/2014/main" id="{C92CAA95-E07B-3080-D621-CE762E57145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60280" y="1531389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201F2FF3-0B03-B69F-1691-4C68EDCA3814}"/>
                  </a:ext>
                </a:extLst>
              </p14:cNvPr>
              <p14:cNvContentPartPr/>
              <p14:nvPr/>
            </p14:nvContentPartPr>
            <p14:xfrm>
              <a:off x="7073280" y="1900389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201F2FF3-0B03-B69F-1691-4C68EDCA381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83640" y="1720389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Encre 17">
                <a:extLst>
                  <a:ext uri="{FF2B5EF4-FFF2-40B4-BE49-F238E27FC236}">
                    <a16:creationId xmlns:a16="http://schemas.microsoft.com/office/drawing/2014/main" id="{2538640F-EABA-61D7-A228-A67A93E33844}"/>
                  </a:ext>
                </a:extLst>
              </p14:cNvPr>
              <p14:cNvContentPartPr/>
              <p14:nvPr/>
            </p14:nvContentPartPr>
            <p14:xfrm>
              <a:off x="9196200" y="4604349"/>
              <a:ext cx="360" cy="360"/>
            </p14:xfrm>
          </p:contentPart>
        </mc:Choice>
        <mc:Fallback xmlns="">
          <p:pic>
            <p:nvPicPr>
              <p:cNvPr id="18" name="Encre 17">
                <a:extLst>
                  <a:ext uri="{FF2B5EF4-FFF2-40B4-BE49-F238E27FC236}">
                    <a16:creationId xmlns:a16="http://schemas.microsoft.com/office/drawing/2014/main" id="{2538640F-EABA-61D7-A228-A67A93E3384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06560" y="4424709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9755C880-05AD-5E7C-6F6B-9A247F76CA1E}"/>
                  </a:ext>
                </a:extLst>
              </p14:cNvPr>
              <p14:cNvContentPartPr/>
              <p14:nvPr/>
            </p14:nvContentPartPr>
            <p14:xfrm>
              <a:off x="6472440" y="2658189"/>
              <a:ext cx="360" cy="36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9755C880-05AD-5E7C-6F6B-9A247F76CA1E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82440" y="2478549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0" name="Encre 19">
                <a:extLst>
                  <a:ext uri="{FF2B5EF4-FFF2-40B4-BE49-F238E27FC236}">
                    <a16:creationId xmlns:a16="http://schemas.microsoft.com/office/drawing/2014/main" id="{510A20C3-97C9-7603-F643-00713E769686}"/>
                  </a:ext>
                </a:extLst>
              </p14:cNvPr>
              <p14:cNvContentPartPr/>
              <p14:nvPr/>
            </p14:nvContentPartPr>
            <p14:xfrm>
              <a:off x="4317480" y="3637697"/>
              <a:ext cx="360" cy="360"/>
            </p14:xfrm>
          </p:contentPart>
        </mc:Choice>
        <mc:Fallback xmlns="">
          <p:pic>
            <p:nvPicPr>
              <p:cNvPr id="20" name="Encre 19">
                <a:extLst>
                  <a:ext uri="{FF2B5EF4-FFF2-40B4-BE49-F238E27FC236}">
                    <a16:creationId xmlns:a16="http://schemas.microsoft.com/office/drawing/2014/main" id="{510A20C3-97C9-7603-F643-00713E76968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227480" y="345805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1" name="Encre 20">
                <a:extLst>
                  <a:ext uri="{FF2B5EF4-FFF2-40B4-BE49-F238E27FC236}">
                    <a16:creationId xmlns:a16="http://schemas.microsoft.com/office/drawing/2014/main" id="{2D3D65A8-9003-A65B-6CE6-0C1D2FF68671}"/>
                  </a:ext>
                </a:extLst>
              </p14:cNvPr>
              <p14:cNvContentPartPr/>
              <p14:nvPr/>
            </p14:nvContentPartPr>
            <p14:xfrm>
              <a:off x="7661160" y="4401977"/>
              <a:ext cx="360" cy="360"/>
            </p14:xfrm>
          </p:contentPart>
        </mc:Choice>
        <mc:Fallback xmlns="">
          <p:pic>
            <p:nvPicPr>
              <p:cNvPr id="21" name="Encre 20">
                <a:extLst>
                  <a:ext uri="{FF2B5EF4-FFF2-40B4-BE49-F238E27FC236}">
                    <a16:creationId xmlns:a16="http://schemas.microsoft.com/office/drawing/2014/main" id="{2D3D65A8-9003-A65B-6CE6-0C1D2FF6867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71520" y="422233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Encre 21">
                <a:extLst>
                  <a:ext uri="{FF2B5EF4-FFF2-40B4-BE49-F238E27FC236}">
                    <a16:creationId xmlns:a16="http://schemas.microsoft.com/office/drawing/2014/main" id="{39CD28A1-7B12-CC40-839B-163A554AD688}"/>
                  </a:ext>
                </a:extLst>
              </p14:cNvPr>
              <p14:cNvContentPartPr/>
              <p14:nvPr/>
            </p14:nvContentPartPr>
            <p14:xfrm>
              <a:off x="7661160" y="4401977"/>
              <a:ext cx="360" cy="360"/>
            </p14:xfrm>
          </p:contentPart>
        </mc:Choice>
        <mc:Fallback xmlns="">
          <p:pic>
            <p:nvPicPr>
              <p:cNvPr id="22" name="Encre 21">
                <a:extLst>
                  <a:ext uri="{FF2B5EF4-FFF2-40B4-BE49-F238E27FC236}">
                    <a16:creationId xmlns:a16="http://schemas.microsoft.com/office/drawing/2014/main" id="{39CD28A1-7B12-CC40-839B-163A554AD68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71520" y="422233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Encre 22">
                <a:extLst>
                  <a:ext uri="{FF2B5EF4-FFF2-40B4-BE49-F238E27FC236}">
                    <a16:creationId xmlns:a16="http://schemas.microsoft.com/office/drawing/2014/main" id="{921E2726-4812-3480-A300-1DA986532E39}"/>
                  </a:ext>
                </a:extLst>
              </p14:cNvPr>
              <p14:cNvContentPartPr/>
              <p14:nvPr/>
            </p14:nvContentPartPr>
            <p14:xfrm>
              <a:off x="7249680" y="3559217"/>
              <a:ext cx="360" cy="360"/>
            </p14:xfrm>
          </p:contentPart>
        </mc:Choice>
        <mc:Fallback xmlns="">
          <p:pic>
            <p:nvPicPr>
              <p:cNvPr id="23" name="Encre 22">
                <a:extLst>
                  <a:ext uri="{FF2B5EF4-FFF2-40B4-BE49-F238E27FC236}">
                    <a16:creationId xmlns:a16="http://schemas.microsoft.com/office/drawing/2014/main" id="{921E2726-4812-3480-A300-1DA986532E3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59680" y="337957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4" name="Encre 23">
                <a:extLst>
                  <a:ext uri="{FF2B5EF4-FFF2-40B4-BE49-F238E27FC236}">
                    <a16:creationId xmlns:a16="http://schemas.microsoft.com/office/drawing/2014/main" id="{3C1C57AC-3A21-5AAE-6A50-C647F4337F53}"/>
                  </a:ext>
                </a:extLst>
              </p14:cNvPr>
              <p14:cNvContentPartPr/>
              <p14:nvPr/>
            </p14:nvContentPartPr>
            <p14:xfrm>
              <a:off x="6498720" y="2886737"/>
              <a:ext cx="360" cy="360"/>
            </p14:xfrm>
          </p:contentPart>
        </mc:Choice>
        <mc:Fallback xmlns="">
          <p:pic>
            <p:nvPicPr>
              <p:cNvPr id="24" name="Encre 23">
                <a:extLst>
                  <a:ext uri="{FF2B5EF4-FFF2-40B4-BE49-F238E27FC236}">
                    <a16:creationId xmlns:a16="http://schemas.microsoft.com/office/drawing/2014/main" id="{3C1C57AC-3A21-5AAE-6A50-C647F4337F5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408720" y="2707097"/>
                <a:ext cx="180000" cy="36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7A8FF4F8-BF31-5BAD-EF3B-C0144C1770B3}"/>
                  </a:ext>
                </a:extLst>
              </p14:cNvPr>
              <p14:cNvContentPartPr/>
              <p14:nvPr/>
            </p14:nvContentPartPr>
            <p14:xfrm>
              <a:off x="6425821" y="1784814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7A8FF4F8-BF31-5BAD-EF3B-C0144C1770B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35821" y="1605174"/>
                <a:ext cx="180000" cy="36000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A32DA814-196A-3D5A-CE94-665D0320F09C}"/>
              </a:ext>
            </a:extLst>
          </p:cNvPr>
          <p:cNvSpPr/>
          <p:nvPr/>
        </p:nvSpPr>
        <p:spPr>
          <a:xfrm>
            <a:off x="6415814" y="1204398"/>
            <a:ext cx="1998236" cy="10931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B50FA7-A6EE-26DF-4C16-E7E1AF332BCD}"/>
              </a:ext>
            </a:extLst>
          </p:cNvPr>
          <p:cNvSpPr/>
          <p:nvPr/>
        </p:nvSpPr>
        <p:spPr>
          <a:xfrm>
            <a:off x="6338880" y="3751689"/>
            <a:ext cx="5316407" cy="8955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id="{090DB181-A50B-D2C8-D42A-9FB8CCD0F3D5}"/>
              </a:ext>
            </a:extLst>
          </p:cNvPr>
          <p:cNvSpPr txBox="1">
            <a:spLocks noChangeArrowheads="1"/>
          </p:cNvSpPr>
          <p:nvPr/>
        </p:nvSpPr>
        <p:spPr>
          <a:xfrm>
            <a:off x="2698820" y="249729"/>
            <a:ext cx="9604375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US" altLang="fr-F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Références</a:t>
            </a:r>
            <a:r>
              <a:rPr lang="en-US" altLang="fr-F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fr-F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bibliographiques</a:t>
            </a:r>
            <a:r>
              <a:rPr lang="en-US" altLang="fr-FR" sz="32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fr-FR" sz="32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principales</a:t>
            </a:r>
            <a:endParaRPr lang="en-US" altLang="fr-FR" sz="32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Box 2">
            <a:extLst>
              <a:ext uri="{FF2B5EF4-FFF2-40B4-BE49-F238E27FC236}">
                <a16:creationId xmlns:a16="http://schemas.microsoft.com/office/drawing/2014/main" id="{D165838C-00E1-D46A-5419-777C07052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97429"/>
            <a:ext cx="12304915" cy="542760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>
              <a:lnSpc>
                <a:spcPct val="112000"/>
              </a:lnSpc>
              <a:spcAft>
                <a:spcPts val="1413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1pPr>
            <a:lvl2pPr>
              <a:lnSpc>
                <a:spcPct val="11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 sz="160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2pPr>
            <a:lvl3pPr>
              <a:lnSpc>
                <a:spcPct val="11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 sz="140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3pPr>
            <a:lvl4pPr>
              <a:lnSpc>
                <a:spcPct val="11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 sz="120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4pPr>
            <a:lvl5pPr>
              <a:lnSpc>
                <a:spcPct val="11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1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44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</a:tabLst>
              <a:defRPr sz="2000">
                <a:solidFill>
                  <a:srgbClr val="000000"/>
                </a:solidFill>
                <a:latin typeface="Gill Sans MT" panose="020B0502020104020203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 err="1"/>
              <a:t>Abels</a:t>
            </a:r>
            <a:r>
              <a:rPr lang="fr-FR" altLang="fr-FR" sz="1200" dirty="0"/>
              <a:t>-Ebers C., Pineau G (2006) : Trajet d'un forgeron de la formation ; regards croisés de compagnes et compagnons de route. L'Harmattan.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Abric J.C. (1999). Psychologie de la communication. </a:t>
            </a:r>
            <a:r>
              <a:rPr lang="en-US" altLang="fr-FR" sz="1200" dirty="0"/>
              <a:t>Paris: Armand Colin.</a:t>
            </a:r>
            <a:endParaRPr lang="fr-FR" altLang="fr-FR" sz="1200" dirty="0"/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 err="1"/>
              <a:t>Ardoino</a:t>
            </a:r>
            <a:r>
              <a:rPr lang="fr-FR" altLang="fr-FR" sz="1200" dirty="0"/>
              <a:t> J. (2000).  Les avatars de l’éducation. Paris : PUF.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Beauvois J. L., et Joules R. V. (1988) : Petit traité à l'usage des honnêtes gens, Presse universitaire de Grenoble.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 err="1"/>
              <a:t>Bonniol</a:t>
            </a:r>
            <a:r>
              <a:rPr lang="fr-FR" altLang="fr-FR" sz="1200" dirty="0"/>
              <a:t> J.-J. (1996). La passe ou l'impasse : le formateur est un passeur, Université de Provence, Département des sciences de l'éducation.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 err="1"/>
              <a:t>Debeski</a:t>
            </a:r>
            <a:r>
              <a:rPr lang="fr-FR" altLang="fr-FR" sz="1200" dirty="0"/>
              <a:t> N., Lenoir P. (2017), Le compagnonnage dans l'enseignement supérieur : accompagner et apprendre par les pairs pour transformer sa pratique professionnelle. Université d'Angers, actes du XIème colloque QPES Grenoble.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 err="1"/>
              <a:t>Denadieu</a:t>
            </a:r>
            <a:r>
              <a:rPr lang="fr-FR" altLang="fr-FR" sz="1200" dirty="0"/>
              <a:t> B., </a:t>
            </a:r>
            <a:r>
              <a:rPr lang="fr-FR" altLang="fr-FR" sz="1200" dirty="0" err="1"/>
              <a:t>Genthon</a:t>
            </a:r>
            <a:r>
              <a:rPr lang="fr-FR" altLang="fr-FR" sz="1200" dirty="0"/>
              <a:t> M., Vial M. (1998). Les théories de l'apprentissage. Quel usage pour les cadres de santé ? POD.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 err="1"/>
              <a:t>Denoyel</a:t>
            </a:r>
            <a:r>
              <a:rPr lang="fr-FR" altLang="fr-FR" sz="1200" dirty="0"/>
              <a:t> N., Pineau G., Robin J.-Y. (2007), Penser l’accompagnement adulte. Ruptures, transitions, rebonds. Paris. PUF.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Donnay J. (2011). Le compagnonnage réflexif, une alternative au "fais comme je dis ?" Formation et pratiques d'enseignement en question.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Eyraud B. (2005). Relation d’accompagnement et relation tutélaire. In : Rhizome N°20.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Fabre M. (1994). Penser la formation. PUF.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Favre P., Joly J. (2001). Empathie, contagion émotionnelle et coupure par rapport aux émotions. PUF. 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 err="1"/>
              <a:t>Gatto</a:t>
            </a:r>
            <a:r>
              <a:rPr lang="fr-FR" altLang="fr-FR" sz="1200" dirty="0"/>
              <a:t> F. (2005). Enseigner la santé. </a:t>
            </a:r>
            <a:r>
              <a:rPr lang="en-US" altLang="fr-FR" sz="1200" dirty="0"/>
              <a:t>Paris: L’ Harmattan</a:t>
            </a:r>
            <a:endParaRPr lang="fr-FR" altLang="fr-FR" sz="1200" dirty="0"/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Jorro A., Mercier-Brunel Y. (2016). Activité évaluative et accompagnement professionnel. Tours : Presses universitaires François-Rabelais.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Lacourt I. (2013). Le compagnonnage dans les métiers de l'humain. Description d'un dispositif d'autoformation basé sur l'échange de bonnes pratiques. </a:t>
            </a:r>
            <a:r>
              <a:rPr lang="en-US" altLang="fr-FR" sz="1200" dirty="0"/>
              <a:t>Pensées </a:t>
            </a:r>
            <a:r>
              <a:rPr lang="en-US" altLang="fr-FR" sz="1200" dirty="0" err="1"/>
              <a:t>Plurielles</a:t>
            </a:r>
            <a:r>
              <a:rPr lang="en-US" altLang="fr-FR" sz="1200" dirty="0"/>
              <a:t> N°32 Cairn Info.</a:t>
            </a:r>
            <a:endParaRPr lang="fr-FR" altLang="fr-FR" sz="1200" dirty="0"/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 err="1"/>
              <a:t>Lerbet-Sereni</a:t>
            </a:r>
            <a:r>
              <a:rPr lang="fr-FR" altLang="fr-FR" sz="1200" dirty="0"/>
              <a:t> F. (1999). Guidance, compagnonnage et/ou accompagnement dans un cas de formation en alternance par production de savoir. Paris. PUF.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Marie-Michèle. (1989). Dans G. Pineau &amp; G. Jobert </a:t>
            </a:r>
            <a:r>
              <a:rPr lang="fr-FR" altLang="fr-FR" sz="1050" dirty="0"/>
              <a:t>(</a:t>
            </a:r>
            <a:r>
              <a:rPr lang="fr-FR" altLang="fr-FR" sz="1050" dirty="0" err="1"/>
              <a:t>coord</a:t>
            </a:r>
            <a:r>
              <a:rPr lang="fr-FR" altLang="fr-FR" sz="1050" dirty="0"/>
              <a:t>.),</a:t>
            </a:r>
            <a:r>
              <a:rPr lang="fr-FR" altLang="fr-FR" sz="1200" dirty="0"/>
              <a:t> Les histoires de vie. Tome 1. Utilisation pour la formation. Tome 2. Approches multidisciplinaires, L’Harmattan, Paris, 1989, </a:t>
            </a:r>
            <a:r>
              <a:rPr lang="fr-FR" altLang="fr-FR" sz="1050" dirty="0"/>
              <a:t>pp. 232-233. </a:t>
            </a:r>
            <a:endParaRPr lang="fr-FR" altLang="fr-FR" sz="1200" dirty="0"/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Morin E. (1980). Méthode, 2. La vie de la vie, Seuil, Paris, 1980.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Paul M. (2004). L'accompagnement : une posture professionnelle spécifique, Paris, L'Harmattan.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Picard D. (1992). De la communication à l’interaction : l’évolution des modèles. Communication et langage N°93.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Pineau G. (2012). Histoire de vie et formation de soi au cours de l'existence. Sociétés 2012/4 N°118.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Vial M. (2007). L'accompagnement Professionnel ? Ed De Boeck.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/>
              <a:t>Vial M., </a:t>
            </a:r>
            <a:r>
              <a:rPr lang="fr-FR" altLang="fr-FR" sz="1200" dirty="0" err="1"/>
              <a:t>Bonniol</a:t>
            </a:r>
            <a:r>
              <a:rPr lang="fr-FR" altLang="fr-FR" sz="1200" dirty="0"/>
              <a:t> J.-J. (1997). Les modèles de l'éducation textes fondateurs avec commentaires. Bruxelles : De Boeck Université.</a:t>
            </a:r>
          </a:p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fr-FR" altLang="fr-FR" sz="1200" dirty="0" err="1"/>
              <a:t>Wittorski</a:t>
            </a:r>
            <a:r>
              <a:rPr lang="fr-FR" altLang="fr-FR" sz="1200" dirty="0"/>
              <a:t> R. (2007). Professionnalisation et développement professionnel. Paris : L'Harmattan.</a:t>
            </a:r>
          </a:p>
        </p:txBody>
      </p:sp>
      <p:sp>
        <p:nvSpPr>
          <p:cNvPr id="2" name="Espace réservé du pied de page 9">
            <a:extLst>
              <a:ext uri="{FF2B5EF4-FFF2-40B4-BE49-F238E27FC236}">
                <a16:creationId xmlns:a16="http://schemas.microsoft.com/office/drawing/2014/main" id="{06B9EA5B-8EBF-3E36-00FD-1637A1A86949}"/>
              </a:ext>
            </a:extLst>
          </p:cNvPr>
          <p:cNvSpPr txBox="1">
            <a:spLocks/>
          </p:cNvSpPr>
          <p:nvPr/>
        </p:nvSpPr>
        <p:spPr>
          <a:xfrm>
            <a:off x="8031403" y="6517746"/>
            <a:ext cx="4114800" cy="39696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dirty="0"/>
              <a:t>webinaire 28/09/2022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F8B678-11B3-CA42-9E8A-8C287A66E40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031403" y="6431095"/>
            <a:ext cx="1127998" cy="396961"/>
          </a:xfrm>
          <a:prstGeom prst="rect">
            <a:avLst/>
          </a:prstGeom>
        </p:spPr>
      </p:pic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7DD7F148-C79D-B4AA-1898-994BA67B48DB}"/>
              </a:ext>
            </a:extLst>
          </p:cNvPr>
          <p:cNvSpPr txBox="1">
            <a:spLocks/>
          </p:cNvSpPr>
          <p:nvPr/>
        </p:nvSpPr>
        <p:spPr>
          <a:xfrm>
            <a:off x="9098281" y="6411688"/>
            <a:ext cx="2941320" cy="535678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B5691D8F-40ED-CC4F-86FA-C7B563A11362}" type="slidenum">
              <a:rPr lang="fr-FR" sz="2000" smtClean="0"/>
              <a:pPr algn="r"/>
              <a:t>14</a:t>
            </a:fld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58232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773">
        <p:fade/>
      </p:transition>
    </mc:Choice>
    <mc:Fallback xmlns="">
      <p:transition spd="med" advTm="2773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1735</Words>
  <Application>Microsoft Macintosh PowerPoint</Application>
  <PresentationFormat>Grand écran</PresentationFormat>
  <Paragraphs>185</Paragraphs>
  <Slides>14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Gill Sans MT</vt:lpstr>
      <vt:lpstr>Segoe Print</vt:lpstr>
      <vt:lpstr>Times New Roman</vt:lpstr>
      <vt:lpstr>Wingdings</vt:lpstr>
      <vt:lpstr>Thème Office</vt:lpstr>
      <vt:lpstr>Questionnement autour des pratiques de compagnonnage dans le réseau Cokillaje.</vt:lpstr>
      <vt:lpstr>Présentation PowerPoint</vt:lpstr>
      <vt:lpstr>Présentation PowerPoint</vt:lpstr>
      <vt:lpstr>Présentation PowerPoint</vt:lpstr>
      <vt:lpstr>Le compagnonnage un outil  original  de  formation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Questionnement autour des pratiques de compagnonnage dans le réseau Cokillaje.</dc:title>
  <dc:creator>Stéphanie Keromnes</dc:creator>
  <cp:lastModifiedBy>Stéphanie Keromnes</cp:lastModifiedBy>
  <cp:revision>41</cp:revision>
  <dcterms:created xsi:type="dcterms:W3CDTF">2022-09-08T12:27:48Z</dcterms:created>
  <dcterms:modified xsi:type="dcterms:W3CDTF">2022-09-30T08:37:14Z</dcterms:modified>
</cp:coreProperties>
</file>