
<file path=[Content_Types].xml><?xml version="1.0" encoding="utf-8"?>
<Types xmlns="http://schemas.openxmlformats.org/package/2006/content-types">
  <Default Extension="bin" ContentType="image/unknown"/>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294" r:id="rId5"/>
    <p:sldId id="327" r:id="rId6"/>
    <p:sldId id="297" r:id="rId7"/>
    <p:sldId id="309" r:id="rId8"/>
    <p:sldId id="298" r:id="rId9"/>
    <p:sldId id="322" r:id="rId10"/>
    <p:sldId id="324" r:id="rId11"/>
    <p:sldId id="325" r:id="rId12"/>
    <p:sldId id="329" r:id="rId13"/>
    <p:sldId id="331" r:id="rId14"/>
    <p:sldId id="341" r:id="rId15"/>
    <p:sldId id="342" r:id="rId16"/>
    <p:sldId id="343" r:id="rId17"/>
    <p:sldId id="344" r:id="rId18"/>
    <p:sldId id="312" r:id="rId19"/>
    <p:sldId id="346" r:id="rId20"/>
    <p:sldId id="335" r:id="rId21"/>
    <p:sldId id="334" r:id="rId22"/>
    <p:sldId id="336" r:id="rId23"/>
    <p:sldId id="337" r:id="rId24"/>
    <p:sldId id="338" r:id="rId25"/>
    <p:sldId id="339" r:id="rId26"/>
    <p:sldId id="340" r:id="rId27"/>
    <p:sldId id="307" r:id="rId28"/>
    <p:sldId id="320" r:id="rId29"/>
    <p:sldId id="321" r:id="rId30"/>
    <p:sldId id="301" r:id="rId31"/>
    <p:sldId id="300" r:id="rId32"/>
    <p:sldId id="315" r:id="rId33"/>
    <p:sldId id="305" r:id="rId34"/>
    <p:sldId id="316" r:id="rId35"/>
    <p:sldId id="317" r:id="rId36"/>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3A05EB03-9118-239F-A37F-CA06E497157F}" name="jean-baptiste cuiengnet" initials="jbc" userId="8d156d301931bb7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AC10"/>
    <a:srgbClr val="FFAA00"/>
    <a:srgbClr val="FFD1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73449" autoAdjust="0"/>
  </p:normalViewPr>
  <p:slideViewPr>
    <p:cSldViewPr snapToGrid="0">
      <p:cViewPr varScale="1">
        <p:scale>
          <a:sx n="66" d="100"/>
          <a:sy n="66" d="100"/>
        </p:scale>
        <p:origin x="828" y="39"/>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3" d="100"/>
          <a:sy n="93" d="100"/>
        </p:scale>
        <p:origin x="370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95450C9-30E0-4ACF-BDD1-092463FFFB0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FB36ABAD-DFC6-41BB-AF76-77EBFA4568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888FAE6-F826-471F-B380-99CB5CD7D266}" type="datetime1">
              <a:rPr lang="fr-FR" smtClean="0"/>
              <a:t>30/09/2022</a:t>
            </a:fld>
            <a:endParaRPr lang="fr-FR"/>
          </a:p>
        </p:txBody>
      </p:sp>
      <p:sp>
        <p:nvSpPr>
          <p:cNvPr id="4" name="Espace réservé du pied de page 3">
            <a:extLst>
              <a:ext uri="{FF2B5EF4-FFF2-40B4-BE49-F238E27FC236}">
                <a16:creationId xmlns:a16="http://schemas.microsoft.com/office/drawing/2014/main" id="{EEAC7E56-E390-43F2-A87A-4A200501E4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756FB9EB-179C-4409-A4AF-09861B235A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762803-C07A-499E-9504-8ED8734DAF46}" type="slidenum">
              <a:rPr lang="fr-FR" smtClean="0"/>
              <a:t>‹N°›</a:t>
            </a:fld>
            <a:endParaRPr lang="fr-FR"/>
          </a:p>
        </p:txBody>
      </p:sp>
    </p:spTree>
    <p:extLst>
      <p:ext uri="{BB962C8B-B14F-4D97-AF65-F5344CB8AC3E}">
        <p14:creationId xmlns:p14="http://schemas.microsoft.com/office/powerpoint/2010/main" val="26244692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EE958-B68C-4C9D-8A2F-874CAC8073FA}" type="datetime1">
              <a:rPr lang="fr-FR" smtClean="0"/>
              <a:pPr/>
              <a:t>30/09/2022</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CB3F336-7DD2-47CF-A0F3-D1163B2A9C10}" type="slidenum">
              <a:rPr lang="fr-FR" noProof="0" smtClean="0"/>
              <a:t>‹N°›</a:t>
            </a:fld>
            <a:endParaRPr lang="fr-FR" noProof="0"/>
          </a:p>
        </p:txBody>
      </p:sp>
    </p:spTree>
    <p:extLst>
      <p:ext uri="{BB962C8B-B14F-4D97-AF65-F5344CB8AC3E}">
        <p14:creationId xmlns:p14="http://schemas.microsoft.com/office/powerpoint/2010/main" val="174713074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a:t>
            </a:fld>
            <a:endParaRPr lang="fr-FR" noProof="0"/>
          </a:p>
        </p:txBody>
      </p:sp>
    </p:spTree>
    <p:extLst>
      <p:ext uri="{BB962C8B-B14F-4D97-AF65-F5344CB8AC3E}">
        <p14:creationId xmlns:p14="http://schemas.microsoft.com/office/powerpoint/2010/main" val="2078684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3</a:t>
            </a:fld>
            <a:endParaRPr lang="fr-FR" noProof="0"/>
          </a:p>
        </p:txBody>
      </p:sp>
    </p:spTree>
    <p:extLst>
      <p:ext uri="{BB962C8B-B14F-4D97-AF65-F5344CB8AC3E}">
        <p14:creationId xmlns:p14="http://schemas.microsoft.com/office/powerpoint/2010/main" val="2168671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4</a:t>
            </a:fld>
            <a:endParaRPr lang="fr-FR" noProof="0"/>
          </a:p>
        </p:txBody>
      </p:sp>
    </p:spTree>
    <p:extLst>
      <p:ext uri="{BB962C8B-B14F-4D97-AF65-F5344CB8AC3E}">
        <p14:creationId xmlns:p14="http://schemas.microsoft.com/office/powerpoint/2010/main" val="1550163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5</a:t>
            </a:fld>
            <a:endParaRPr lang="fr-FR" noProof="0"/>
          </a:p>
        </p:txBody>
      </p:sp>
    </p:spTree>
    <p:extLst>
      <p:ext uri="{BB962C8B-B14F-4D97-AF65-F5344CB8AC3E}">
        <p14:creationId xmlns:p14="http://schemas.microsoft.com/office/powerpoint/2010/main" val="1946472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6</a:t>
            </a:fld>
            <a:endParaRPr lang="fr-FR" noProof="0"/>
          </a:p>
        </p:txBody>
      </p:sp>
    </p:spTree>
    <p:extLst>
      <p:ext uri="{BB962C8B-B14F-4D97-AF65-F5344CB8AC3E}">
        <p14:creationId xmlns:p14="http://schemas.microsoft.com/office/powerpoint/2010/main" val="280475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7</a:t>
            </a:fld>
            <a:endParaRPr lang="fr-FR" noProof="0"/>
          </a:p>
        </p:txBody>
      </p:sp>
    </p:spTree>
    <p:extLst>
      <p:ext uri="{BB962C8B-B14F-4D97-AF65-F5344CB8AC3E}">
        <p14:creationId xmlns:p14="http://schemas.microsoft.com/office/powerpoint/2010/main" val="198355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8</a:t>
            </a:fld>
            <a:endParaRPr lang="fr-FR" noProof="0"/>
          </a:p>
        </p:txBody>
      </p:sp>
    </p:spTree>
    <p:extLst>
      <p:ext uri="{BB962C8B-B14F-4D97-AF65-F5344CB8AC3E}">
        <p14:creationId xmlns:p14="http://schemas.microsoft.com/office/powerpoint/2010/main" val="1853138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9</a:t>
            </a:fld>
            <a:endParaRPr lang="fr-FR" noProof="0"/>
          </a:p>
        </p:txBody>
      </p:sp>
    </p:spTree>
    <p:extLst>
      <p:ext uri="{BB962C8B-B14F-4D97-AF65-F5344CB8AC3E}">
        <p14:creationId xmlns:p14="http://schemas.microsoft.com/office/powerpoint/2010/main" val="618499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10</a:t>
            </a:fld>
            <a:endParaRPr lang="fr-FR" noProof="0"/>
          </a:p>
        </p:txBody>
      </p:sp>
    </p:spTree>
    <p:extLst>
      <p:ext uri="{BB962C8B-B14F-4D97-AF65-F5344CB8AC3E}">
        <p14:creationId xmlns:p14="http://schemas.microsoft.com/office/powerpoint/2010/main" val="3430740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11</a:t>
            </a:fld>
            <a:endParaRPr lang="fr-FR" noProof="0"/>
          </a:p>
        </p:txBody>
      </p:sp>
    </p:spTree>
    <p:extLst>
      <p:ext uri="{BB962C8B-B14F-4D97-AF65-F5344CB8AC3E}">
        <p14:creationId xmlns:p14="http://schemas.microsoft.com/office/powerpoint/2010/main" val="3104731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12</a:t>
            </a:fld>
            <a:endParaRPr lang="fr-FR" noProof="0"/>
          </a:p>
        </p:txBody>
      </p:sp>
    </p:spTree>
    <p:extLst>
      <p:ext uri="{BB962C8B-B14F-4D97-AF65-F5344CB8AC3E}">
        <p14:creationId xmlns:p14="http://schemas.microsoft.com/office/powerpoint/2010/main" val="701784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13</a:t>
            </a:fld>
            <a:endParaRPr lang="fr-FR" noProof="0"/>
          </a:p>
        </p:txBody>
      </p:sp>
    </p:spTree>
    <p:extLst>
      <p:ext uri="{BB962C8B-B14F-4D97-AF65-F5344CB8AC3E}">
        <p14:creationId xmlns:p14="http://schemas.microsoft.com/office/powerpoint/2010/main" val="820297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14</a:t>
            </a:fld>
            <a:endParaRPr lang="fr-FR" noProof="0"/>
          </a:p>
        </p:txBody>
      </p:sp>
    </p:spTree>
    <p:extLst>
      <p:ext uri="{BB962C8B-B14F-4D97-AF65-F5344CB8AC3E}">
        <p14:creationId xmlns:p14="http://schemas.microsoft.com/office/powerpoint/2010/main" val="951296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15</a:t>
            </a:fld>
            <a:endParaRPr lang="fr-FR" noProof="0"/>
          </a:p>
        </p:txBody>
      </p:sp>
    </p:spTree>
    <p:extLst>
      <p:ext uri="{BB962C8B-B14F-4D97-AF65-F5344CB8AC3E}">
        <p14:creationId xmlns:p14="http://schemas.microsoft.com/office/powerpoint/2010/main" val="4128276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B3F336-7DD2-47CF-A0F3-D1163B2A9C1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706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17</a:t>
            </a:fld>
            <a:endParaRPr lang="fr-FR" noProof="0"/>
          </a:p>
        </p:txBody>
      </p:sp>
    </p:spTree>
    <p:extLst>
      <p:ext uri="{BB962C8B-B14F-4D97-AF65-F5344CB8AC3E}">
        <p14:creationId xmlns:p14="http://schemas.microsoft.com/office/powerpoint/2010/main" val="2329711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18</a:t>
            </a:fld>
            <a:endParaRPr lang="fr-FR" noProof="0"/>
          </a:p>
        </p:txBody>
      </p:sp>
    </p:spTree>
    <p:extLst>
      <p:ext uri="{BB962C8B-B14F-4D97-AF65-F5344CB8AC3E}">
        <p14:creationId xmlns:p14="http://schemas.microsoft.com/office/powerpoint/2010/main" val="1953755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19</a:t>
            </a:fld>
            <a:endParaRPr lang="fr-FR" noProof="0"/>
          </a:p>
        </p:txBody>
      </p:sp>
    </p:spTree>
    <p:extLst>
      <p:ext uri="{BB962C8B-B14F-4D97-AF65-F5344CB8AC3E}">
        <p14:creationId xmlns:p14="http://schemas.microsoft.com/office/powerpoint/2010/main" val="718313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20</a:t>
            </a:fld>
            <a:endParaRPr lang="fr-FR" noProof="0"/>
          </a:p>
        </p:txBody>
      </p:sp>
    </p:spTree>
    <p:extLst>
      <p:ext uri="{BB962C8B-B14F-4D97-AF65-F5344CB8AC3E}">
        <p14:creationId xmlns:p14="http://schemas.microsoft.com/office/powerpoint/2010/main" val="1228524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 protocole:</a:t>
            </a:r>
          </a:p>
          <a:p>
            <a:pPr algn="l"/>
            <a:r>
              <a:rPr lang="fr-FR" b="0" i="0" dirty="0">
                <a:solidFill>
                  <a:srgbClr val="4D5968"/>
                </a:solidFill>
                <a:effectLst/>
                <a:latin typeface="Ovo"/>
              </a:rPr>
              <a:t>Dans le cadre des ACI, 5 thèmes prioritaires ont été identifiés :</a:t>
            </a:r>
          </a:p>
          <a:p>
            <a:pPr algn="l">
              <a:buFont typeface="Arial" panose="020B0604020202020204" pitchFamily="34" charset="0"/>
              <a:buChar char="•"/>
            </a:pPr>
            <a:r>
              <a:rPr lang="fr-FR" b="0" i="0" dirty="0">
                <a:solidFill>
                  <a:srgbClr val="4D5968"/>
                </a:solidFill>
                <a:effectLst/>
                <a:latin typeface="Ovo"/>
              </a:rPr>
              <a:t>Patients porteurs d’affections sévères compliquées ou décompensées : insuffisance cardiaque, BPCO, asthme instable, mal perforant plantaire du diabétique, accident iatrogénique;</a:t>
            </a:r>
          </a:p>
          <a:p>
            <a:pPr algn="l">
              <a:buFont typeface="Arial" panose="020B0604020202020204" pitchFamily="34" charset="0"/>
              <a:buChar char="•"/>
            </a:pPr>
            <a:r>
              <a:rPr lang="fr-FR" b="0" i="0" dirty="0">
                <a:solidFill>
                  <a:srgbClr val="4D5968"/>
                </a:solidFill>
                <a:effectLst/>
                <a:latin typeface="Ovo"/>
              </a:rPr>
              <a:t>patients pour lesquels une intervention </a:t>
            </a:r>
            <a:r>
              <a:rPr lang="fr-FR" b="0" i="0" dirty="0" err="1">
                <a:solidFill>
                  <a:srgbClr val="4D5968"/>
                </a:solidFill>
                <a:effectLst/>
                <a:latin typeface="Ovo"/>
              </a:rPr>
              <a:t>pluri-professionnelle</a:t>
            </a:r>
            <a:r>
              <a:rPr lang="fr-FR" b="0" i="0" dirty="0">
                <a:solidFill>
                  <a:srgbClr val="4D5968"/>
                </a:solidFill>
                <a:effectLst/>
                <a:latin typeface="Ovo"/>
              </a:rPr>
              <a:t> est susceptible de prévenir la désinsertion socioprofessionnelle: lombalgies chroniques, syndrome dépressif;</a:t>
            </a:r>
          </a:p>
          <a:p>
            <a:pPr algn="l">
              <a:buFont typeface="Arial" panose="020B0604020202020204" pitchFamily="34" charset="0"/>
              <a:buChar char="•"/>
            </a:pPr>
            <a:r>
              <a:rPr lang="fr-FR" b="0" i="0" dirty="0">
                <a:solidFill>
                  <a:srgbClr val="4D5968"/>
                </a:solidFill>
                <a:effectLst/>
                <a:latin typeface="Ovo"/>
              </a:rPr>
              <a:t>patients bénéficiant de soins itératifs pour lesquels la stratégie de prise en charge peut être à réévaluer: lombalgiques, diabétiques non autonomes pour leur insulinothérapie;</a:t>
            </a:r>
          </a:p>
          <a:p>
            <a:pPr algn="l">
              <a:buFont typeface="Arial" panose="020B0604020202020204" pitchFamily="34" charset="0"/>
              <a:buChar char="•"/>
            </a:pPr>
            <a:r>
              <a:rPr lang="fr-FR" b="0" i="0" dirty="0">
                <a:solidFill>
                  <a:srgbClr val="4D5968"/>
                </a:solidFill>
                <a:effectLst/>
                <a:latin typeface="Ovo"/>
              </a:rPr>
              <a:t>patients poly-médiqués pour lesquels le risque iatrogénique doit être reconsidéré;</a:t>
            </a:r>
          </a:p>
          <a:p>
            <a:pPr algn="l">
              <a:buFont typeface="Arial" panose="020B0604020202020204" pitchFamily="34" charset="0"/>
              <a:buChar char="•"/>
            </a:pPr>
            <a:r>
              <a:rPr lang="fr-FR" b="0" i="0" dirty="0">
                <a:solidFill>
                  <a:srgbClr val="4D5968"/>
                </a:solidFill>
                <a:effectLst/>
                <a:latin typeface="Ovo"/>
              </a:rPr>
              <a:t>patients complexes ou en perte d’autonomie pour lesquels le maintien à domicile doit être conforté: sujets âgés, patients </a:t>
            </a:r>
            <a:r>
              <a:rPr lang="fr-FR" b="0" i="0" dirty="0" err="1">
                <a:solidFill>
                  <a:srgbClr val="4D5968"/>
                </a:solidFill>
                <a:effectLst/>
                <a:latin typeface="Ovo"/>
              </a:rPr>
              <a:t>poly-pathologiques</a:t>
            </a:r>
            <a:r>
              <a:rPr lang="fr-FR" b="0" i="0" dirty="0">
                <a:solidFill>
                  <a:srgbClr val="4D5968"/>
                </a:solidFill>
                <a:effectLst/>
                <a:latin typeface="Ovo"/>
              </a:rPr>
              <a:t>, soins palliatifs, suivi post AVC.</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r>
              <a:rPr lang="fr-FR" dirty="0" err="1"/>
              <a:t>Reunion</a:t>
            </a:r>
            <a:r>
              <a:rPr lang="fr-FR" dirty="0"/>
              <a:t> concertation: </a:t>
            </a:r>
            <a:r>
              <a:rPr lang="fr-FR" sz="1200" dirty="0">
                <a:solidFill>
                  <a:schemeClr val="tx1"/>
                </a:solidFill>
              </a:rPr>
              <a:t>réalisation d’au moins 6 réunions par an entre les professionnels de la structure au moins 2 professionnels pas forcement médecin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Contrat </a:t>
            </a:r>
            <a:r>
              <a:rPr lang="fr-FR" sz="1200" dirty="0" err="1">
                <a:solidFill>
                  <a:schemeClr val="tx1"/>
                </a:solidFill>
              </a:rPr>
              <a:t>loacl</a:t>
            </a:r>
            <a:r>
              <a:rPr lang="fr-FR" sz="1200" dirty="0">
                <a:solidFill>
                  <a:schemeClr val="tx1"/>
                </a:solidFill>
              </a:rPr>
              <a:t> de </a:t>
            </a:r>
            <a:r>
              <a:rPr lang="fr-FR" sz="1200" dirty="0" err="1">
                <a:solidFill>
                  <a:schemeClr val="tx1"/>
                </a:solidFill>
              </a:rPr>
              <a:t>santé</a:t>
            </a:r>
            <a:r>
              <a:rPr lang="fr-FR" dirty="0" err="1"/>
              <a:t>Annexe</a:t>
            </a:r>
            <a:r>
              <a:rPr lang="fr-FR" dirty="0"/>
              <a:t> 3 de l’ACI : Thèmes privilégiés pour la réalisation de protocoles de prise en charge </a:t>
            </a:r>
            <a:r>
              <a:rPr lang="fr-FR" dirty="0" err="1"/>
              <a:t>pluri-professionnelle</a:t>
            </a:r>
            <a:r>
              <a:rPr lang="fr-FR" dirty="0"/>
              <a:t> et pour la tenue de réunions de concertation Affections sévères compliquées ou décompensées : insuffisance cardiaque, BPCO, asthme instable, troubles psychiques graves, etc. Pathologies chroniques nécessitant des soins itératifs et une intervention </a:t>
            </a:r>
            <a:r>
              <a:rPr lang="fr-FR" dirty="0" err="1"/>
              <a:t>pluri-professionnelle</a:t>
            </a:r>
            <a:r>
              <a:rPr lang="fr-FR" dirty="0"/>
              <a:t> permettant notamment de prévenir la désinsertion socioprofessionnelle : lombalgies chroniques invalidantes, syndrome </a:t>
            </a:r>
            <a:r>
              <a:rPr lang="fr-FR" dirty="0" err="1"/>
              <a:t>anxio-dépressif</a:t>
            </a:r>
            <a:r>
              <a:rPr lang="fr-FR" dirty="0"/>
              <a:t>, etc. Patients pour lesquels le risque iatrogénique ou l’équilibre thérapeutique nécessitent l’intervention concertée récurrente de plusieurs acteurs (pharmacien, biologiste, infirmier, médecin généraliste ou autre spécialiste…) : AVK, insulinothérapie, etc. Patients complexes ou en perte d’autonomie pour lesquels le maintien à domicile doit être conforté : sujets âgés fragilisés (isolement, dénutrition, etc.), plaies chroniques (escarres, ulcères veineux ou mixtes, plaies du diabétique), patients </a:t>
            </a:r>
            <a:r>
              <a:rPr lang="fr-FR" dirty="0" err="1"/>
              <a:t>poly-pathologiques</a:t>
            </a:r>
            <a:r>
              <a:rPr lang="fr-FR" dirty="0"/>
              <a:t>, soins palliatifs, suivi post AVC, etc. Patients obèses, Grossesses à risque (pathologie sous-jacente, antécédents, grossesses multiples, etc.) et grossesses évoluant dans un environnement psychosocial difficile (isolement, précarité, addictions, etc.), Pathologies dont la prise en charge est rendue complexe par l’association à des troubles psychiques, des troubles du comportement ou des difficultés sociales, maltraitance intra familiale. </a:t>
            </a:r>
            <a:endParaRPr lang="fr-FR"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Mission santé publique: </a:t>
            </a:r>
            <a:r>
              <a:rPr lang="fr-FR" dirty="0"/>
              <a:t>Actions en faveur d’une amélioration de la couverture vaccinale ✓ Lutte contre la tuberculose ✓ Surpoids et obésité chez l’enfant ✓ Souffrance psychique et conduites addictives chez les adolescents de 12 à 25 ans ✓ Prévention du suicide ✓ Prévention spécifique en direction des personnes âgées pour les régions hors PAERPA ✓ Prévention périnatale et suivi des femmes en situation de précarité ✓ Education thérapeutique et éducation à la santé </a:t>
            </a:r>
          </a:p>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21</a:t>
            </a:fld>
            <a:endParaRPr lang="fr-FR" noProof="0"/>
          </a:p>
        </p:txBody>
      </p:sp>
    </p:spTree>
    <p:extLst>
      <p:ext uri="{BB962C8B-B14F-4D97-AF65-F5344CB8AC3E}">
        <p14:creationId xmlns:p14="http://schemas.microsoft.com/office/powerpoint/2010/main" val="1051629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22</a:t>
            </a:fld>
            <a:endParaRPr lang="fr-FR" noProof="0"/>
          </a:p>
        </p:txBody>
      </p:sp>
    </p:spTree>
    <p:extLst>
      <p:ext uri="{BB962C8B-B14F-4D97-AF65-F5344CB8AC3E}">
        <p14:creationId xmlns:p14="http://schemas.microsoft.com/office/powerpoint/2010/main" val="2646764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23</a:t>
            </a:fld>
            <a:endParaRPr lang="fr-FR" noProof="0"/>
          </a:p>
        </p:txBody>
      </p:sp>
    </p:spTree>
    <p:extLst>
      <p:ext uri="{BB962C8B-B14F-4D97-AF65-F5344CB8AC3E}">
        <p14:creationId xmlns:p14="http://schemas.microsoft.com/office/powerpoint/2010/main" val="1060030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27</a:t>
            </a:fld>
            <a:endParaRPr lang="fr-FR" noProof="0"/>
          </a:p>
        </p:txBody>
      </p:sp>
    </p:spTree>
    <p:extLst>
      <p:ext uri="{BB962C8B-B14F-4D97-AF65-F5344CB8AC3E}">
        <p14:creationId xmlns:p14="http://schemas.microsoft.com/office/powerpoint/2010/main" val="1035428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28</a:t>
            </a:fld>
            <a:endParaRPr lang="fr-FR" noProof="0"/>
          </a:p>
        </p:txBody>
      </p:sp>
    </p:spTree>
    <p:extLst>
      <p:ext uri="{BB962C8B-B14F-4D97-AF65-F5344CB8AC3E}">
        <p14:creationId xmlns:p14="http://schemas.microsoft.com/office/powerpoint/2010/main" val="2775641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29</a:t>
            </a:fld>
            <a:endParaRPr lang="fr-FR" noProof="0"/>
          </a:p>
        </p:txBody>
      </p:sp>
    </p:spTree>
    <p:extLst>
      <p:ext uri="{BB962C8B-B14F-4D97-AF65-F5344CB8AC3E}">
        <p14:creationId xmlns:p14="http://schemas.microsoft.com/office/powerpoint/2010/main" val="26935323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30</a:t>
            </a:fld>
            <a:endParaRPr lang="fr-FR" noProof="0"/>
          </a:p>
        </p:txBody>
      </p:sp>
    </p:spTree>
    <p:extLst>
      <p:ext uri="{BB962C8B-B14F-4D97-AF65-F5344CB8AC3E}">
        <p14:creationId xmlns:p14="http://schemas.microsoft.com/office/powerpoint/2010/main" val="1174115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31</a:t>
            </a:fld>
            <a:endParaRPr lang="fr-FR" noProof="0"/>
          </a:p>
        </p:txBody>
      </p:sp>
    </p:spTree>
    <p:extLst>
      <p:ext uri="{BB962C8B-B14F-4D97-AF65-F5344CB8AC3E}">
        <p14:creationId xmlns:p14="http://schemas.microsoft.com/office/powerpoint/2010/main" val="35185231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2CB3F336-7DD2-47CF-A0F3-D1163B2A9C10}" type="slidenum">
              <a:rPr lang="fr-FR" noProof="0" smtClean="0"/>
              <a:t>32</a:t>
            </a:fld>
            <a:endParaRPr lang="fr-FR" noProof="0"/>
          </a:p>
        </p:txBody>
      </p:sp>
    </p:spTree>
    <p:extLst>
      <p:ext uri="{BB962C8B-B14F-4D97-AF65-F5344CB8AC3E}">
        <p14:creationId xmlns:p14="http://schemas.microsoft.com/office/powerpoint/2010/main" val="4034797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7343BBF-5896-492F-B293-DE44DE83197D}"/>
              </a:ext>
              <a:ext uri="{C183D7F6-B498-43B3-948B-1728B52AA6E4}">
                <adec:decorative xmlns:adec="http://schemas.microsoft.com/office/drawing/2017/decorative" val="1"/>
              </a:ext>
            </a:extLst>
          </p:cNvPr>
          <p:cNvSpPr/>
          <p:nvPr userDrawn="1"/>
        </p:nvSpPr>
        <p:spPr>
          <a:xfrm>
            <a:off x="3600127" y="5095875"/>
            <a:ext cx="4991747" cy="17621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6" name="Espace réservé d’image 5">
            <a:extLst>
              <a:ext uri="{FF2B5EF4-FFF2-40B4-BE49-F238E27FC236}">
                <a16:creationId xmlns:a16="http://schemas.microsoft.com/office/drawing/2014/main" id="{28BC4C36-9C93-4585-BF64-797C379471F5}"/>
              </a:ext>
            </a:extLst>
          </p:cNvPr>
          <p:cNvSpPr>
            <a:spLocks noGrp="1"/>
          </p:cNvSpPr>
          <p:nvPr>
            <p:ph type="pic" sz="quarter" idx="10" hasCustomPrompt="1"/>
          </p:nvPr>
        </p:nvSpPr>
        <p:spPr>
          <a:xfrm>
            <a:off x="466725" y="466725"/>
            <a:ext cx="11258550" cy="5924550"/>
          </a:xfrm>
          <a:custGeom>
            <a:avLst/>
            <a:gdLst>
              <a:gd name="connsiteX0" fmla="*/ 0 w 11258550"/>
              <a:gd name="connsiteY0" fmla="*/ 0 h 5924550"/>
              <a:gd name="connsiteX1" fmla="*/ 11258550 w 11258550"/>
              <a:gd name="connsiteY1" fmla="*/ 0 h 5924550"/>
              <a:gd name="connsiteX2" fmla="*/ 11258550 w 11258550"/>
              <a:gd name="connsiteY2" fmla="*/ 5924550 h 5924550"/>
              <a:gd name="connsiteX3" fmla="*/ 8125149 w 11258550"/>
              <a:gd name="connsiteY3" fmla="*/ 5924550 h 5924550"/>
              <a:gd name="connsiteX4" fmla="*/ 8125149 w 11258550"/>
              <a:gd name="connsiteY4" fmla="*/ 4629150 h 5924550"/>
              <a:gd name="connsiteX5" fmla="*/ 3133402 w 11258550"/>
              <a:gd name="connsiteY5" fmla="*/ 4629150 h 5924550"/>
              <a:gd name="connsiteX6" fmla="*/ 3133402 w 11258550"/>
              <a:gd name="connsiteY6" fmla="*/ 5924550 h 5924550"/>
              <a:gd name="connsiteX7" fmla="*/ 0 w 11258550"/>
              <a:gd name="connsiteY7" fmla="*/ 5924550 h 592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58550" h="5924550">
                <a:moveTo>
                  <a:pt x="0" y="0"/>
                </a:moveTo>
                <a:lnTo>
                  <a:pt x="11258550" y="0"/>
                </a:lnTo>
                <a:lnTo>
                  <a:pt x="11258550" y="5924550"/>
                </a:lnTo>
                <a:lnTo>
                  <a:pt x="8125149" y="5924550"/>
                </a:lnTo>
                <a:lnTo>
                  <a:pt x="8125149" y="4629150"/>
                </a:lnTo>
                <a:lnTo>
                  <a:pt x="3133402" y="4629150"/>
                </a:lnTo>
                <a:lnTo>
                  <a:pt x="3133402" y="5924550"/>
                </a:lnTo>
                <a:lnTo>
                  <a:pt x="0" y="5924550"/>
                </a:lnTo>
                <a:close/>
              </a:path>
            </a:pathLst>
          </a:custGeom>
        </p:spPr>
        <p:txBody>
          <a:bodyPr wrap="square" rtlCol="0">
            <a:noAutofit/>
          </a:bodyPr>
          <a:lstStyle>
            <a:lvl1pPr marL="0" indent="0" algn="ctr">
              <a:buNone/>
              <a:defRPr/>
            </a:lvl1pPr>
          </a:lstStyle>
          <a:p>
            <a:pPr rtl="0"/>
            <a:r>
              <a:rPr lang="fr-FR" noProof="0"/>
              <a:t>Cliquez pour ajouter une photo</a:t>
            </a:r>
          </a:p>
        </p:txBody>
      </p:sp>
      <p:sp>
        <p:nvSpPr>
          <p:cNvPr id="18" name="Espace réservé du texte 17">
            <a:extLst>
              <a:ext uri="{FF2B5EF4-FFF2-40B4-BE49-F238E27FC236}">
                <a16:creationId xmlns:a16="http://schemas.microsoft.com/office/drawing/2014/main" id="{7749D11F-03B6-400D-94E7-177EEBC5C7C3}"/>
              </a:ext>
            </a:extLst>
          </p:cNvPr>
          <p:cNvSpPr>
            <a:spLocks noGrp="1"/>
          </p:cNvSpPr>
          <p:nvPr>
            <p:ph type="body" sz="quarter" idx="12" hasCustomPrompt="1"/>
          </p:nvPr>
        </p:nvSpPr>
        <p:spPr>
          <a:xfrm>
            <a:off x="3960921" y="6176266"/>
            <a:ext cx="4270159" cy="339247"/>
          </a:xfrm>
        </p:spPr>
        <p:txBody>
          <a:bodyPr rtlCol="0">
            <a:noAutofit/>
          </a:bodyPr>
          <a:lstStyle>
            <a:lvl1pPr marL="0" indent="0" algn="ctr">
              <a:buNone/>
              <a:defRPr sz="2000" spc="100" baseline="0">
                <a:solidFill>
                  <a:schemeClr val="accent6"/>
                </a:solidFill>
              </a:defRPr>
            </a:lvl1pPr>
          </a:lstStyle>
          <a:p>
            <a:pPr lvl="0" rtl="0"/>
            <a:r>
              <a:rPr lang="fr-FR" noProof="0"/>
              <a:t>Cliquez pour ajouter un nom</a:t>
            </a:r>
          </a:p>
        </p:txBody>
      </p:sp>
      <p:sp>
        <p:nvSpPr>
          <p:cNvPr id="2" name="Titre 1">
            <a:extLst>
              <a:ext uri="{FF2B5EF4-FFF2-40B4-BE49-F238E27FC236}">
                <a16:creationId xmlns:a16="http://schemas.microsoft.com/office/drawing/2014/main" id="{984C86F7-04B1-4F1F-B4FB-8A3C2793606D}"/>
              </a:ext>
            </a:extLst>
          </p:cNvPr>
          <p:cNvSpPr>
            <a:spLocks noGrp="1"/>
          </p:cNvSpPr>
          <p:nvPr>
            <p:ph type="title" hasCustomPrompt="1"/>
          </p:nvPr>
        </p:nvSpPr>
        <p:spPr>
          <a:xfrm>
            <a:off x="3960940" y="5489855"/>
            <a:ext cx="4270248" cy="640080"/>
          </a:xfrm>
        </p:spPr>
        <p:txBody>
          <a:bodyPr rtlCol="0" anchor="t">
            <a:noAutofit/>
          </a:bodyPr>
          <a:lstStyle>
            <a:lvl1pPr algn="ctr">
              <a:lnSpc>
                <a:spcPct val="80000"/>
              </a:lnSpc>
              <a:defRPr sz="4000" cap="all" baseline="0">
                <a:ln w="19050">
                  <a:solidFill>
                    <a:schemeClr val="accent6"/>
                  </a:solidFill>
                </a:ln>
                <a:noFill/>
              </a:defRPr>
            </a:lvl1pPr>
          </a:lstStyle>
          <a:p>
            <a:pPr rtl="0"/>
            <a:r>
              <a:rPr lang="fr-FR" noProof="0"/>
              <a:t>Cliquez pour ajouter un titre</a:t>
            </a:r>
          </a:p>
        </p:txBody>
      </p:sp>
    </p:spTree>
    <p:extLst>
      <p:ext uri="{BB962C8B-B14F-4D97-AF65-F5344CB8AC3E}">
        <p14:creationId xmlns:p14="http://schemas.microsoft.com/office/powerpoint/2010/main" val="313638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 sommes-nou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96E7A44-0539-4C8E-ABEB-E56B131C44E7}"/>
              </a:ext>
              <a:ext uri="{C183D7F6-B498-43B3-948B-1728B52AA6E4}">
                <adec:decorative xmlns:adec="http://schemas.microsoft.com/office/drawing/2017/decorative" val="1"/>
              </a:ext>
            </a:extLst>
          </p:cNvPr>
          <p:cNvSpPr/>
          <p:nvPr userDrawn="1"/>
        </p:nvSpPr>
        <p:spPr>
          <a:xfrm>
            <a:off x="6029326" y="2152651"/>
            <a:ext cx="6162674" cy="2909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1" name="Espace réservé d’image 10">
            <a:extLst>
              <a:ext uri="{FF2B5EF4-FFF2-40B4-BE49-F238E27FC236}">
                <a16:creationId xmlns:a16="http://schemas.microsoft.com/office/drawing/2014/main" id="{200CB7D0-0851-45AD-932F-0A0BD59CCB01}"/>
              </a:ext>
            </a:extLst>
          </p:cNvPr>
          <p:cNvSpPr>
            <a:spLocks noGrp="1"/>
          </p:cNvSpPr>
          <p:nvPr>
            <p:ph type="pic" sz="quarter" idx="13" hasCustomPrompt="1"/>
          </p:nvPr>
        </p:nvSpPr>
        <p:spPr>
          <a:xfrm>
            <a:off x="1" y="466726"/>
            <a:ext cx="6848474" cy="6391274"/>
          </a:xfrm>
          <a:custGeom>
            <a:avLst/>
            <a:gdLst>
              <a:gd name="connsiteX0" fmla="*/ 0 w 6848474"/>
              <a:gd name="connsiteY0" fmla="*/ 0 h 6391274"/>
              <a:gd name="connsiteX1" fmla="*/ 6848474 w 6848474"/>
              <a:gd name="connsiteY1" fmla="*/ 0 h 6391274"/>
              <a:gd name="connsiteX2" fmla="*/ 6848474 w 6848474"/>
              <a:gd name="connsiteY2" fmla="*/ 1685925 h 6391274"/>
              <a:gd name="connsiteX3" fmla="*/ 6029325 w 6848474"/>
              <a:gd name="connsiteY3" fmla="*/ 1685925 h 6391274"/>
              <a:gd name="connsiteX4" fmla="*/ 6029325 w 6848474"/>
              <a:gd name="connsiteY4" fmla="*/ 4595813 h 6391274"/>
              <a:gd name="connsiteX5" fmla="*/ 6848474 w 6848474"/>
              <a:gd name="connsiteY5" fmla="*/ 4595813 h 6391274"/>
              <a:gd name="connsiteX6" fmla="*/ 6848474 w 6848474"/>
              <a:gd name="connsiteY6" fmla="*/ 6391274 h 6391274"/>
              <a:gd name="connsiteX7" fmla="*/ 0 w 6848474"/>
              <a:gd name="connsiteY7" fmla="*/ 6391274 h 6391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8474" h="6391274">
                <a:moveTo>
                  <a:pt x="0" y="0"/>
                </a:moveTo>
                <a:lnTo>
                  <a:pt x="6848474" y="0"/>
                </a:lnTo>
                <a:lnTo>
                  <a:pt x="6848474" y="1685925"/>
                </a:lnTo>
                <a:lnTo>
                  <a:pt x="6029325" y="1685925"/>
                </a:lnTo>
                <a:lnTo>
                  <a:pt x="6029325" y="4595813"/>
                </a:lnTo>
                <a:lnTo>
                  <a:pt x="6848474" y="4595813"/>
                </a:lnTo>
                <a:lnTo>
                  <a:pt x="6848474" y="6391274"/>
                </a:lnTo>
                <a:lnTo>
                  <a:pt x="0" y="6391274"/>
                </a:lnTo>
                <a:close/>
              </a:path>
            </a:pathLst>
          </a:custGeom>
        </p:spPr>
        <p:txBody>
          <a:bodyPr wrap="square" rtlCol="0">
            <a:noAutofit/>
          </a:bodyPr>
          <a:lstStyle>
            <a:lvl1pPr marL="0" indent="0" algn="ctr">
              <a:buNone/>
              <a:defRPr/>
            </a:lvl1pPr>
          </a:lstStyle>
          <a:p>
            <a:pPr rtl="0"/>
            <a:r>
              <a:rPr lang="fr-FR" noProof="0"/>
              <a:t>Cliquez pour ajouter une photo</a:t>
            </a:r>
          </a:p>
        </p:txBody>
      </p:sp>
      <p:sp>
        <p:nvSpPr>
          <p:cNvPr id="4" name="Espace réservé de la date 3">
            <a:extLst>
              <a:ext uri="{FF2B5EF4-FFF2-40B4-BE49-F238E27FC236}">
                <a16:creationId xmlns:a16="http://schemas.microsoft.com/office/drawing/2014/main" id="{BE0C0B0C-9F99-4C31-993B-EB072ABAD206}"/>
              </a:ext>
            </a:extLst>
          </p:cNvPr>
          <p:cNvSpPr>
            <a:spLocks noGrp="1"/>
          </p:cNvSpPr>
          <p:nvPr>
            <p:ph type="dt" sz="half" idx="10"/>
          </p:nvPr>
        </p:nvSpPr>
        <p:spPr/>
        <p:txBody>
          <a:bodyPr rtlCol="0">
            <a:noAutofit/>
          </a:bodyPr>
          <a:lstStyle>
            <a:lvl1pPr>
              <a:defRPr>
                <a:solidFill>
                  <a:schemeClr val="accent1"/>
                </a:solidFill>
              </a:defRPr>
            </a:lvl1pPr>
          </a:lstStyle>
          <a:p>
            <a:pPr rtl="0"/>
            <a:r>
              <a:rPr lang="fr-FR" noProof="0"/>
              <a:t>03/08/20XX</a:t>
            </a:r>
          </a:p>
        </p:txBody>
      </p:sp>
      <p:sp>
        <p:nvSpPr>
          <p:cNvPr id="5" name="Espace réservé du pied de page 4">
            <a:extLst>
              <a:ext uri="{FF2B5EF4-FFF2-40B4-BE49-F238E27FC236}">
                <a16:creationId xmlns:a16="http://schemas.microsoft.com/office/drawing/2014/main" id="{B632CDF4-F0E3-4D07-89C6-5ABCCDDD8726}"/>
              </a:ext>
            </a:extLst>
          </p:cNvPr>
          <p:cNvSpPr>
            <a:spLocks noGrp="1"/>
          </p:cNvSpPr>
          <p:nvPr>
            <p:ph type="ftr" sz="quarter" idx="11"/>
          </p:nvPr>
        </p:nvSpPr>
        <p:spPr/>
        <p:txBody>
          <a:bodyPr rtlCol="0">
            <a:noAutofit/>
          </a:bodyPr>
          <a:lstStyle>
            <a:lvl1pPr>
              <a:defRPr>
                <a:solidFill>
                  <a:schemeClr val="accent1"/>
                </a:solidFill>
              </a:defRPr>
            </a:lvl1pPr>
          </a:lstStyle>
          <a:p>
            <a:pPr rtl="0"/>
            <a:r>
              <a:rPr lang="fr-FR" noProof="0"/>
              <a:t>PRÉSENTATION PROMOTIONNELLE</a:t>
            </a:r>
          </a:p>
        </p:txBody>
      </p:sp>
      <p:sp>
        <p:nvSpPr>
          <p:cNvPr id="6" name="Espace réservé du numéro de diapositive 5">
            <a:extLst>
              <a:ext uri="{FF2B5EF4-FFF2-40B4-BE49-F238E27FC236}">
                <a16:creationId xmlns:a16="http://schemas.microsoft.com/office/drawing/2014/main" id="{645BDA5F-715E-4514-9476-437B3EB01335}"/>
              </a:ext>
            </a:extLst>
          </p:cNvPr>
          <p:cNvSpPr>
            <a:spLocks noGrp="1"/>
          </p:cNvSpPr>
          <p:nvPr>
            <p:ph type="sldNum" sz="quarter" idx="12"/>
          </p:nvPr>
        </p:nvSpPr>
        <p:spPr/>
        <p:txBody>
          <a:bodyPr rtlCol="0">
            <a:noAutofit/>
          </a:bodyPr>
          <a:lstStyle>
            <a:lvl1pPr>
              <a:defRPr>
                <a:solidFill>
                  <a:schemeClr val="accent1"/>
                </a:solidFill>
              </a:defRPr>
            </a:lvl1pPr>
          </a:lstStyle>
          <a:p>
            <a:pPr rtl="0"/>
            <a:fld id="{BF860B6F-2FE3-4DE6-9496-980E987E7466}" type="slidenum">
              <a:rPr lang="fr-FR" noProof="0" smtClean="0"/>
              <a:pPr rtl="0"/>
              <a:t>‹N°›</a:t>
            </a:fld>
            <a:endParaRPr lang="fr-FR" noProof="0"/>
          </a:p>
        </p:txBody>
      </p:sp>
      <p:sp>
        <p:nvSpPr>
          <p:cNvPr id="9" name="Espace réservé du texte 8">
            <a:extLst>
              <a:ext uri="{FF2B5EF4-FFF2-40B4-BE49-F238E27FC236}">
                <a16:creationId xmlns:a16="http://schemas.microsoft.com/office/drawing/2014/main" id="{A9D38E0F-D52F-4777-9D68-D30CB3B8C8ED}"/>
              </a:ext>
            </a:extLst>
          </p:cNvPr>
          <p:cNvSpPr>
            <a:spLocks noGrp="1"/>
          </p:cNvSpPr>
          <p:nvPr>
            <p:ph type="body" sz="quarter" idx="14" hasCustomPrompt="1"/>
          </p:nvPr>
        </p:nvSpPr>
        <p:spPr>
          <a:xfrm>
            <a:off x="6524625" y="2624137"/>
            <a:ext cx="5172075" cy="2033588"/>
          </a:xfrm>
        </p:spPr>
        <p:txBody>
          <a:bodyPr rtlCol="0">
            <a:noAutofit/>
          </a:bodyPr>
          <a:lstStyle>
            <a:lvl1pPr marL="0" indent="0">
              <a:lnSpc>
                <a:spcPct val="125000"/>
              </a:lnSpc>
              <a:spcBef>
                <a:spcPts val="0"/>
              </a:spcBef>
              <a:buNone/>
              <a:defRPr sz="1600" spc="100" baseline="0">
                <a:solidFill>
                  <a:schemeClr val="bg1"/>
                </a:solidFill>
              </a:defRPr>
            </a:lvl1pPr>
          </a:lstStyle>
          <a:p>
            <a:pPr lvl="0" rtl="0"/>
            <a:r>
              <a:rPr lang="fr-FR" noProof="0"/>
              <a:t>Cliquer pour ajouter du texte</a:t>
            </a:r>
          </a:p>
        </p:txBody>
      </p:sp>
      <p:sp>
        <p:nvSpPr>
          <p:cNvPr id="13" name="Titre 1">
            <a:extLst>
              <a:ext uri="{FF2B5EF4-FFF2-40B4-BE49-F238E27FC236}">
                <a16:creationId xmlns:a16="http://schemas.microsoft.com/office/drawing/2014/main" id="{1E083E92-8775-41F5-A992-0786A4081385}"/>
              </a:ext>
            </a:extLst>
          </p:cNvPr>
          <p:cNvSpPr>
            <a:spLocks noGrp="1"/>
          </p:cNvSpPr>
          <p:nvPr>
            <p:ph type="title" hasCustomPrompt="1"/>
          </p:nvPr>
        </p:nvSpPr>
        <p:spPr>
          <a:xfrm>
            <a:off x="7692272" y="671808"/>
            <a:ext cx="3661528" cy="639192"/>
          </a:xfrm>
        </p:spPr>
        <p:txBody>
          <a:bodyPr rtlCol="0"/>
          <a:lstStyle>
            <a:lvl1pPr algn="ctr">
              <a:defRPr/>
            </a:lvl1pPr>
          </a:lstStyle>
          <a:p>
            <a:pPr rtl="0"/>
            <a:r>
              <a:rPr lang="fr-FR" noProof="0"/>
              <a:t>Cliquez pour ajouter un titre</a:t>
            </a:r>
          </a:p>
        </p:txBody>
      </p:sp>
    </p:spTree>
    <p:extLst>
      <p:ext uri="{BB962C8B-B14F-4D97-AF65-F5344CB8AC3E}">
        <p14:creationId xmlns:p14="http://schemas.microsoft.com/office/powerpoint/2010/main" val="3276292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ème">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185760CB-267C-4B96-8D93-EA775230543A}"/>
              </a:ext>
            </a:extLst>
          </p:cNvPr>
          <p:cNvSpPr>
            <a:spLocks noGrp="1"/>
          </p:cNvSpPr>
          <p:nvPr>
            <p:ph type="dt" sz="half" idx="10"/>
          </p:nvPr>
        </p:nvSpPr>
        <p:spPr/>
        <p:txBody>
          <a:bodyPr rtlCol="0">
            <a:noAutofit/>
          </a:bodyPr>
          <a:lstStyle/>
          <a:p>
            <a:pPr rtl="0"/>
            <a:r>
              <a:rPr lang="fr-FR" noProof="0"/>
              <a:t>03/08/20XX</a:t>
            </a:r>
          </a:p>
        </p:txBody>
      </p:sp>
      <p:sp>
        <p:nvSpPr>
          <p:cNvPr id="5" name="Espace réservé du pied de page 4">
            <a:extLst>
              <a:ext uri="{FF2B5EF4-FFF2-40B4-BE49-F238E27FC236}">
                <a16:creationId xmlns:a16="http://schemas.microsoft.com/office/drawing/2014/main" id="{0D5F8915-ABFD-4CAE-AC61-1E1B2B1C6F04}"/>
              </a:ext>
            </a:extLst>
          </p:cNvPr>
          <p:cNvSpPr>
            <a:spLocks noGrp="1"/>
          </p:cNvSpPr>
          <p:nvPr>
            <p:ph type="ftr" sz="quarter" idx="11"/>
          </p:nvPr>
        </p:nvSpPr>
        <p:spPr/>
        <p:txBody>
          <a:bodyPr rtlCol="0">
            <a:noAutofit/>
          </a:bodyPr>
          <a:lstStyle/>
          <a:p>
            <a:pPr rtl="0"/>
            <a:r>
              <a:rPr lang="fr-FR" noProof="0"/>
              <a:t>PRÉSENTATION PROMOTIONNELLE</a:t>
            </a:r>
          </a:p>
        </p:txBody>
      </p:sp>
      <p:sp>
        <p:nvSpPr>
          <p:cNvPr id="6" name="Espace réservé du numéro de diapositive 5">
            <a:extLst>
              <a:ext uri="{FF2B5EF4-FFF2-40B4-BE49-F238E27FC236}">
                <a16:creationId xmlns:a16="http://schemas.microsoft.com/office/drawing/2014/main" id="{27F7218A-692D-4EB0-817E-60AFD432FC84}"/>
              </a:ext>
            </a:extLst>
          </p:cNvPr>
          <p:cNvSpPr>
            <a:spLocks noGrp="1"/>
          </p:cNvSpPr>
          <p:nvPr>
            <p:ph type="sldNum" sz="quarter" idx="12"/>
          </p:nvPr>
        </p:nvSpPr>
        <p:spPr/>
        <p:txBody>
          <a:bodyPr rtlCol="0">
            <a:noAutofit/>
          </a:bodyPr>
          <a:lstStyle/>
          <a:p>
            <a:pPr rtl="0"/>
            <a:fld id="{BF860B6F-2FE3-4DE6-9496-980E987E7466}" type="slidenum">
              <a:rPr lang="fr-FR" noProof="0" smtClean="0"/>
              <a:t>‹N°›</a:t>
            </a:fld>
            <a:endParaRPr lang="fr-FR" noProof="0"/>
          </a:p>
        </p:txBody>
      </p:sp>
      <p:sp>
        <p:nvSpPr>
          <p:cNvPr id="9" name="Espace réservé du texte 10">
            <a:extLst>
              <a:ext uri="{FF2B5EF4-FFF2-40B4-BE49-F238E27FC236}">
                <a16:creationId xmlns:a16="http://schemas.microsoft.com/office/drawing/2014/main" id="{D5A4AB60-E1AB-4239-BFC7-C10A235B18E0}"/>
              </a:ext>
            </a:extLst>
          </p:cNvPr>
          <p:cNvSpPr>
            <a:spLocks noGrp="1"/>
          </p:cNvSpPr>
          <p:nvPr>
            <p:ph type="body" sz="quarter" idx="13" hasCustomPrompt="1"/>
          </p:nvPr>
        </p:nvSpPr>
        <p:spPr>
          <a:xfrm>
            <a:off x="838200" y="2700899"/>
            <a:ext cx="3281555" cy="1472693"/>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0" name="Espace réservé du texte 10">
            <a:extLst>
              <a:ext uri="{FF2B5EF4-FFF2-40B4-BE49-F238E27FC236}">
                <a16:creationId xmlns:a16="http://schemas.microsoft.com/office/drawing/2014/main" id="{53300DCB-9114-4ADF-8664-EFDD2C7A6E6A}"/>
              </a:ext>
            </a:extLst>
          </p:cNvPr>
          <p:cNvSpPr>
            <a:spLocks noGrp="1"/>
          </p:cNvSpPr>
          <p:nvPr>
            <p:ph type="body" sz="quarter" idx="17" hasCustomPrompt="1"/>
          </p:nvPr>
        </p:nvSpPr>
        <p:spPr>
          <a:xfrm>
            <a:off x="838200" y="2321396"/>
            <a:ext cx="3281555" cy="426393"/>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1" name="Espace réservé du texte 10">
            <a:extLst>
              <a:ext uri="{FF2B5EF4-FFF2-40B4-BE49-F238E27FC236}">
                <a16:creationId xmlns:a16="http://schemas.microsoft.com/office/drawing/2014/main" id="{6B69E913-93AE-4878-BA45-C2A83F5ACE30}"/>
              </a:ext>
            </a:extLst>
          </p:cNvPr>
          <p:cNvSpPr>
            <a:spLocks noGrp="1"/>
          </p:cNvSpPr>
          <p:nvPr>
            <p:ph type="body" sz="quarter" idx="22" hasCustomPrompt="1"/>
          </p:nvPr>
        </p:nvSpPr>
        <p:spPr>
          <a:xfrm>
            <a:off x="838200" y="4683183"/>
            <a:ext cx="3281555" cy="1067648"/>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2" name="Espace réservé du texte 10">
            <a:extLst>
              <a:ext uri="{FF2B5EF4-FFF2-40B4-BE49-F238E27FC236}">
                <a16:creationId xmlns:a16="http://schemas.microsoft.com/office/drawing/2014/main" id="{EF306DC8-5642-4A13-B67A-9BF5A74DB8BB}"/>
              </a:ext>
            </a:extLst>
          </p:cNvPr>
          <p:cNvSpPr>
            <a:spLocks noGrp="1"/>
          </p:cNvSpPr>
          <p:nvPr>
            <p:ph type="body" sz="quarter" idx="23" hasCustomPrompt="1"/>
          </p:nvPr>
        </p:nvSpPr>
        <p:spPr>
          <a:xfrm>
            <a:off x="838200" y="4303679"/>
            <a:ext cx="3281555" cy="426393"/>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3" name="Espace réservé du texte 10">
            <a:extLst>
              <a:ext uri="{FF2B5EF4-FFF2-40B4-BE49-F238E27FC236}">
                <a16:creationId xmlns:a16="http://schemas.microsoft.com/office/drawing/2014/main" id="{CC0CA179-9852-4BA8-8E7D-8C5F43775EA9}"/>
              </a:ext>
            </a:extLst>
          </p:cNvPr>
          <p:cNvSpPr>
            <a:spLocks noGrp="1"/>
          </p:cNvSpPr>
          <p:nvPr>
            <p:ph type="body" sz="quarter" idx="24" hasCustomPrompt="1"/>
          </p:nvPr>
        </p:nvSpPr>
        <p:spPr>
          <a:xfrm>
            <a:off x="4465159" y="2715236"/>
            <a:ext cx="3281555" cy="1472693"/>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4" name="Espace réservé du texte 10">
            <a:extLst>
              <a:ext uri="{FF2B5EF4-FFF2-40B4-BE49-F238E27FC236}">
                <a16:creationId xmlns:a16="http://schemas.microsoft.com/office/drawing/2014/main" id="{651735A5-9931-4467-9BBD-D622219F38F6}"/>
              </a:ext>
            </a:extLst>
          </p:cNvPr>
          <p:cNvSpPr>
            <a:spLocks noGrp="1"/>
          </p:cNvSpPr>
          <p:nvPr>
            <p:ph type="body" sz="quarter" idx="25" hasCustomPrompt="1"/>
          </p:nvPr>
        </p:nvSpPr>
        <p:spPr>
          <a:xfrm>
            <a:off x="4465159" y="2335733"/>
            <a:ext cx="3281555" cy="426393"/>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5" name="Espace réservé du texte 10">
            <a:extLst>
              <a:ext uri="{FF2B5EF4-FFF2-40B4-BE49-F238E27FC236}">
                <a16:creationId xmlns:a16="http://schemas.microsoft.com/office/drawing/2014/main" id="{75467CBB-A84A-4371-9C2F-3BD7181223E8}"/>
              </a:ext>
            </a:extLst>
          </p:cNvPr>
          <p:cNvSpPr>
            <a:spLocks noGrp="1"/>
          </p:cNvSpPr>
          <p:nvPr>
            <p:ph type="body" sz="quarter" idx="26" hasCustomPrompt="1"/>
          </p:nvPr>
        </p:nvSpPr>
        <p:spPr>
          <a:xfrm>
            <a:off x="4465159" y="4697520"/>
            <a:ext cx="3281555" cy="1067648"/>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6" name="Espace réservé du texte 10">
            <a:extLst>
              <a:ext uri="{FF2B5EF4-FFF2-40B4-BE49-F238E27FC236}">
                <a16:creationId xmlns:a16="http://schemas.microsoft.com/office/drawing/2014/main" id="{5E96B9F0-428C-454F-A050-D0D8E8714281}"/>
              </a:ext>
            </a:extLst>
          </p:cNvPr>
          <p:cNvSpPr>
            <a:spLocks noGrp="1"/>
          </p:cNvSpPr>
          <p:nvPr>
            <p:ph type="body" sz="quarter" idx="27" hasCustomPrompt="1"/>
          </p:nvPr>
        </p:nvSpPr>
        <p:spPr>
          <a:xfrm>
            <a:off x="4465159" y="4318016"/>
            <a:ext cx="3281555" cy="426393"/>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7" name="Espace réservé du texte 10">
            <a:extLst>
              <a:ext uri="{FF2B5EF4-FFF2-40B4-BE49-F238E27FC236}">
                <a16:creationId xmlns:a16="http://schemas.microsoft.com/office/drawing/2014/main" id="{DBEB11F1-0872-4500-8CBB-63D9F6BBAF00}"/>
              </a:ext>
            </a:extLst>
          </p:cNvPr>
          <p:cNvSpPr>
            <a:spLocks noGrp="1"/>
          </p:cNvSpPr>
          <p:nvPr>
            <p:ph type="body" sz="quarter" idx="28" hasCustomPrompt="1"/>
          </p:nvPr>
        </p:nvSpPr>
        <p:spPr>
          <a:xfrm>
            <a:off x="8089832" y="2715236"/>
            <a:ext cx="3281555" cy="1472693"/>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8" name="Espace réservé du texte 10">
            <a:extLst>
              <a:ext uri="{FF2B5EF4-FFF2-40B4-BE49-F238E27FC236}">
                <a16:creationId xmlns:a16="http://schemas.microsoft.com/office/drawing/2014/main" id="{1D1E8BAA-941F-4D25-92A6-7E9A2C3664CD}"/>
              </a:ext>
            </a:extLst>
          </p:cNvPr>
          <p:cNvSpPr>
            <a:spLocks noGrp="1"/>
          </p:cNvSpPr>
          <p:nvPr>
            <p:ph type="body" sz="quarter" idx="29" hasCustomPrompt="1"/>
          </p:nvPr>
        </p:nvSpPr>
        <p:spPr>
          <a:xfrm>
            <a:off x="8089832" y="2335733"/>
            <a:ext cx="3281555" cy="426393"/>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9" name="Rectangle 18">
            <a:extLst>
              <a:ext uri="{FF2B5EF4-FFF2-40B4-BE49-F238E27FC236}">
                <a16:creationId xmlns:a16="http://schemas.microsoft.com/office/drawing/2014/main" id="{9A7E5E59-1A85-4D6C-9DFC-E288DD5ABE98}"/>
              </a:ext>
            </a:extLst>
          </p:cNvPr>
          <p:cNvSpPr/>
          <p:nvPr userDrawn="1"/>
        </p:nvSpPr>
        <p:spPr>
          <a:xfrm rot="5400000">
            <a:off x="9766385" y="-1006534"/>
            <a:ext cx="972645" cy="39242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2" name="Titre 1">
            <a:extLst>
              <a:ext uri="{FF2B5EF4-FFF2-40B4-BE49-F238E27FC236}">
                <a16:creationId xmlns:a16="http://schemas.microsoft.com/office/drawing/2014/main" id="{E67B2D7D-08A6-4C69-B43C-2288E5BBDAEA}"/>
              </a:ext>
            </a:extLst>
          </p:cNvPr>
          <p:cNvSpPr>
            <a:spLocks noGrp="1"/>
          </p:cNvSpPr>
          <p:nvPr>
            <p:ph type="title" hasCustomPrompt="1"/>
          </p:nvPr>
        </p:nvSpPr>
        <p:spPr>
          <a:xfrm>
            <a:off x="2891574" y="658420"/>
            <a:ext cx="6408851" cy="665965"/>
          </a:xfrm>
        </p:spPr>
        <p:txBody>
          <a:bodyPr rtlCol="0"/>
          <a:lstStyle>
            <a:lvl1pPr algn="r">
              <a:defRPr/>
            </a:lvl1pPr>
          </a:lstStyle>
          <a:p>
            <a:pPr rtl="0"/>
            <a:r>
              <a:rPr lang="fr-FR" noProof="0"/>
              <a:t>Cliquez pour ajouter un titre</a:t>
            </a:r>
          </a:p>
        </p:txBody>
      </p:sp>
    </p:spTree>
    <p:extLst>
      <p:ext uri="{BB962C8B-B14F-4D97-AF65-F5344CB8AC3E}">
        <p14:creationId xmlns:p14="http://schemas.microsoft.com/office/powerpoint/2010/main" val="2569177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CFDE121-67A1-407B-A6E2-D5B255A4F712}"/>
              </a:ext>
            </a:extLst>
          </p:cNvPr>
          <p:cNvSpPr/>
          <p:nvPr userDrawn="1"/>
        </p:nvSpPr>
        <p:spPr>
          <a:xfrm>
            <a:off x="1282168" y="0"/>
            <a:ext cx="1855263" cy="445995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2" name="Titre 1">
            <a:extLst>
              <a:ext uri="{FF2B5EF4-FFF2-40B4-BE49-F238E27FC236}">
                <a16:creationId xmlns:a16="http://schemas.microsoft.com/office/drawing/2014/main" id="{F45C2B05-C32D-4F66-8BDA-0F4824844CE9}"/>
              </a:ext>
            </a:extLst>
          </p:cNvPr>
          <p:cNvSpPr>
            <a:spLocks noGrp="1"/>
          </p:cNvSpPr>
          <p:nvPr>
            <p:ph type="title" hasCustomPrompt="1"/>
          </p:nvPr>
        </p:nvSpPr>
        <p:spPr>
          <a:xfrm rot="16200000">
            <a:off x="575672" y="4121035"/>
            <a:ext cx="3337712" cy="639195"/>
          </a:xfrm>
        </p:spPr>
        <p:txBody>
          <a:bodyPr rtlCol="0"/>
          <a:lstStyle>
            <a:lvl1pPr algn="r">
              <a:defRPr/>
            </a:lvl1pPr>
          </a:lstStyle>
          <a:p>
            <a:pPr rtl="0"/>
            <a:r>
              <a:rPr lang="fr-FR" noProof="0"/>
              <a:t>Cliquez pour ajouter un titre</a:t>
            </a:r>
          </a:p>
        </p:txBody>
      </p:sp>
      <p:sp>
        <p:nvSpPr>
          <p:cNvPr id="4" name="Espace réservé d’image 3">
            <a:extLst>
              <a:ext uri="{FF2B5EF4-FFF2-40B4-BE49-F238E27FC236}">
                <a16:creationId xmlns:a16="http://schemas.microsoft.com/office/drawing/2014/main" id="{67AE0851-B0C9-475B-8AD9-7C6A141FDDE0}"/>
              </a:ext>
            </a:extLst>
          </p:cNvPr>
          <p:cNvSpPr>
            <a:spLocks noGrp="1"/>
          </p:cNvSpPr>
          <p:nvPr>
            <p:ph type="pic" sz="quarter" idx="21"/>
          </p:nvPr>
        </p:nvSpPr>
        <p:spPr>
          <a:xfrm>
            <a:off x="4414645" y="758825"/>
            <a:ext cx="599148" cy="600075"/>
          </a:xfrm>
        </p:spPr>
        <p:txBody>
          <a:bodyPr rtlCol="0" anchor="ctr"/>
          <a:lstStyle>
            <a:lvl1pPr marL="0" indent="0" algn="ctr">
              <a:buNone/>
              <a:defRPr sz="1000"/>
            </a:lvl1pPr>
          </a:lstStyle>
          <a:p>
            <a:pPr rtl="0"/>
            <a:r>
              <a:rPr lang="fr-FR" noProof="0"/>
              <a:t>Cliquez sur l'icône pour ajouter une image</a:t>
            </a:r>
          </a:p>
        </p:txBody>
      </p:sp>
      <p:sp>
        <p:nvSpPr>
          <p:cNvPr id="12" name="Espace réservé du texte 10">
            <a:extLst>
              <a:ext uri="{FF2B5EF4-FFF2-40B4-BE49-F238E27FC236}">
                <a16:creationId xmlns:a16="http://schemas.microsoft.com/office/drawing/2014/main" id="{32254E01-FD47-43F3-A74C-720A0EA4C249}"/>
              </a:ext>
            </a:extLst>
          </p:cNvPr>
          <p:cNvSpPr>
            <a:spLocks noGrp="1"/>
          </p:cNvSpPr>
          <p:nvPr>
            <p:ph type="body" sz="quarter" idx="17" hasCustomPrompt="1"/>
          </p:nvPr>
        </p:nvSpPr>
        <p:spPr>
          <a:xfrm>
            <a:off x="4414645" y="1388209"/>
            <a:ext cx="3281555" cy="426393"/>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8" name="Espace réservé du texte 10">
            <a:extLst>
              <a:ext uri="{FF2B5EF4-FFF2-40B4-BE49-F238E27FC236}">
                <a16:creationId xmlns:a16="http://schemas.microsoft.com/office/drawing/2014/main" id="{9B911B77-02F4-42D2-8639-A3F7EAFB71EC}"/>
              </a:ext>
            </a:extLst>
          </p:cNvPr>
          <p:cNvSpPr>
            <a:spLocks noGrp="1"/>
          </p:cNvSpPr>
          <p:nvPr>
            <p:ph type="body" sz="quarter" idx="13" hasCustomPrompt="1"/>
          </p:nvPr>
        </p:nvSpPr>
        <p:spPr>
          <a:xfrm>
            <a:off x="4414645" y="1767713"/>
            <a:ext cx="3281555" cy="1125740"/>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22" name="Espace réservé d’image 3">
            <a:extLst>
              <a:ext uri="{FF2B5EF4-FFF2-40B4-BE49-F238E27FC236}">
                <a16:creationId xmlns:a16="http://schemas.microsoft.com/office/drawing/2014/main" id="{0FBF118A-5599-4A55-9939-8075D74851A3}"/>
              </a:ext>
            </a:extLst>
          </p:cNvPr>
          <p:cNvSpPr>
            <a:spLocks noGrp="1"/>
          </p:cNvSpPr>
          <p:nvPr>
            <p:ph type="pic" sz="quarter" idx="22"/>
          </p:nvPr>
        </p:nvSpPr>
        <p:spPr>
          <a:xfrm>
            <a:off x="4414645" y="3251858"/>
            <a:ext cx="599148" cy="600075"/>
          </a:xfrm>
        </p:spPr>
        <p:txBody>
          <a:bodyPr rtlCol="0" anchor="ctr"/>
          <a:lstStyle>
            <a:lvl1pPr marL="0" indent="0" algn="ctr">
              <a:buNone/>
              <a:defRPr sz="1000"/>
            </a:lvl1pPr>
          </a:lstStyle>
          <a:p>
            <a:pPr rtl="0"/>
            <a:r>
              <a:rPr lang="fr-FR" noProof="0"/>
              <a:t>Cliquez sur l'icône pour ajouter une image</a:t>
            </a:r>
          </a:p>
        </p:txBody>
      </p:sp>
      <p:sp>
        <p:nvSpPr>
          <p:cNvPr id="14" name="Espace réservé du texte 10">
            <a:extLst>
              <a:ext uri="{FF2B5EF4-FFF2-40B4-BE49-F238E27FC236}">
                <a16:creationId xmlns:a16="http://schemas.microsoft.com/office/drawing/2014/main" id="{066BB17E-99F0-43A3-99AA-F928695311F6}"/>
              </a:ext>
            </a:extLst>
          </p:cNvPr>
          <p:cNvSpPr>
            <a:spLocks noGrp="1"/>
          </p:cNvSpPr>
          <p:nvPr>
            <p:ph type="body" sz="quarter" idx="19" hasCustomPrompt="1"/>
          </p:nvPr>
        </p:nvSpPr>
        <p:spPr>
          <a:xfrm>
            <a:off x="4414645" y="3866925"/>
            <a:ext cx="3281555" cy="428891"/>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0" name="Espace réservé du texte 10">
            <a:extLst>
              <a:ext uri="{FF2B5EF4-FFF2-40B4-BE49-F238E27FC236}">
                <a16:creationId xmlns:a16="http://schemas.microsoft.com/office/drawing/2014/main" id="{934F74CA-3E2F-4F3A-BE25-F8D9572179A2}"/>
              </a:ext>
            </a:extLst>
          </p:cNvPr>
          <p:cNvSpPr>
            <a:spLocks noGrp="1"/>
          </p:cNvSpPr>
          <p:nvPr>
            <p:ph type="body" sz="quarter" idx="15" hasCustomPrompt="1"/>
          </p:nvPr>
        </p:nvSpPr>
        <p:spPr>
          <a:xfrm>
            <a:off x="4414645" y="4248925"/>
            <a:ext cx="3281555" cy="1429216"/>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27" name="Espace réservé d’image 3">
            <a:extLst>
              <a:ext uri="{FF2B5EF4-FFF2-40B4-BE49-F238E27FC236}">
                <a16:creationId xmlns:a16="http://schemas.microsoft.com/office/drawing/2014/main" id="{B5A383D6-9A09-46E4-8DD5-684C3B04E152}"/>
              </a:ext>
            </a:extLst>
          </p:cNvPr>
          <p:cNvSpPr>
            <a:spLocks noGrp="1"/>
          </p:cNvSpPr>
          <p:nvPr>
            <p:ph type="pic" sz="quarter" idx="24"/>
          </p:nvPr>
        </p:nvSpPr>
        <p:spPr>
          <a:xfrm>
            <a:off x="8077157" y="773142"/>
            <a:ext cx="599148" cy="600075"/>
          </a:xfrm>
        </p:spPr>
        <p:txBody>
          <a:bodyPr rtlCol="0" anchor="ctr"/>
          <a:lstStyle>
            <a:lvl1pPr marL="0" indent="0" algn="ctr">
              <a:buNone/>
              <a:defRPr sz="1000"/>
            </a:lvl1pPr>
          </a:lstStyle>
          <a:p>
            <a:pPr rtl="0"/>
            <a:r>
              <a:rPr lang="fr-FR" noProof="0"/>
              <a:t>Cliquez sur l'icône pour ajouter une image</a:t>
            </a:r>
          </a:p>
        </p:txBody>
      </p:sp>
      <p:sp>
        <p:nvSpPr>
          <p:cNvPr id="13" name="Espace réservé du texte 10">
            <a:extLst>
              <a:ext uri="{FF2B5EF4-FFF2-40B4-BE49-F238E27FC236}">
                <a16:creationId xmlns:a16="http://schemas.microsoft.com/office/drawing/2014/main" id="{76D712C8-D0F1-407A-AAC4-D86C1FDDCDCF}"/>
              </a:ext>
            </a:extLst>
          </p:cNvPr>
          <p:cNvSpPr>
            <a:spLocks noGrp="1"/>
          </p:cNvSpPr>
          <p:nvPr>
            <p:ph type="body" sz="quarter" idx="18" hasCustomPrompt="1"/>
          </p:nvPr>
        </p:nvSpPr>
        <p:spPr>
          <a:xfrm>
            <a:off x="8072244" y="1388209"/>
            <a:ext cx="3281556" cy="426393"/>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9" name="Espace réservé du texte 10">
            <a:extLst>
              <a:ext uri="{FF2B5EF4-FFF2-40B4-BE49-F238E27FC236}">
                <a16:creationId xmlns:a16="http://schemas.microsoft.com/office/drawing/2014/main" id="{41C731A4-58E7-4726-BFC7-23260BCD624E}"/>
              </a:ext>
            </a:extLst>
          </p:cNvPr>
          <p:cNvSpPr>
            <a:spLocks noGrp="1"/>
          </p:cNvSpPr>
          <p:nvPr>
            <p:ph type="body" sz="quarter" idx="14" hasCustomPrompt="1"/>
          </p:nvPr>
        </p:nvSpPr>
        <p:spPr>
          <a:xfrm>
            <a:off x="8072244" y="1767713"/>
            <a:ext cx="3281556" cy="1125740"/>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26" name="Espace réservé d’image 3">
            <a:extLst>
              <a:ext uri="{FF2B5EF4-FFF2-40B4-BE49-F238E27FC236}">
                <a16:creationId xmlns:a16="http://schemas.microsoft.com/office/drawing/2014/main" id="{533CF28F-2EF0-4DE6-AD35-043AAA87EEC1}"/>
              </a:ext>
            </a:extLst>
          </p:cNvPr>
          <p:cNvSpPr>
            <a:spLocks noGrp="1"/>
          </p:cNvSpPr>
          <p:nvPr>
            <p:ph type="pic" sz="quarter" idx="23"/>
          </p:nvPr>
        </p:nvSpPr>
        <p:spPr>
          <a:xfrm>
            <a:off x="8072244" y="3237794"/>
            <a:ext cx="599148" cy="600075"/>
          </a:xfrm>
        </p:spPr>
        <p:txBody>
          <a:bodyPr rtlCol="0" anchor="ctr"/>
          <a:lstStyle>
            <a:lvl1pPr marL="0" indent="0" algn="ctr">
              <a:buNone/>
              <a:defRPr sz="1000"/>
            </a:lvl1pPr>
          </a:lstStyle>
          <a:p>
            <a:pPr rtl="0"/>
            <a:r>
              <a:rPr lang="fr-FR" noProof="0"/>
              <a:t>Cliquez sur l'icône pour ajouter une image</a:t>
            </a:r>
          </a:p>
        </p:txBody>
      </p:sp>
      <p:sp>
        <p:nvSpPr>
          <p:cNvPr id="15" name="Espace réservé du texte 10">
            <a:extLst>
              <a:ext uri="{FF2B5EF4-FFF2-40B4-BE49-F238E27FC236}">
                <a16:creationId xmlns:a16="http://schemas.microsoft.com/office/drawing/2014/main" id="{098ABB59-CA95-470C-A29D-627B16E69E8E}"/>
              </a:ext>
            </a:extLst>
          </p:cNvPr>
          <p:cNvSpPr>
            <a:spLocks noGrp="1"/>
          </p:cNvSpPr>
          <p:nvPr>
            <p:ph type="body" sz="quarter" idx="20" hasCustomPrompt="1"/>
          </p:nvPr>
        </p:nvSpPr>
        <p:spPr>
          <a:xfrm>
            <a:off x="8072244" y="3866925"/>
            <a:ext cx="3281556" cy="428891"/>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1" name="Espace réservé du texte 10">
            <a:extLst>
              <a:ext uri="{FF2B5EF4-FFF2-40B4-BE49-F238E27FC236}">
                <a16:creationId xmlns:a16="http://schemas.microsoft.com/office/drawing/2014/main" id="{FB571488-55CE-40DF-84B6-A5166E2BEF92}"/>
              </a:ext>
            </a:extLst>
          </p:cNvPr>
          <p:cNvSpPr>
            <a:spLocks noGrp="1"/>
          </p:cNvSpPr>
          <p:nvPr>
            <p:ph type="body" sz="quarter" idx="16" hasCustomPrompt="1"/>
          </p:nvPr>
        </p:nvSpPr>
        <p:spPr>
          <a:xfrm>
            <a:off x="8072244" y="4248925"/>
            <a:ext cx="3281556" cy="1429216"/>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5" name="Espace réservé de la date 4">
            <a:extLst>
              <a:ext uri="{FF2B5EF4-FFF2-40B4-BE49-F238E27FC236}">
                <a16:creationId xmlns:a16="http://schemas.microsoft.com/office/drawing/2014/main" id="{E7D15CF3-8EFD-40BC-B749-25F401BC162C}"/>
              </a:ext>
            </a:extLst>
          </p:cNvPr>
          <p:cNvSpPr>
            <a:spLocks noGrp="1"/>
          </p:cNvSpPr>
          <p:nvPr>
            <p:ph type="dt" sz="half" idx="10"/>
          </p:nvPr>
        </p:nvSpPr>
        <p:spPr/>
        <p:txBody>
          <a:bodyPr rtlCol="0">
            <a:noAutofit/>
          </a:bodyPr>
          <a:lstStyle/>
          <a:p>
            <a:pPr rtl="0"/>
            <a:r>
              <a:rPr lang="fr-FR" noProof="0"/>
              <a:t>03/08/20XX</a:t>
            </a:r>
          </a:p>
        </p:txBody>
      </p:sp>
      <p:sp>
        <p:nvSpPr>
          <p:cNvPr id="6" name="Espace réservé du pied de page 5">
            <a:extLst>
              <a:ext uri="{FF2B5EF4-FFF2-40B4-BE49-F238E27FC236}">
                <a16:creationId xmlns:a16="http://schemas.microsoft.com/office/drawing/2014/main" id="{8A1DB08D-5054-4577-AA1B-BA9D87CF8BD2}"/>
              </a:ext>
            </a:extLst>
          </p:cNvPr>
          <p:cNvSpPr>
            <a:spLocks noGrp="1"/>
          </p:cNvSpPr>
          <p:nvPr>
            <p:ph type="ftr" sz="quarter" idx="11"/>
          </p:nvPr>
        </p:nvSpPr>
        <p:spPr/>
        <p:txBody>
          <a:bodyPr rtlCol="0">
            <a:noAutofit/>
          </a:bodyPr>
          <a:lstStyle/>
          <a:p>
            <a:pPr rtl="0"/>
            <a:r>
              <a:rPr lang="fr-FR" noProof="0"/>
              <a:t>PRÉSENTATION PROMOTIONNELLE</a:t>
            </a:r>
          </a:p>
        </p:txBody>
      </p:sp>
      <p:sp>
        <p:nvSpPr>
          <p:cNvPr id="7" name="Espace réservé du numéro de diapositive 6">
            <a:extLst>
              <a:ext uri="{FF2B5EF4-FFF2-40B4-BE49-F238E27FC236}">
                <a16:creationId xmlns:a16="http://schemas.microsoft.com/office/drawing/2014/main" id="{9FEF9931-2A77-46BF-822E-D503CEAF6E2C}"/>
              </a:ext>
            </a:extLst>
          </p:cNvPr>
          <p:cNvSpPr>
            <a:spLocks noGrp="1"/>
          </p:cNvSpPr>
          <p:nvPr>
            <p:ph type="sldNum" sz="quarter" idx="12"/>
          </p:nvPr>
        </p:nvSpPr>
        <p:spPr/>
        <p:txBody>
          <a:bodyPr rtlCol="0">
            <a:noAutofit/>
          </a:bodyPr>
          <a:lstStyle/>
          <a:p>
            <a:pPr rtl="0"/>
            <a:fld id="{BF860B6F-2FE3-4DE6-9496-980E987E7466}" type="slidenum">
              <a:rPr lang="fr-FR" noProof="0" smtClean="0"/>
              <a:t>‹N°›</a:t>
            </a:fld>
            <a:endParaRPr lang="fr-FR" noProof="0"/>
          </a:p>
        </p:txBody>
      </p:sp>
    </p:spTree>
    <p:extLst>
      <p:ext uri="{BB962C8B-B14F-4D97-AF65-F5344CB8AC3E}">
        <p14:creationId xmlns:p14="http://schemas.microsoft.com/office/powerpoint/2010/main" val="641616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ésentation du produit">
    <p:spTree>
      <p:nvGrpSpPr>
        <p:cNvPr id="1" name=""/>
        <p:cNvGrpSpPr/>
        <p:nvPr/>
      </p:nvGrpSpPr>
      <p:grpSpPr>
        <a:xfrm>
          <a:off x="0" y="0"/>
          <a:ext cx="0" cy="0"/>
          <a:chOff x="0" y="0"/>
          <a:chExt cx="0" cy="0"/>
        </a:xfrm>
      </p:grpSpPr>
      <p:sp>
        <p:nvSpPr>
          <p:cNvPr id="5" name="Espace réservé d’image 2">
            <a:extLst>
              <a:ext uri="{FF2B5EF4-FFF2-40B4-BE49-F238E27FC236}">
                <a16:creationId xmlns:a16="http://schemas.microsoft.com/office/drawing/2014/main" id="{693F3E0E-712E-4821-A89E-6727BD3825A0}"/>
              </a:ext>
            </a:extLst>
          </p:cNvPr>
          <p:cNvSpPr>
            <a:spLocks noGrp="1"/>
          </p:cNvSpPr>
          <p:nvPr>
            <p:ph type="pic" sz="quarter" idx="16" hasCustomPrompt="1"/>
          </p:nvPr>
        </p:nvSpPr>
        <p:spPr>
          <a:xfrm>
            <a:off x="0" y="466725"/>
            <a:ext cx="4858139" cy="5924550"/>
          </a:xfrm>
        </p:spPr>
        <p:txBody>
          <a:bodyPr rtlCol="0">
            <a:noAutofit/>
          </a:bodyPr>
          <a:lstStyle>
            <a:lvl1pPr marL="0" indent="0" algn="ctr">
              <a:buNone/>
              <a:defRPr/>
            </a:lvl1pPr>
          </a:lstStyle>
          <a:p>
            <a:pPr rtl="0"/>
            <a:r>
              <a:rPr lang="fr-FR" noProof="0"/>
              <a:t>Cliquez pour ajouter une photo</a:t>
            </a:r>
          </a:p>
        </p:txBody>
      </p:sp>
      <p:sp>
        <p:nvSpPr>
          <p:cNvPr id="7" name="Espace réservé de la date 6">
            <a:extLst>
              <a:ext uri="{FF2B5EF4-FFF2-40B4-BE49-F238E27FC236}">
                <a16:creationId xmlns:a16="http://schemas.microsoft.com/office/drawing/2014/main" id="{394311D2-47FE-44C1-9B1C-179CAA338029}"/>
              </a:ext>
            </a:extLst>
          </p:cNvPr>
          <p:cNvSpPr>
            <a:spLocks noGrp="1"/>
          </p:cNvSpPr>
          <p:nvPr>
            <p:ph type="dt" sz="half" idx="10"/>
          </p:nvPr>
        </p:nvSpPr>
        <p:spPr/>
        <p:txBody>
          <a:bodyPr rtlCol="0">
            <a:noAutofit/>
          </a:bodyPr>
          <a:lstStyle>
            <a:lvl1pPr>
              <a:defRPr>
                <a:solidFill>
                  <a:schemeClr val="bg2">
                    <a:lumMod val="50000"/>
                  </a:schemeClr>
                </a:solidFill>
              </a:defRPr>
            </a:lvl1pPr>
          </a:lstStyle>
          <a:p>
            <a:pPr rtl="0"/>
            <a:r>
              <a:rPr lang="fr-FR" noProof="0"/>
              <a:t>03/08/20XX</a:t>
            </a:r>
          </a:p>
        </p:txBody>
      </p:sp>
      <p:sp>
        <p:nvSpPr>
          <p:cNvPr id="8" name="Espace réservé du pied de page 7">
            <a:extLst>
              <a:ext uri="{FF2B5EF4-FFF2-40B4-BE49-F238E27FC236}">
                <a16:creationId xmlns:a16="http://schemas.microsoft.com/office/drawing/2014/main" id="{6EDFF648-B296-4801-91A9-A6868BFA7F63}"/>
              </a:ext>
            </a:extLst>
          </p:cNvPr>
          <p:cNvSpPr>
            <a:spLocks noGrp="1"/>
          </p:cNvSpPr>
          <p:nvPr>
            <p:ph type="ftr" sz="quarter" idx="11"/>
          </p:nvPr>
        </p:nvSpPr>
        <p:spPr/>
        <p:txBody>
          <a:bodyPr rtlCol="0">
            <a:noAutofit/>
          </a:bodyPr>
          <a:lstStyle>
            <a:lvl1pPr>
              <a:defRPr>
                <a:solidFill>
                  <a:schemeClr val="bg2">
                    <a:lumMod val="50000"/>
                  </a:schemeClr>
                </a:solidFill>
              </a:defRPr>
            </a:lvl1pPr>
          </a:lstStyle>
          <a:p>
            <a:pPr rtl="0"/>
            <a:r>
              <a:rPr lang="fr-FR" noProof="0"/>
              <a:t>PRÉSENTATION PROMOTIONNELLE</a:t>
            </a:r>
          </a:p>
        </p:txBody>
      </p:sp>
      <p:sp>
        <p:nvSpPr>
          <p:cNvPr id="9" name="Espace réservé du numéro de diapositive 8">
            <a:extLst>
              <a:ext uri="{FF2B5EF4-FFF2-40B4-BE49-F238E27FC236}">
                <a16:creationId xmlns:a16="http://schemas.microsoft.com/office/drawing/2014/main" id="{7364D7C8-0561-4530-BCD5-AB0BB1977A4F}"/>
              </a:ext>
            </a:extLst>
          </p:cNvPr>
          <p:cNvSpPr>
            <a:spLocks noGrp="1"/>
          </p:cNvSpPr>
          <p:nvPr>
            <p:ph type="sldNum" sz="quarter" idx="12"/>
          </p:nvPr>
        </p:nvSpPr>
        <p:spPr/>
        <p:txBody>
          <a:bodyPr rtlCol="0">
            <a:noAutofit/>
          </a:bodyPr>
          <a:lstStyle>
            <a:lvl1pPr>
              <a:defRPr>
                <a:solidFill>
                  <a:schemeClr val="bg2">
                    <a:lumMod val="50000"/>
                  </a:schemeClr>
                </a:solidFill>
              </a:defRPr>
            </a:lvl1pPr>
          </a:lstStyle>
          <a:p>
            <a:pPr rtl="0"/>
            <a:fld id="{BF860B6F-2FE3-4DE6-9496-980E987E7466}" type="slidenum">
              <a:rPr lang="fr-FR" noProof="0" smtClean="0"/>
              <a:pPr rtl="0"/>
              <a:t>‹N°›</a:t>
            </a:fld>
            <a:endParaRPr lang="fr-FR" noProof="0"/>
          </a:p>
        </p:txBody>
      </p:sp>
      <p:sp>
        <p:nvSpPr>
          <p:cNvPr id="10" name="Espace réservé du texte 10">
            <a:extLst>
              <a:ext uri="{FF2B5EF4-FFF2-40B4-BE49-F238E27FC236}">
                <a16:creationId xmlns:a16="http://schemas.microsoft.com/office/drawing/2014/main" id="{B50F7E33-83E1-4951-9CEC-14866D6A3C44}"/>
              </a:ext>
            </a:extLst>
          </p:cNvPr>
          <p:cNvSpPr>
            <a:spLocks noGrp="1"/>
          </p:cNvSpPr>
          <p:nvPr>
            <p:ph type="body" sz="quarter" idx="13" hasCustomPrompt="1"/>
          </p:nvPr>
        </p:nvSpPr>
        <p:spPr>
          <a:xfrm>
            <a:off x="5598135" y="2759613"/>
            <a:ext cx="2824355" cy="1117566"/>
          </a:xfrm>
          <a:prstGeom prst="rect">
            <a:avLst/>
          </a:prstGeom>
        </p:spPr>
        <p:txBody>
          <a:bodyPr rtlCol="0" anchor="t">
            <a:noAutofit/>
          </a:bodyPr>
          <a:lstStyle>
            <a:lvl1pPr marL="0" indent="0" algn="l">
              <a:lnSpc>
                <a:spcPct val="125000"/>
              </a:lnSpc>
              <a:spcBef>
                <a:spcPts val="1000"/>
              </a:spcBef>
              <a:buNone/>
              <a:defRPr sz="1400" cap="none" spc="100" baseline="0">
                <a:solidFill>
                  <a:schemeClr val="tx1"/>
                </a:solidFill>
                <a:latin typeface="+mn-lt"/>
              </a:defRPr>
            </a:lvl1pPr>
          </a:lstStyle>
          <a:p>
            <a:pPr lvl="0" rtl="0"/>
            <a:r>
              <a:rPr lang="fr-FR" noProof="0"/>
              <a:t>Cliquer pour ajouter du texte</a:t>
            </a:r>
          </a:p>
        </p:txBody>
      </p:sp>
      <p:sp>
        <p:nvSpPr>
          <p:cNvPr id="11" name="Espace réservé du texte 10">
            <a:extLst>
              <a:ext uri="{FF2B5EF4-FFF2-40B4-BE49-F238E27FC236}">
                <a16:creationId xmlns:a16="http://schemas.microsoft.com/office/drawing/2014/main" id="{4F01B4AA-8A2C-488B-A306-BC09BA1C66A5}"/>
              </a:ext>
            </a:extLst>
          </p:cNvPr>
          <p:cNvSpPr>
            <a:spLocks noGrp="1"/>
          </p:cNvSpPr>
          <p:nvPr>
            <p:ph type="body" sz="quarter" idx="17" hasCustomPrompt="1"/>
          </p:nvPr>
        </p:nvSpPr>
        <p:spPr>
          <a:xfrm>
            <a:off x="5598135" y="2176946"/>
            <a:ext cx="2824355" cy="581530"/>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2" name="Espace réservé du texte 10">
            <a:extLst>
              <a:ext uri="{FF2B5EF4-FFF2-40B4-BE49-F238E27FC236}">
                <a16:creationId xmlns:a16="http://schemas.microsoft.com/office/drawing/2014/main" id="{C79840D9-3F3D-4DFB-9592-867BB8CA12E3}"/>
              </a:ext>
            </a:extLst>
          </p:cNvPr>
          <p:cNvSpPr>
            <a:spLocks noGrp="1"/>
          </p:cNvSpPr>
          <p:nvPr>
            <p:ph type="body" sz="quarter" idx="18" hasCustomPrompt="1"/>
          </p:nvPr>
        </p:nvSpPr>
        <p:spPr>
          <a:xfrm>
            <a:off x="8845966" y="2759613"/>
            <a:ext cx="2595758" cy="1117566"/>
          </a:xfrm>
          <a:prstGeom prst="rect">
            <a:avLst/>
          </a:prstGeom>
        </p:spPr>
        <p:txBody>
          <a:bodyPr rtlCol="0" anchor="t">
            <a:noAutofit/>
          </a:bodyPr>
          <a:lstStyle>
            <a:lvl1pPr marL="0" indent="0" algn="l">
              <a:lnSpc>
                <a:spcPct val="125000"/>
              </a:lnSpc>
              <a:spcBef>
                <a:spcPts val="1000"/>
              </a:spcBef>
              <a:buNone/>
              <a:defRPr sz="1400" cap="none" spc="100" baseline="0">
                <a:solidFill>
                  <a:schemeClr val="tx1"/>
                </a:solidFill>
                <a:latin typeface="+mn-lt"/>
              </a:defRPr>
            </a:lvl1pPr>
          </a:lstStyle>
          <a:p>
            <a:pPr lvl="0" rtl="0"/>
            <a:r>
              <a:rPr lang="fr-FR" noProof="0"/>
              <a:t>Cliquer pour ajouter du texte</a:t>
            </a:r>
          </a:p>
        </p:txBody>
      </p:sp>
      <p:sp>
        <p:nvSpPr>
          <p:cNvPr id="13" name="Espace réservé du texte 10">
            <a:extLst>
              <a:ext uri="{FF2B5EF4-FFF2-40B4-BE49-F238E27FC236}">
                <a16:creationId xmlns:a16="http://schemas.microsoft.com/office/drawing/2014/main" id="{32DFBC7C-0887-40D8-93DA-CBE9F58B1CBD}"/>
              </a:ext>
            </a:extLst>
          </p:cNvPr>
          <p:cNvSpPr>
            <a:spLocks noGrp="1"/>
          </p:cNvSpPr>
          <p:nvPr>
            <p:ph type="body" sz="quarter" idx="19" hasCustomPrompt="1"/>
          </p:nvPr>
        </p:nvSpPr>
        <p:spPr>
          <a:xfrm>
            <a:off x="8845966" y="2176946"/>
            <a:ext cx="2595758" cy="581530"/>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4" name="Espace réservé du texte 10">
            <a:extLst>
              <a:ext uri="{FF2B5EF4-FFF2-40B4-BE49-F238E27FC236}">
                <a16:creationId xmlns:a16="http://schemas.microsoft.com/office/drawing/2014/main" id="{C3C60B52-4450-4317-A5DF-A3E617C12A21}"/>
              </a:ext>
            </a:extLst>
          </p:cNvPr>
          <p:cNvSpPr>
            <a:spLocks noGrp="1"/>
          </p:cNvSpPr>
          <p:nvPr>
            <p:ph type="body" sz="quarter" idx="20" hasCustomPrompt="1"/>
          </p:nvPr>
        </p:nvSpPr>
        <p:spPr>
          <a:xfrm>
            <a:off x="5598135" y="4712146"/>
            <a:ext cx="2824355" cy="1117566"/>
          </a:xfrm>
          <a:prstGeom prst="rect">
            <a:avLst/>
          </a:prstGeom>
        </p:spPr>
        <p:txBody>
          <a:bodyPr rtlCol="0" anchor="t">
            <a:noAutofit/>
          </a:bodyPr>
          <a:lstStyle>
            <a:lvl1pPr marL="0" indent="0" algn="l">
              <a:lnSpc>
                <a:spcPct val="125000"/>
              </a:lnSpc>
              <a:spcBef>
                <a:spcPts val="1000"/>
              </a:spcBef>
              <a:buNone/>
              <a:defRPr sz="1400" cap="none" spc="100" baseline="0">
                <a:solidFill>
                  <a:schemeClr val="tx1"/>
                </a:solidFill>
                <a:latin typeface="+mn-lt"/>
              </a:defRPr>
            </a:lvl1pPr>
          </a:lstStyle>
          <a:p>
            <a:pPr lvl="0" rtl="0"/>
            <a:r>
              <a:rPr lang="fr-FR" noProof="0"/>
              <a:t>Cliquer pour ajouter du texte</a:t>
            </a:r>
          </a:p>
        </p:txBody>
      </p:sp>
      <p:sp>
        <p:nvSpPr>
          <p:cNvPr id="15" name="Espace réservé du texte 10">
            <a:extLst>
              <a:ext uri="{FF2B5EF4-FFF2-40B4-BE49-F238E27FC236}">
                <a16:creationId xmlns:a16="http://schemas.microsoft.com/office/drawing/2014/main" id="{75F1DE6B-CBDA-40EB-A055-4FDC09ACC656}"/>
              </a:ext>
            </a:extLst>
          </p:cNvPr>
          <p:cNvSpPr>
            <a:spLocks noGrp="1"/>
          </p:cNvSpPr>
          <p:nvPr>
            <p:ph type="body" sz="quarter" idx="21" hasCustomPrompt="1"/>
          </p:nvPr>
        </p:nvSpPr>
        <p:spPr>
          <a:xfrm>
            <a:off x="5598135" y="4129479"/>
            <a:ext cx="2824355" cy="581530"/>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6" name="Espace réservé du texte 10">
            <a:extLst>
              <a:ext uri="{FF2B5EF4-FFF2-40B4-BE49-F238E27FC236}">
                <a16:creationId xmlns:a16="http://schemas.microsoft.com/office/drawing/2014/main" id="{A9593E99-8D88-45AD-83AF-7F7F9AB6930E}"/>
              </a:ext>
            </a:extLst>
          </p:cNvPr>
          <p:cNvSpPr>
            <a:spLocks noGrp="1"/>
          </p:cNvSpPr>
          <p:nvPr>
            <p:ph type="body" sz="quarter" idx="22" hasCustomPrompt="1"/>
          </p:nvPr>
        </p:nvSpPr>
        <p:spPr>
          <a:xfrm>
            <a:off x="8845966" y="4712146"/>
            <a:ext cx="2595758" cy="1117566"/>
          </a:xfrm>
          <a:prstGeom prst="rect">
            <a:avLst/>
          </a:prstGeom>
        </p:spPr>
        <p:txBody>
          <a:bodyPr rtlCol="0" anchor="t">
            <a:noAutofit/>
          </a:bodyPr>
          <a:lstStyle>
            <a:lvl1pPr marL="0" indent="0" algn="l">
              <a:lnSpc>
                <a:spcPct val="125000"/>
              </a:lnSpc>
              <a:spcBef>
                <a:spcPts val="1000"/>
              </a:spcBef>
              <a:buNone/>
              <a:defRPr sz="1400" cap="none" spc="100" baseline="0">
                <a:solidFill>
                  <a:schemeClr val="tx1"/>
                </a:solidFill>
                <a:latin typeface="+mn-lt"/>
              </a:defRPr>
            </a:lvl1pPr>
          </a:lstStyle>
          <a:p>
            <a:pPr lvl="0" rtl="0"/>
            <a:r>
              <a:rPr lang="fr-FR" noProof="0"/>
              <a:t>Cliquer pour ajouter du texte</a:t>
            </a:r>
          </a:p>
        </p:txBody>
      </p:sp>
      <p:sp>
        <p:nvSpPr>
          <p:cNvPr id="17" name="Espace réservé du texte 10">
            <a:extLst>
              <a:ext uri="{FF2B5EF4-FFF2-40B4-BE49-F238E27FC236}">
                <a16:creationId xmlns:a16="http://schemas.microsoft.com/office/drawing/2014/main" id="{D95823CC-CA7F-4F5B-B442-48A39696933C}"/>
              </a:ext>
            </a:extLst>
          </p:cNvPr>
          <p:cNvSpPr>
            <a:spLocks noGrp="1"/>
          </p:cNvSpPr>
          <p:nvPr>
            <p:ph type="body" sz="quarter" idx="23" hasCustomPrompt="1"/>
          </p:nvPr>
        </p:nvSpPr>
        <p:spPr>
          <a:xfrm>
            <a:off x="8845966" y="4129479"/>
            <a:ext cx="2595758" cy="581530"/>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2" name="Titre 1">
            <a:extLst>
              <a:ext uri="{FF2B5EF4-FFF2-40B4-BE49-F238E27FC236}">
                <a16:creationId xmlns:a16="http://schemas.microsoft.com/office/drawing/2014/main" id="{38F87501-8949-4796-90C5-50D20B54AAF9}"/>
              </a:ext>
            </a:extLst>
          </p:cNvPr>
          <p:cNvSpPr>
            <a:spLocks noGrp="1"/>
          </p:cNvSpPr>
          <p:nvPr>
            <p:ph type="title"/>
          </p:nvPr>
        </p:nvSpPr>
        <p:spPr>
          <a:xfrm>
            <a:off x="5586411" y="941112"/>
            <a:ext cx="6074545" cy="639192"/>
          </a:xfrm>
        </p:spPr>
        <p:txBody>
          <a:bodyPr rtlCol="0"/>
          <a:lstStyle/>
          <a:p>
            <a:pPr rtl="0"/>
            <a:r>
              <a:rPr lang="fr-FR" noProof="0"/>
              <a:t>Modifiez le style du titre</a:t>
            </a:r>
          </a:p>
        </p:txBody>
      </p:sp>
    </p:spTree>
    <p:extLst>
      <p:ext uri="{BB962C8B-B14F-4D97-AF65-F5344CB8AC3E}">
        <p14:creationId xmlns:p14="http://schemas.microsoft.com/office/powerpoint/2010/main" val="3983367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vantages du produi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70A3F71-78A0-4742-B701-4A1489F5A7CD}"/>
              </a:ext>
              <a:ext uri="{C183D7F6-B498-43B3-948B-1728B52AA6E4}">
                <adec:decorative xmlns:adec="http://schemas.microsoft.com/office/drawing/2017/decorative" val="1"/>
              </a:ext>
            </a:extLst>
          </p:cNvPr>
          <p:cNvSpPr/>
          <p:nvPr userDrawn="1"/>
        </p:nvSpPr>
        <p:spPr>
          <a:xfrm>
            <a:off x="0" y="3169108"/>
            <a:ext cx="4243755" cy="20771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0" name="Espace réservé d’image 9">
            <a:extLst>
              <a:ext uri="{FF2B5EF4-FFF2-40B4-BE49-F238E27FC236}">
                <a16:creationId xmlns:a16="http://schemas.microsoft.com/office/drawing/2014/main" id="{2CB7E97A-4B46-429D-80E3-5A2E689EFAFE}"/>
              </a:ext>
            </a:extLst>
          </p:cNvPr>
          <p:cNvSpPr>
            <a:spLocks noGrp="1"/>
          </p:cNvSpPr>
          <p:nvPr>
            <p:ph type="pic" sz="quarter" idx="13" hasCustomPrompt="1"/>
          </p:nvPr>
        </p:nvSpPr>
        <p:spPr>
          <a:xfrm>
            <a:off x="3000375" y="466724"/>
            <a:ext cx="9191625" cy="6391275"/>
          </a:xfrm>
          <a:custGeom>
            <a:avLst/>
            <a:gdLst>
              <a:gd name="connsiteX0" fmla="*/ 0 w 9191625"/>
              <a:gd name="connsiteY0" fmla="*/ 0 h 6391275"/>
              <a:gd name="connsiteX1" fmla="*/ 9191625 w 9191625"/>
              <a:gd name="connsiteY1" fmla="*/ 0 h 6391275"/>
              <a:gd name="connsiteX2" fmla="*/ 9191625 w 9191625"/>
              <a:gd name="connsiteY2" fmla="*/ 6391275 h 6391275"/>
              <a:gd name="connsiteX3" fmla="*/ 0 w 9191625"/>
              <a:gd name="connsiteY3" fmla="*/ 6391275 h 6391275"/>
              <a:gd name="connsiteX4" fmla="*/ 0 w 9191625"/>
              <a:gd name="connsiteY4" fmla="*/ 4779506 h 6391275"/>
              <a:gd name="connsiteX5" fmla="*/ 1243380 w 9191625"/>
              <a:gd name="connsiteY5" fmla="*/ 4779506 h 6391275"/>
              <a:gd name="connsiteX6" fmla="*/ 1243380 w 9191625"/>
              <a:gd name="connsiteY6" fmla="*/ 2702384 h 6391275"/>
              <a:gd name="connsiteX7" fmla="*/ 0 w 9191625"/>
              <a:gd name="connsiteY7" fmla="*/ 2702384 h 639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91625" h="6391275">
                <a:moveTo>
                  <a:pt x="0" y="0"/>
                </a:moveTo>
                <a:lnTo>
                  <a:pt x="9191625" y="0"/>
                </a:lnTo>
                <a:lnTo>
                  <a:pt x="9191625" y="6391275"/>
                </a:lnTo>
                <a:lnTo>
                  <a:pt x="0" y="6391275"/>
                </a:lnTo>
                <a:lnTo>
                  <a:pt x="0" y="4779506"/>
                </a:lnTo>
                <a:lnTo>
                  <a:pt x="1243380" y="4779506"/>
                </a:lnTo>
                <a:lnTo>
                  <a:pt x="1243380" y="2702384"/>
                </a:lnTo>
                <a:lnTo>
                  <a:pt x="0" y="2702384"/>
                </a:lnTo>
                <a:close/>
              </a:path>
            </a:pathLst>
          </a:custGeom>
        </p:spPr>
        <p:txBody>
          <a:bodyPr wrap="square" rtlCol="0">
            <a:noAutofit/>
          </a:bodyPr>
          <a:lstStyle>
            <a:lvl1pPr marL="0" indent="0" algn="ctr">
              <a:buNone/>
              <a:defRPr/>
            </a:lvl1pPr>
          </a:lstStyle>
          <a:p>
            <a:pPr rtl="0"/>
            <a:r>
              <a:rPr lang="fr-FR" noProof="0"/>
              <a:t>Cliquez pour ajouter une photo</a:t>
            </a:r>
          </a:p>
        </p:txBody>
      </p:sp>
      <p:sp>
        <p:nvSpPr>
          <p:cNvPr id="3" name="Espace réservé de la date 2">
            <a:extLst>
              <a:ext uri="{FF2B5EF4-FFF2-40B4-BE49-F238E27FC236}">
                <a16:creationId xmlns:a16="http://schemas.microsoft.com/office/drawing/2014/main" id="{6059D5F7-4F29-467D-8261-4E075BB20C92}"/>
              </a:ext>
            </a:extLst>
          </p:cNvPr>
          <p:cNvSpPr>
            <a:spLocks noGrp="1"/>
          </p:cNvSpPr>
          <p:nvPr>
            <p:ph type="dt" sz="half" idx="10"/>
          </p:nvPr>
        </p:nvSpPr>
        <p:spPr/>
        <p:txBody>
          <a:bodyPr rtlCol="0">
            <a:noAutofit/>
          </a:bodyPr>
          <a:lstStyle>
            <a:lvl1pPr>
              <a:defRPr>
                <a:solidFill>
                  <a:schemeClr val="accent1"/>
                </a:solidFill>
              </a:defRPr>
            </a:lvl1pPr>
          </a:lstStyle>
          <a:p>
            <a:pPr rtl="0"/>
            <a:r>
              <a:rPr lang="fr-FR" noProof="0"/>
              <a:t>03/08/20XX</a:t>
            </a:r>
          </a:p>
        </p:txBody>
      </p:sp>
      <p:sp>
        <p:nvSpPr>
          <p:cNvPr id="4" name="Espace réservé du pied de page 3">
            <a:extLst>
              <a:ext uri="{FF2B5EF4-FFF2-40B4-BE49-F238E27FC236}">
                <a16:creationId xmlns:a16="http://schemas.microsoft.com/office/drawing/2014/main" id="{DE2C6787-293A-4CC2-A2D2-E2881CC61451}"/>
              </a:ext>
            </a:extLst>
          </p:cNvPr>
          <p:cNvSpPr>
            <a:spLocks noGrp="1"/>
          </p:cNvSpPr>
          <p:nvPr>
            <p:ph type="ftr" sz="quarter" idx="11"/>
          </p:nvPr>
        </p:nvSpPr>
        <p:spPr/>
        <p:txBody>
          <a:bodyPr rtlCol="0">
            <a:noAutofit/>
          </a:bodyPr>
          <a:lstStyle>
            <a:lvl1pPr>
              <a:defRPr>
                <a:solidFill>
                  <a:schemeClr val="accent1"/>
                </a:solidFill>
              </a:defRPr>
            </a:lvl1p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A611C36F-4448-4279-8552-28C42ECE4928}"/>
              </a:ext>
            </a:extLst>
          </p:cNvPr>
          <p:cNvSpPr>
            <a:spLocks noGrp="1"/>
          </p:cNvSpPr>
          <p:nvPr>
            <p:ph type="sldNum" sz="quarter" idx="12"/>
          </p:nvPr>
        </p:nvSpPr>
        <p:spPr/>
        <p:txBody>
          <a:bodyPr rtlCol="0">
            <a:noAutofit/>
          </a:bodyPr>
          <a:lstStyle>
            <a:lvl1pPr>
              <a:defRPr>
                <a:solidFill>
                  <a:schemeClr val="accent1"/>
                </a:solidFill>
              </a:defRPr>
            </a:lvl1pPr>
          </a:lstStyle>
          <a:p>
            <a:pPr rtl="0"/>
            <a:fld id="{BF860B6F-2FE3-4DE6-9496-980E987E7466}" type="slidenum">
              <a:rPr lang="fr-FR" noProof="0" smtClean="0"/>
              <a:pPr rtl="0"/>
              <a:t>‹N°›</a:t>
            </a:fld>
            <a:endParaRPr lang="fr-FR" noProof="0"/>
          </a:p>
        </p:txBody>
      </p:sp>
      <p:sp>
        <p:nvSpPr>
          <p:cNvPr id="8" name="Espace réservé du texte 10">
            <a:extLst>
              <a:ext uri="{FF2B5EF4-FFF2-40B4-BE49-F238E27FC236}">
                <a16:creationId xmlns:a16="http://schemas.microsoft.com/office/drawing/2014/main" id="{CCB8AC8A-361C-4A01-AEB1-112BEAC4873A}"/>
              </a:ext>
            </a:extLst>
          </p:cNvPr>
          <p:cNvSpPr>
            <a:spLocks noGrp="1"/>
          </p:cNvSpPr>
          <p:nvPr>
            <p:ph type="body" sz="quarter" idx="16" hasCustomPrompt="1"/>
          </p:nvPr>
        </p:nvSpPr>
        <p:spPr>
          <a:xfrm>
            <a:off x="362133" y="3384898"/>
            <a:ext cx="3519487" cy="1588392"/>
          </a:xfrm>
          <a:prstGeom prst="rect">
            <a:avLst/>
          </a:prstGeom>
        </p:spPr>
        <p:txBody>
          <a:bodyPr rtlCol="0" anchor="ctr">
            <a:noAutofit/>
          </a:bodyPr>
          <a:lstStyle>
            <a:lvl1pPr marL="0" indent="0" algn="l">
              <a:lnSpc>
                <a:spcPct val="150000"/>
              </a:lnSpc>
              <a:spcBef>
                <a:spcPts val="0"/>
              </a:spcBef>
              <a:buNone/>
              <a:defRPr sz="1600" cap="none" spc="100" baseline="0">
                <a:solidFill>
                  <a:schemeClr val="bg1"/>
                </a:solidFill>
                <a:latin typeface="+mn-lt"/>
              </a:defRPr>
            </a:lvl1pPr>
          </a:lstStyle>
          <a:p>
            <a:pPr lvl="0" rtl="0"/>
            <a:r>
              <a:rPr lang="fr-FR" noProof="0"/>
              <a:t>Cliquer pour ajouter du texte</a:t>
            </a:r>
          </a:p>
        </p:txBody>
      </p:sp>
      <p:sp>
        <p:nvSpPr>
          <p:cNvPr id="2" name="Titre 1">
            <a:extLst>
              <a:ext uri="{FF2B5EF4-FFF2-40B4-BE49-F238E27FC236}">
                <a16:creationId xmlns:a16="http://schemas.microsoft.com/office/drawing/2014/main" id="{BE847092-EAA4-4108-A528-108AD1F96436}"/>
              </a:ext>
            </a:extLst>
          </p:cNvPr>
          <p:cNvSpPr>
            <a:spLocks noGrp="1"/>
          </p:cNvSpPr>
          <p:nvPr>
            <p:ph type="title" hasCustomPrompt="1"/>
          </p:nvPr>
        </p:nvSpPr>
        <p:spPr>
          <a:xfrm>
            <a:off x="1200518" y="2211168"/>
            <a:ext cx="5829300" cy="662096"/>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2967000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 titre du séparateu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FABFC7-4108-49F4-A75A-5AB472AA2031}"/>
              </a:ext>
              <a:ext uri="{C183D7F6-B498-43B3-948B-1728B52AA6E4}">
                <adec:decorative xmlns:adec="http://schemas.microsoft.com/office/drawing/2017/decorative" val="1"/>
              </a:ext>
            </a:extLst>
          </p:cNvPr>
          <p:cNvSpPr/>
          <p:nvPr userDrawn="1"/>
        </p:nvSpPr>
        <p:spPr>
          <a:xfrm>
            <a:off x="0" y="2847139"/>
            <a:ext cx="12192000" cy="11637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7" name="Espace réservé d’image 6">
            <a:extLst>
              <a:ext uri="{FF2B5EF4-FFF2-40B4-BE49-F238E27FC236}">
                <a16:creationId xmlns:a16="http://schemas.microsoft.com/office/drawing/2014/main" id="{B162CB3A-11BC-4C5C-B53D-B965CFA2B685}"/>
              </a:ext>
            </a:extLst>
          </p:cNvPr>
          <p:cNvSpPr>
            <a:spLocks noGrp="1"/>
          </p:cNvSpPr>
          <p:nvPr>
            <p:ph type="pic" sz="quarter" idx="10" hasCustomPrompt="1"/>
          </p:nvPr>
        </p:nvSpPr>
        <p:spPr>
          <a:xfrm>
            <a:off x="466725" y="466725"/>
            <a:ext cx="11258550" cy="5924550"/>
          </a:xfrm>
          <a:custGeom>
            <a:avLst/>
            <a:gdLst>
              <a:gd name="connsiteX0" fmla="*/ 0 w 11258550"/>
              <a:gd name="connsiteY0" fmla="*/ 3544135 h 5924550"/>
              <a:gd name="connsiteX1" fmla="*/ 11258550 w 11258550"/>
              <a:gd name="connsiteY1" fmla="*/ 3544135 h 5924550"/>
              <a:gd name="connsiteX2" fmla="*/ 11258550 w 11258550"/>
              <a:gd name="connsiteY2" fmla="*/ 5924550 h 5924550"/>
              <a:gd name="connsiteX3" fmla="*/ 0 w 11258550"/>
              <a:gd name="connsiteY3" fmla="*/ 5924550 h 5924550"/>
              <a:gd name="connsiteX4" fmla="*/ 0 w 11258550"/>
              <a:gd name="connsiteY4" fmla="*/ 0 h 5924550"/>
              <a:gd name="connsiteX5" fmla="*/ 11258550 w 11258550"/>
              <a:gd name="connsiteY5" fmla="*/ 0 h 5924550"/>
              <a:gd name="connsiteX6" fmla="*/ 11258550 w 11258550"/>
              <a:gd name="connsiteY6" fmla="*/ 2380414 h 5924550"/>
              <a:gd name="connsiteX7" fmla="*/ 0 w 11258550"/>
              <a:gd name="connsiteY7" fmla="*/ 2380414 h 592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58550" h="5924550">
                <a:moveTo>
                  <a:pt x="0" y="3544135"/>
                </a:moveTo>
                <a:lnTo>
                  <a:pt x="11258550" y="3544135"/>
                </a:lnTo>
                <a:lnTo>
                  <a:pt x="11258550" y="5924550"/>
                </a:lnTo>
                <a:lnTo>
                  <a:pt x="0" y="5924550"/>
                </a:lnTo>
                <a:close/>
                <a:moveTo>
                  <a:pt x="0" y="0"/>
                </a:moveTo>
                <a:lnTo>
                  <a:pt x="11258550" y="0"/>
                </a:lnTo>
                <a:lnTo>
                  <a:pt x="11258550" y="2380414"/>
                </a:lnTo>
                <a:lnTo>
                  <a:pt x="0" y="2380414"/>
                </a:lnTo>
                <a:close/>
              </a:path>
            </a:pathLst>
          </a:custGeom>
        </p:spPr>
        <p:txBody>
          <a:bodyPr wrap="square" rtlCol="0">
            <a:noAutofit/>
          </a:bodyPr>
          <a:lstStyle>
            <a:lvl1pPr marL="0" indent="0" algn="ctr">
              <a:buNone/>
              <a:defRPr/>
            </a:lvl1pPr>
          </a:lstStyle>
          <a:p>
            <a:pPr rtl="0"/>
            <a:r>
              <a:rPr lang="fr-FR" noProof="0"/>
              <a:t>Cliquez pour ajouter une photo</a:t>
            </a:r>
          </a:p>
        </p:txBody>
      </p:sp>
      <p:sp>
        <p:nvSpPr>
          <p:cNvPr id="2" name="Titre 1">
            <a:extLst>
              <a:ext uri="{FF2B5EF4-FFF2-40B4-BE49-F238E27FC236}">
                <a16:creationId xmlns:a16="http://schemas.microsoft.com/office/drawing/2014/main" id="{DF9EBBDF-3A3F-40FD-9752-1D92BFAD1908}"/>
              </a:ext>
            </a:extLst>
          </p:cNvPr>
          <p:cNvSpPr>
            <a:spLocks noGrp="1"/>
          </p:cNvSpPr>
          <p:nvPr>
            <p:ph type="title" hasCustomPrompt="1"/>
          </p:nvPr>
        </p:nvSpPr>
        <p:spPr>
          <a:xfrm>
            <a:off x="1889738" y="3001020"/>
            <a:ext cx="8412524" cy="938559"/>
          </a:xfrm>
        </p:spPr>
        <p:txBody>
          <a:bodyPr rtlCol="0"/>
          <a:lstStyle>
            <a:lvl1pPr algn="ctr">
              <a:defRPr sz="5000" spc="100" baseline="0"/>
            </a:lvl1pPr>
          </a:lstStyle>
          <a:p>
            <a:pPr rtl="0"/>
            <a:r>
              <a:rPr lang="fr-FR" noProof="0"/>
              <a:t>Cliquez pour ajouter un titre</a:t>
            </a:r>
          </a:p>
        </p:txBody>
      </p:sp>
    </p:spTree>
    <p:extLst>
      <p:ext uri="{BB962C8B-B14F-4D97-AF65-F5344CB8AC3E}">
        <p14:creationId xmlns:p14="http://schemas.microsoft.com/office/powerpoint/2010/main" val="3462329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dèle commercial">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86457E51-8279-450D-ABC2-889F91AD715A}"/>
              </a:ext>
            </a:extLst>
          </p:cNvPr>
          <p:cNvSpPr>
            <a:spLocks noGrp="1"/>
          </p:cNvSpPr>
          <p:nvPr>
            <p:ph type="dt" sz="half" idx="10"/>
          </p:nvPr>
        </p:nvSpPr>
        <p:spPr/>
        <p:txBody>
          <a:bodyPr rtlCol="0">
            <a:noAutofit/>
          </a:bodyPr>
          <a:lstStyle/>
          <a:p>
            <a:pPr rtl="0"/>
            <a:r>
              <a:rPr lang="fr-FR" noProof="0"/>
              <a:t>03/08/20XX</a:t>
            </a:r>
          </a:p>
        </p:txBody>
      </p:sp>
      <p:sp>
        <p:nvSpPr>
          <p:cNvPr id="6" name="Espace réservé du pied de page 5">
            <a:extLst>
              <a:ext uri="{FF2B5EF4-FFF2-40B4-BE49-F238E27FC236}">
                <a16:creationId xmlns:a16="http://schemas.microsoft.com/office/drawing/2014/main" id="{44F52AC3-8AAB-49A9-8BB4-9A82193F9C05}"/>
              </a:ext>
            </a:extLst>
          </p:cNvPr>
          <p:cNvSpPr>
            <a:spLocks noGrp="1"/>
          </p:cNvSpPr>
          <p:nvPr>
            <p:ph type="ftr" sz="quarter" idx="11"/>
          </p:nvPr>
        </p:nvSpPr>
        <p:spPr/>
        <p:txBody>
          <a:bodyPr rtlCol="0">
            <a:noAutofit/>
          </a:bodyPr>
          <a:lstStyle/>
          <a:p>
            <a:pPr rtl="0"/>
            <a:r>
              <a:rPr lang="fr-FR" noProof="0"/>
              <a:t>PRÉSENTATION PROMOTIONNELLE</a:t>
            </a:r>
          </a:p>
        </p:txBody>
      </p:sp>
      <p:sp>
        <p:nvSpPr>
          <p:cNvPr id="7" name="Espace réservé du numéro de diapositive 6">
            <a:extLst>
              <a:ext uri="{FF2B5EF4-FFF2-40B4-BE49-F238E27FC236}">
                <a16:creationId xmlns:a16="http://schemas.microsoft.com/office/drawing/2014/main" id="{C242EBEF-1685-466C-9FC9-D1A2D4A6895D}"/>
              </a:ext>
            </a:extLst>
          </p:cNvPr>
          <p:cNvSpPr>
            <a:spLocks noGrp="1"/>
          </p:cNvSpPr>
          <p:nvPr>
            <p:ph type="sldNum" sz="quarter" idx="12"/>
          </p:nvPr>
        </p:nvSpPr>
        <p:spPr/>
        <p:txBody>
          <a:bodyPr rtlCol="0">
            <a:noAutofit/>
          </a:bodyPr>
          <a:lstStyle/>
          <a:p>
            <a:pPr rtl="0"/>
            <a:fld id="{BF860B6F-2FE3-4DE6-9496-980E987E7466}" type="slidenum">
              <a:rPr lang="fr-FR" noProof="0" smtClean="0"/>
              <a:t>‹N°›</a:t>
            </a:fld>
            <a:endParaRPr lang="fr-FR" noProof="0"/>
          </a:p>
        </p:txBody>
      </p:sp>
      <p:sp>
        <p:nvSpPr>
          <p:cNvPr id="8" name="Espace réservé d’image 7">
            <a:extLst>
              <a:ext uri="{FF2B5EF4-FFF2-40B4-BE49-F238E27FC236}">
                <a16:creationId xmlns:a16="http://schemas.microsoft.com/office/drawing/2014/main" id="{5360F31D-8187-4BBF-807F-BCD7628363E1}"/>
              </a:ext>
            </a:extLst>
          </p:cNvPr>
          <p:cNvSpPr>
            <a:spLocks noGrp="1"/>
          </p:cNvSpPr>
          <p:nvPr>
            <p:ph type="pic" sz="quarter" idx="13" hasCustomPrompt="1"/>
          </p:nvPr>
        </p:nvSpPr>
        <p:spPr>
          <a:xfrm flipH="1">
            <a:off x="1" y="466725"/>
            <a:ext cx="6096000" cy="5924550"/>
          </a:xfrm>
        </p:spPr>
        <p:txBody>
          <a:bodyPr rtlCol="0">
            <a:noAutofit/>
          </a:bodyPr>
          <a:lstStyle>
            <a:lvl1pPr marL="0" indent="0" algn="ctr">
              <a:buNone/>
              <a:defRPr/>
            </a:lvl1pPr>
          </a:lstStyle>
          <a:p>
            <a:pPr rtl="0"/>
            <a:r>
              <a:rPr lang="fr-FR" noProof="0"/>
              <a:t>Cliquez pour ajouter une photo</a:t>
            </a:r>
          </a:p>
        </p:txBody>
      </p:sp>
      <p:sp>
        <p:nvSpPr>
          <p:cNvPr id="10" name="Espace réservé du texte 10">
            <a:extLst>
              <a:ext uri="{FF2B5EF4-FFF2-40B4-BE49-F238E27FC236}">
                <a16:creationId xmlns:a16="http://schemas.microsoft.com/office/drawing/2014/main" id="{361D3AC4-50E4-442B-88DA-99E01D461FAD}"/>
              </a:ext>
            </a:extLst>
          </p:cNvPr>
          <p:cNvSpPr>
            <a:spLocks noGrp="1"/>
          </p:cNvSpPr>
          <p:nvPr>
            <p:ph type="body" sz="quarter" idx="16" hasCustomPrompt="1"/>
          </p:nvPr>
        </p:nvSpPr>
        <p:spPr>
          <a:xfrm>
            <a:off x="6934200" y="2183098"/>
            <a:ext cx="4419600" cy="642075"/>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1" name="Espace réservé du texte 10">
            <a:extLst>
              <a:ext uri="{FF2B5EF4-FFF2-40B4-BE49-F238E27FC236}">
                <a16:creationId xmlns:a16="http://schemas.microsoft.com/office/drawing/2014/main" id="{2BA1C8C7-E942-4381-8DFB-35C0D375D503}"/>
              </a:ext>
            </a:extLst>
          </p:cNvPr>
          <p:cNvSpPr>
            <a:spLocks noGrp="1"/>
          </p:cNvSpPr>
          <p:nvPr>
            <p:ph type="body" sz="quarter" idx="17" hasCustomPrompt="1"/>
          </p:nvPr>
        </p:nvSpPr>
        <p:spPr>
          <a:xfrm>
            <a:off x="6934200" y="1632228"/>
            <a:ext cx="4419600" cy="550870"/>
          </a:xfrm>
          <a:prstGeom prst="rect">
            <a:avLst/>
          </a:prstGeom>
        </p:spPr>
        <p:txBody>
          <a:bodyPr rtlCol="0" anchor="b">
            <a:noAutofit/>
          </a:bodyPr>
          <a:lstStyle>
            <a:lvl1pPr marL="0" indent="0" algn="l">
              <a:buNone/>
              <a:defRPr sz="1600" cap="all" spc="100" baseline="0">
                <a:solidFill>
                  <a:schemeClr val="accent1"/>
                </a:solidFill>
                <a:latin typeface="+mj-lt"/>
              </a:defRPr>
            </a:lvl1pPr>
          </a:lstStyle>
          <a:p>
            <a:pPr lvl="0" rtl="0"/>
            <a:r>
              <a:rPr lang="fr-FR" noProof="0"/>
              <a:t>Cliquez pour ajouter un sous-titre</a:t>
            </a:r>
          </a:p>
        </p:txBody>
      </p:sp>
      <p:sp>
        <p:nvSpPr>
          <p:cNvPr id="18" name="Espace réservé du texte 10">
            <a:extLst>
              <a:ext uri="{FF2B5EF4-FFF2-40B4-BE49-F238E27FC236}">
                <a16:creationId xmlns:a16="http://schemas.microsoft.com/office/drawing/2014/main" id="{619FB69F-436E-4680-805E-129656D1FC8B}"/>
              </a:ext>
            </a:extLst>
          </p:cNvPr>
          <p:cNvSpPr>
            <a:spLocks noGrp="1"/>
          </p:cNvSpPr>
          <p:nvPr>
            <p:ph type="body" sz="quarter" idx="18" hasCustomPrompt="1"/>
          </p:nvPr>
        </p:nvSpPr>
        <p:spPr>
          <a:xfrm>
            <a:off x="6934200" y="3732794"/>
            <a:ext cx="4419600" cy="642075"/>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9" name="Espace réservé du texte 10">
            <a:extLst>
              <a:ext uri="{FF2B5EF4-FFF2-40B4-BE49-F238E27FC236}">
                <a16:creationId xmlns:a16="http://schemas.microsoft.com/office/drawing/2014/main" id="{9EEFB823-5D40-4C5F-8E5C-8DA54596313D}"/>
              </a:ext>
            </a:extLst>
          </p:cNvPr>
          <p:cNvSpPr>
            <a:spLocks noGrp="1"/>
          </p:cNvSpPr>
          <p:nvPr>
            <p:ph type="body" sz="quarter" idx="19" hasCustomPrompt="1"/>
          </p:nvPr>
        </p:nvSpPr>
        <p:spPr>
          <a:xfrm>
            <a:off x="6934200" y="3181924"/>
            <a:ext cx="4419600" cy="550870"/>
          </a:xfrm>
          <a:prstGeom prst="rect">
            <a:avLst/>
          </a:prstGeom>
        </p:spPr>
        <p:txBody>
          <a:bodyPr rtlCol="0" anchor="b">
            <a:noAutofit/>
          </a:bodyPr>
          <a:lstStyle>
            <a:lvl1pPr marL="0" indent="0" algn="l">
              <a:buNone/>
              <a:defRPr sz="1600" cap="all" spc="100" baseline="0">
                <a:solidFill>
                  <a:schemeClr val="accent1"/>
                </a:solidFill>
                <a:latin typeface="+mj-lt"/>
              </a:defRPr>
            </a:lvl1pPr>
          </a:lstStyle>
          <a:p>
            <a:pPr lvl="0" rtl="0"/>
            <a:r>
              <a:rPr lang="fr-FR" noProof="0"/>
              <a:t>Cliquez pour ajouter un sous-titre</a:t>
            </a:r>
          </a:p>
        </p:txBody>
      </p:sp>
      <p:sp>
        <p:nvSpPr>
          <p:cNvPr id="20" name="Espace réservé du texte 10">
            <a:extLst>
              <a:ext uri="{FF2B5EF4-FFF2-40B4-BE49-F238E27FC236}">
                <a16:creationId xmlns:a16="http://schemas.microsoft.com/office/drawing/2014/main" id="{97A70DDF-2854-466D-AE9A-7AA7BF32982D}"/>
              </a:ext>
            </a:extLst>
          </p:cNvPr>
          <p:cNvSpPr>
            <a:spLocks noGrp="1"/>
          </p:cNvSpPr>
          <p:nvPr>
            <p:ph type="body" sz="quarter" idx="20" hasCustomPrompt="1"/>
          </p:nvPr>
        </p:nvSpPr>
        <p:spPr>
          <a:xfrm>
            <a:off x="6934200" y="5307885"/>
            <a:ext cx="4419600" cy="642075"/>
          </a:xfrm>
          <a:prstGeom prst="rect">
            <a:avLst/>
          </a:prstGeom>
        </p:spPr>
        <p:txBody>
          <a:bodyPr rtlCol="0" anchor="t">
            <a:noAutofit/>
          </a:bodyPr>
          <a:lstStyle>
            <a:lvl1pPr marL="0" indent="0" algn="l">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21" name="Espace réservé du texte 10">
            <a:extLst>
              <a:ext uri="{FF2B5EF4-FFF2-40B4-BE49-F238E27FC236}">
                <a16:creationId xmlns:a16="http://schemas.microsoft.com/office/drawing/2014/main" id="{C6C41E82-34D6-471D-81E8-FCA62C7F22F7}"/>
              </a:ext>
            </a:extLst>
          </p:cNvPr>
          <p:cNvSpPr>
            <a:spLocks noGrp="1"/>
          </p:cNvSpPr>
          <p:nvPr>
            <p:ph type="body" sz="quarter" idx="21" hasCustomPrompt="1"/>
          </p:nvPr>
        </p:nvSpPr>
        <p:spPr>
          <a:xfrm>
            <a:off x="6934200" y="4757015"/>
            <a:ext cx="4419600" cy="550870"/>
          </a:xfrm>
          <a:prstGeom prst="rect">
            <a:avLst/>
          </a:prstGeom>
        </p:spPr>
        <p:txBody>
          <a:bodyPr rtlCol="0" anchor="b">
            <a:noAutofit/>
          </a:bodyPr>
          <a:lstStyle>
            <a:lvl1pPr marL="0" indent="0" algn="l">
              <a:buNone/>
              <a:defRPr sz="1600" cap="all" spc="100" baseline="0">
                <a:solidFill>
                  <a:schemeClr val="accent1"/>
                </a:solidFill>
                <a:latin typeface="+mj-lt"/>
              </a:defRPr>
            </a:lvl1pPr>
          </a:lstStyle>
          <a:p>
            <a:pPr lvl="0" rtl="0"/>
            <a:r>
              <a:rPr lang="fr-FR" noProof="0"/>
              <a:t>Cliquez pour ajouter un sous-titre</a:t>
            </a:r>
          </a:p>
        </p:txBody>
      </p:sp>
      <p:sp>
        <p:nvSpPr>
          <p:cNvPr id="2" name="Titre 1">
            <a:extLst>
              <a:ext uri="{FF2B5EF4-FFF2-40B4-BE49-F238E27FC236}">
                <a16:creationId xmlns:a16="http://schemas.microsoft.com/office/drawing/2014/main" id="{7A0E1AE8-90BE-4DE3-93E9-B997D48FE671}"/>
              </a:ext>
            </a:extLst>
          </p:cNvPr>
          <p:cNvSpPr>
            <a:spLocks noGrp="1"/>
          </p:cNvSpPr>
          <p:nvPr>
            <p:ph type="title" hasCustomPrompt="1"/>
          </p:nvPr>
        </p:nvSpPr>
        <p:spPr>
          <a:xfrm>
            <a:off x="4513162" y="668924"/>
            <a:ext cx="6041908" cy="642075"/>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740568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ue d’ensemble du marché">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E12FB566-AB0F-4A84-A379-5B7A132A1E1B}"/>
              </a:ext>
            </a:extLst>
          </p:cNvPr>
          <p:cNvSpPr>
            <a:spLocks noGrp="1"/>
          </p:cNvSpPr>
          <p:nvPr>
            <p:ph type="dt" sz="half" idx="10"/>
          </p:nvPr>
        </p:nvSpPr>
        <p:spPr/>
        <p:txBody>
          <a:bodyPr rtlCol="0">
            <a:noAutofit/>
          </a:bodyPr>
          <a:lstStyle/>
          <a:p>
            <a:pPr rtl="0"/>
            <a:r>
              <a:rPr lang="fr-FR" noProof="0"/>
              <a:t>03/08/20XX</a:t>
            </a:r>
          </a:p>
        </p:txBody>
      </p:sp>
      <p:sp>
        <p:nvSpPr>
          <p:cNvPr id="6" name="Espace réservé du pied de page 5">
            <a:extLst>
              <a:ext uri="{FF2B5EF4-FFF2-40B4-BE49-F238E27FC236}">
                <a16:creationId xmlns:a16="http://schemas.microsoft.com/office/drawing/2014/main" id="{310B01EE-E344-461A-85A0-3AA7F83AA4FD}"/>
              </a:ext>
            </a:extLst>
          </p:cNvPr>
          <p:cNvSpPr>
            <a:spLocks noGrp="1"/>
          </p:cNvSpPr>
          <p:nvPr>
            <p:ph type="ftr" sz="quarter" idx="11"/>
          </p:nvPr>
        </p:nvSpPr>
        <p:spPr/>
        <p:txBody>
          <a:bodyPr rtlCol="0">
            <a:noAutofit/>
          </a:bodyPr>
          <a:lstStyle/>
          <a:p>
            <a:pPr rtl="0"/>
            <a:r>
              <a:rPr lang="fr-FR" noProof="0"/>
              <a:t>PRÉSENTATION PROMOTIONNELLE</a:t>
            </a:r>
          </a:p>
        </p:txBody>
      </p:sp>
      <p:sp>
        <p:nvSpPr>
          <p:cNvPr id="7" name="Espace réservé du numéro de diapositive 6">
            <a:extLst>
              <a:ext uri="{FF2B5EF4-FFF2-40B4-BE49-F238E27FC236}">
                <a16:creationId xmlns:a16="http://schemas.microsoft.com/office/drawing/2014/main" id="{6C09A25E-2DC1-49B1-A962-EFCDB81F9314}"/>
              </a:ext>
            </a:extLst>
          </p:cNvPr>
          <p:cNvSpPr>
            <a:spLocks noGrp="1"/>
          </p:cNvSpPr>
          <p:nvPr>
            <p:ph type="sldNum" sz="quarter" idx="12"/>
          </p:nvPr>
        </p:nvSpPr>
        <p:spPr/>
        <p:txBody>
          <a:bodyPr rtlCol="0">
            <a:noAutofit/>
          </a:bodyPr>
          <a:lstStyle/>
          <a:p>
            <a:pPr rtl="0"/>
            <a:fld id="{BF860B6F-2FE3-4DE6-9496-980E987E7466}" type="slidenum">
              <a:rPr lang="fr-FR" noProof="0" smtClean="0"/>
              <a:t>‹N°›</a:t>
            </a:fld>
            <a:endParaRPr lang="fr-FR" noProof="0"/>
          </a:p>
        </p:txBody>
      </p:sp>
      <p:sp>
        <p:nvSpPr>
          <p:cNvPr id="8" name="Espace réservé d’image 7">
            <a:extLst>
              <a:ext uri="{FF2B5EF4-FFF2-40B4-BE49-F238E27FC236}">
                <a16:creationId xmlns:a16="http://schemas.microsoft.com/office/drawing/2014/main" id="{6848D9ED-15C8-4EA0-B95F-CFD1BAF0A547}"/>
              </a:ext>
            </a:extLst>
          </p:cNvPr>
          <p:cNvSpPr>
            <a:spLocks noGrp="1"/>
          </p:cNvSpPr>
          <p:nvPr>
            <p:ph type="pic" sz="quarter" idx="13" hasCustomPrompt="1"/>
          </p:nvPr>
        </p:nvSpPr>
        <p:spPr>
          <a:xfrm flipH="1">
            <a:off x="1809750" y="475743"/>
            <a:ext cx="6475268" cy="5915532"/>
          </a:xfrm>
        </p:spPr>
        <p:txBody>
          <a:bodyPr rtlCol="0">
            <a:noAutofit/>
          </a:bodyPr>
          <a:lstStyle>
            <a:lvl1pPr marL="0" indent="0" algn="ctr">
              <a:buNone/>
              <a:defRPr/>
            </a:lvl1pPr>
          </a:lstStyle>
          <a:p>
            <a:pPr rtl="0"/>
            <a:r>
              <a:rPr lang="fr-FR" noProof="0"/>
              <a:t>Cliquez pour ajouter une photo</a:t>
            </a:r>
          </a:p>
        </p:txBody>
      </p:sp>
      <p:sp>
        <p:nvSpPr>
          <p:cNvPr id="11" name="Espace réservé du texte 10">
            <a:extLst>
              <a:ext uri="{FF2B5EF4-FFF2-40B4-BE49-F238E27FC236}">
                <a16:creationId xmlns:a16="http://schemas.microsoft.com/office/drawing/2014/main" id="{2CEF9385-3B06-4216-9420-A91190C6B7CC}"/>
              </a:ext>
            </a:extLst>
          </p:cNvPr>
          <p:cNvSpPr>
            <a:spLocks noGrp="1"/>
          </p:cNvSpPr>
          <p:nvPr>
            <p:ph type="body" sz="quarter" idx="16" hasCustomPrompt="1"/>
          </p:nvPr>
        </p:nvSpPr>
        <p:spPr>
          <a:xfrm>
            <a:off x="8691419" y="1125633"/>
            <a:ext cx="2937452" cy="1192694"/>
          </a:xfrm>
          <a:prstGeom prst="rect">
            <a:avLst/>
          </a:prstGeom>
        </p:spPr>
        <p:txBody>
          <a:bodyPr rtlCol="0" anchor="t">
            <a:noAutofit/>
          </a:bodyPr>
          <a:lstStyle>
            <a:lvl1pPr marL="0" indent="0" algn="l">
              <a:lnSpc>
                <a:spcPct val="100000"/>
              </a:lnSpc>
              <a:spcBef>
                <a:spcPts val="1000"/>
              </a:spcBef>
              <a:buNone/>
              <a:defRPr sz="1400" cap="none" spc="100" baseline="0">
                <a:solidFill>
                  <a:schemeClr val="tx1"/>
                </a:solidFill>
                <a:latin typeface="+mn-lt"/>
              </a:defRPr>
            </a:lvl1pPr>
          </a:lstStyle>
          <a:p>
            <a:pPr lvl="0" rtl="0"/>
            <a:r>
              <a:rPr lang="fr-FR" noProof="0"/>
              <a:t>Cliquer pour ajouter du texte</a:t>
            </a:r>
          </a:p>
        </p:txBody>
      </p:sp>
      <p:sp>
        <p:nvSpPr>
          <p:cNvPr id="12" name="Espace réservé du texte 10">
            <a:extLst>
              <a:ext uri="{FF2B5EF4-FFF2-40B4-BE49-F238E27FC236}">
                <a16:creationId xmlns:a16="http://schemas.microsoft.com/office/drawing/2014/main" id="{D01ADD07-F155-4B1F-B204-2284F6999B7D}"/>
              </a:ext>
            </a:extLst>
          </p:cNvPr>
          <p:cNvSpPr>
            <a:spLocks noGrp="1"/>
          </p:cNvSpPr>
          <p:nvPr>
            <p:ph type="body" sz="quarter" idx="17" hasCustomPrompt="1"/>
          </p:nvPr>
        </p:nvSpPr>
        <p:spPr>
          <a:xfrm>
            <a:off x="8691419" y="746129"/>
            <a:ext cx="2937452" cy="426393"/>
          </a:xfrm>
          <a:prstGeom prst="rect">
            <a:avLst/>
          </a:prstGeom>
        </p:spPr>
        <p:txBody>
          <a:bodyPr rtlCol="0" anchor="t">
            <a:noAutofit/>
          </a:bodyPr>
          <a:lstStyle>
            <a:lvl1pPr marL="0" indent="0" algn="l">
              <a:buNone/>
              <a:defRPr sz="2000" cap="all" spc="100" baseline="0">
                <a:solidFill>
                  <a:schemeClr val="accent4"/>
                </a:solidFill>
                <a:latin typeface="+mj-lt"/>
              </a:defRPr>
            </a:lvl1pPr>
          </a:lstStyle>
          <a:p>
            <a:pPr lvl="0" rtl="0"/>
            <a:r>
              <a:rPr lang="fr-FR" noProof="0"/>
              <a:t>Cliquez pour ajouter un sous-titre</a:t>
            </a:r>
          </a:p>
        </p:txBody>
      </p:sp>
      <p:sp>
        <p:nvSpPr>
          <p:cNvPr id="13" name="Espace réservé du texte 10">
            <a:extLst>
              <a:ext uri="{FF2B5EF4-FFF2-40B4-BE49-F238E27FC236}">
                <a16:creationId xmlns:a16="http://schemas.microsoft.com/office/drawing/2014/main" id="{129012F5-57FB-4F6F-8FF8-DBA65EC1EF02}"/>
              </a:ext>
            </a:extLst>
          </p:cNvPr>
          <p:cNvSpPr>
            <a:spLocks noGrp="1"/>
          </p:cNvSpPr>
          <p:nvPr>
            <p:ph type="body" sz="quarter" idx="18" hasCustomPrompt="1"/>
          </p:nvPr>
        </p:nvSpPr>
        <p:spPr>
          <a:xfrm>
            <a:off x="8691419" y="4716842"/>
            <a:ext cx="2937452" cy="1106662"/>
          </a:xfrm>
          <a:prstGeom prst="rect">
            <a:avLst/>
          </a:prstGeom>
        </p:spPr>
        <p:txBody>
          <a:bodyPr rtlCol="0" anchor="t">
            <a:noAutofit/>
          </a:bodyPr>
          <a:lstStyle>
            <a:lvl1pPr marL="0" indent="0" algn="l">
              <a:lnSpc>
                <a:spcPct val="100000"/>
              </a:lnSpc>
              <a:spcBef>
                <a:spcPts val="1000"/>
              </a:spcBef>
              <a:buNone/>
              <a:defRPr sz="1400" cap="none" spc="100" baseline="0">
                <a:solidFill>
                  <a:schemeClr val="tx1"/>
                </a:solidFill>
                <a:latin typeface="+mn-lt"/>
              </a:defRPr>
            </a:lvl1pPr>
          </a:lstStyle>
          <a:p>
            <a:pPr lvl="0" rtl="0"/>
            <a:r>
              <a:rPr lang="fr-FR" noProof="0"/>
              <a:t>Cliquer pour ajouter du texte</a:t>
            </a:r>
          </a:p>
        </p:txBody>
      </p:sp>
      <p:sp>
        <p:nvSpPr>
          <p:cNvPr id="14" name="Espace réservé du texte 10">
            <a:extLst>
              <a:ext uri="{FF2B5EF4-FFF2-40B4-BE49-F238E27FC236}">
                <a16:creationId xmlns:a16="http://schemas.microsoft.com/office/drawing/2014/main" id="{FF8E7E45-85D4-40EE-836F-76055F0F8E75}"/>
              </a:ext>
            </a:extLst>
          </p:cNvPr>
          <p:cNvSpPr>
            <a:spLocks noGrp="1"/>
          </p:cNvSpPr>
          <p:nvPr>
            <p:ph type="body" sz="quarter" idx="19" hasCustomPrompt="1"/>
          </p:nvPr>
        </p:nvSpPr>
        <p:spPr>
          <a:xfrm>
            <a:off x="8691419" y="4337338"/>
            <a:ext cx="2937452" cy="426393"/>
          </a:xfrm>
          <a:prstGeom prst="rect">
            <a:avLst/>
          </a:prstGeom>
        </p:spPr>
        <p:txBody>
          <a:bodyPr rtlCol="0" anchor="t">
            <a:noAutofit/>
          </a:bodyPr>
          <a:lstStyle>
            <a:lvl1pPr marL="0" indent="0" algn="l">
              <a:buNone/>
              <a:defRPr sz="2000" cap="all" spc="100" baseline="0">
                <a:solidFill>
                  <a:schemeClr val="accent4"/>
                </a:solidFill>
                <a:latin typeface="+mj-lt"/>
              </a:defRPr>
            </a:lvl1pPr>
          </a:lstStyle>
          <a:p>
            <a:pPr lvl="0" rtl="0"/>
            <a:r>
              <a:rPr lang="fr-FR" noProof="0"/>
              <a:t>Cliquez pour ajouter un sous-titre</a:t>
            </a:r>
          </a:p>
        </p:txBody>
      </p:sp>
      <p:sp>
        <p:nvSpPr>
          <p:cNvPr id="15" name="Espace réservé du texte 10">
            <a:extLst>
              <a:ext uri="{FF2B5EF4-FFF2-40B4-BE49-F238E27FC236}">
                <a16:creationId xmlns:a16="http://schemas.microsoft.com/office/drawing/2014/main" id="{E315DB3C-D2E4-4310-8A18-71457CBD7A4F}"/>
              </a:ext>
            </a:extLst>
          </p:cNvPr>
          <p:cNvSpPr>
            <a:spLocks noGrp="1"/>
          </p:cNvSpPr>
          <p:nvPr>
            <p:ph type="body" sz="quarter" idx="20" hasCustomPrompt="1"/>
          </p:nvPr>
        </p:nvSpPr>
        <p:spPr>
          <a:xfrm>
            <a:off x="8691419" y="2964253"/>
            <a:ext cx="2937452" cy="1106662"/>
          </a:xfrm>
          <a:prstGeom prst="rect">
            <a:avLst/>
          </a:prstGeom>
        </p:spPr>
        <p:txBody>
          <a:bodyPr rtlCol="0" anchor="t">
            <a:noAutofit/>
          </a:bodyPr>
          <a:lstStyle>
            <a:lvl1pPr marL="0" indent="0" algn="l">
              <a:lnSpc>
                <a:spcPct val="100000"/>
              </a:lnSpc>
              <a:spcBef>
                <a:spcPts val="1000"/>
              </a:spcBef>
              <a:buNone/>
              <a:defRPr sz="1400" cap="none" spc="100" baseline="0">
                <a:solidFill>
                  <a:schemeClr val="tx1"/>
                </a:solidFill>
                <a:latin typeface="+mn-lt"/>
              </a:defRPr>
            </a:lvl1pPr>
          </a:lstStyle>
          <a:p>
            <a:pPr lvl="0" rtl="0"/>
            <a:r>
              <a:rPr lang="fr-FR" noProof="0"/>
              <a:t>Cliquer pour ajouter du texte</a:t>
            </a:r>
          </a:p>
        </p:txBody>
      </p:sp>
      <p:sp>
        <p:nvSpPr>
          <p:cNvPr id="16" name="Espace réservé du texte 10">
            <a:extLst>
              <a:ext uri="{FF2B5EF4-FFF2-40B4-BE49-F238E27FC236}">
                <a16:creationId xmlns:a16="http://schemas.microsoft.com/office/drawing/2014/main" id="{D8DBA9F3-328C-4BAE-A2E1-0FBFE3A476E4}"/>
              </a:ext>
            </a:extLst>
          </p:cNvPr>
          <p:cNvSpPr>
            <a:spLocks noGrp="1"/>
          </p:cNvSpPr>
          <p:nvPr>
            <p:ph type="body" sz="quarter" idx="21" hasCustomPrompt="1"/>
          </p:nvPr>
        </p:nvSpPr>
        <p:spPr>
          <a:xfrm>
            <a:off x="8691419" y="2584749"/>
            <a:ext cx="2937452" cy="426393"/>
          </a:xfrm>
          <a:prstGeom prst="rect">
            <a:avLst/>
          </a:prstGeom>
        </p:spPr>
        <p:txBody>
          <a:bodyPr rtlCol="0" anchor="t">
            <a:noAutofit/>
          </a:bodyPr>
          <a:lstStyle>
            <a:lvl1pPr marL="0" indent="0" algn="l">
              <a:buNone/>
              <a:defRPr sz="2000" cap="all" spc="100" baseline="0">
                <a:solidFill>
                  <a:schemeClr val="accent4"/>
                </a:solidFill>
                <a:latin typeface="+mj-lt"/>
              </a:defRPr>
            </a:lvl1pPr>
          </a:lstStyle>
          <a:p>
            <a:pPr lvl="0" rtl="0"/>
            <a:r>
              <a:rPr lang="fr-FR" noProof="0"/>
              <a:t>Cliquez pour ajouter un sous-titre</a:t>
            </a:r>
          </a:p>
        </p:txBody>
      </p:sp>
      <p:sp>
        <p:nvSpPr>
          <p:cNvPr id="2" name="Titre 1">
            <a:extLst>
              <a:ext uri="{FF2B5EF4-FFF2-40B4-BE49-F238E27FC236}">
                <a16:creationId xmlns:a16="http://schemas.microsoft.com/office/drawing/2014/main" id="{298B7365-7137-471F-BFE9-2F6C362933D4}"/>
              </a:ext>
            </a:extLst>
          </p:cNvPr>
          <p:cNvSpPr>
            <a:spLocks noGrp="1"/>
          </p:cNvSpPr>
          <p:nvPr>
            <p:ph type="title" hasCustomPrompt="1"/>
          </p:nvPr>
        </p:nvSpPr>
        <p:spPr>
          <a:xfrm rot="16200000">
            <a:off x="-1914546" y="3092260"/>
            <a:ext cx="5719734" cy="682498"/>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367392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ison des marché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8D0226-3AB8-4591-90BD-C0E6D9A30301}"/>
              </a:ext>
            </a:extLst>
          </p:cNvPr>
          <p:cNvSpPr/>
          <p:nvPr userDrawn="1"/>
        </p:nvSpPr>
        <p:spPr>
          <a:xfrm>
            <a:off x="1780309" y="2761134"/>
            <a:ext cx="2283691" cy="12930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3" name="Rectangle 2">
            <a:extLst>
              <a:ext uri="{FF2B5EF4-FFF2-40B4-BE49-F238E27FC236}">
                <a16:creationId xmlns:a16="http://schemas.microsoft.com/office/drawing/2014/main" id="{3D12CA40-DF7D-4358-831F-BC9B8960CBDB}"/>
              </a:ext>
            </a:extLst>
          </p:cNvPr>
          <p:cNvSpPr/>
          <p:nvPr userDrawn="1"/>
        </p:nvSpPr>
        <p:spPr>
          <a:xfrm>
            <a:off x="4979555" y="2761134"/>
            <a:ext cx="2283691" cy="12930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2" name="Rectangle 11">
            <a:extLst>
              <a:ext uri="{FF2B5EF4-FFF2-40B4-BE49-F238E27FC236}">
                <a16:creationId xmlns:a16="http://schemas.microsoft.com/office/drawing/2014/main" id="{95E1A6E6-C76B-400D-9A19-F1B09AD38A3E}"/>
              </a:ext>
            </a:extLst>
          </p:cNvPr>
          <p:cNvSpPr/>
          <p:nvPr userDrawn="1"/>
        </p:nvSpPr>
        <p:spPr>
          <a:xfrm>
            <a:off x="8153400" y="2761134"/>
            <a:ext cx="2283691" cy="12930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3" name="Espace réservé du texte 10">
            <a:extLst>
              <a:ext uri="{FF2B5EF4-FFF2-40B4-BE49-F238E27FC236}">
                <a16:creationId xmlns:a16="http://schemas.microsoft.com/office/drawing/2014/main" id="{E67140AA-40F5-4101-B5AA-DDCDA4906E33}"/>
              </a:ext>
            </a:extLst>
          </p:cNvPr>
          <p:cNvSpPr>
            <a:spLocks noGrp="1"/>
          </p:cNvSpPr>
          <p:nvPr>
            <p:ph type="body" sz="quarter" idx="16" hasCustomPrompt="1"/>
          </p:nvPr>
        </p:nvSpPr>
        <p:spPr>
          <a:xfrm>
            <a:off x="1453428" y="4178539"/>
            <a:ext cx="2937452" cy="968644"/>
          </a:xfrm>
          <a:prstGeom prst="rect">
            <a:avLst/>
          </a:prstGeom>
        </p:spPr>
        <p:txBody>
          <a:bodyPr rtlCol="0" anchor="t">
            <a:noAutofit/>
          </a:bodyPr>
          <a:lstStyle>
            <a:lvl1pPr marL="0" indent="0" algn="ctr">
              <a:lnSpc>
                <a:spcPct val="125000"/>
              </a:lnSpc>
              <a:spcBef>
                <a:spcPts val="800"/>
              </a:spcBef>
              <a:buNone/>
              <a:defRPr sz="1400" cap="none" spc="100" baseline="0">
                <a:solidFill>
                  <a:schemeClr val="tx1"/>
                </a:solidFill>
                <a:latin typeface="+mn-lt"/>
              </a:defRPr>
            </a:lvl1pPr>
          </a:lstStyle>
          <a:p>
            <a:pPr lvl="0" rtl="0"/>
            <a:r>
              <a:rPr lang="fr-FR" noProof="0"/>
              <a:t>Cliquer pour ajouter du texte</a:t>
            </a:r>
          </a:p>
        </p:txBody>
      </p:sp>
      <p:sp>
        <p:nvSpPr>
          <p:cNvPr id="14" name="Espace réservé du texte 10">
            <a:extLst>
              <a:ext uri="{FF2B5EF4-FFF2-40B4-BE49-F238E27FC236}">
                <a16:creationId xmlns:a16="http://schemas.microsoft.com/office/drawing/2014/main" id="{1966AA58-3FAC-4126-8C63-16F104203B6A}"/>
              </a:ext>
            </a:extLst>
          </p:cNvPr>
          <p:cNvSpPr>
            <a:spLocks noGrp="1"/>
          </p:cNvSpPr>
          <p:nvPr>
            <p:ph type="body" sz="quarter" idx="17" hasCustomPrompt="1"/>
          </p:nvPr>
        </p:nvSpPr>
        <p:spPr>
          <a:xfrm>
            <a:off x="2007899" y="2977808"/>
            <a:ext cx="1828510" cy="859743"/>
          </a:xfrm>
          <a:prstGeom prst="rect">
            <a:avLst/>
          </a:prstGeom>
        </p:spPr>
        <p:txBody>
          <a:bodyPr rtlCol="0" anchor="ctr">
            <a:noAutofit/>
          </a:bodyPr>
          <a:lstStyle>
            <a:lvl1pPr marL="0" indent="0" algn="ctr">
              <a:buNone/>
              <a:defRPr sz="2800" cap="all" spc="100" baseline="0">
                <a:solidFill>
                  <a:schemeClr val="accent6"/>
                </a:solidFill>
                <a:latin typeface="+mj-lt"/>
              </a:defRPr>
            </a:lvl1pPr>
          </a:lstStyle>
          <a:p>
            <a:pPr lvl="0" rtl="0"/>
            <a:r>
              <a:rPr lang="fr-FR" noProof="0"/>
              <a:t>Cliquez pour ajouter un sous-titre</a:t>
            </a:r>
          </a:p>
        </p:txBody>
      </p:sp>
      <p:sp>
        <p:nvSpPr>
          <p:cNvPr id="15" name="Espace réservé du texte 10">
            <a:extLst>
              <a:ext uri="{FF2B5EF4-FFF2-40B4-BE49-F238E27FC236}">
                <a16:creationId xmlns:a16="http://schemas.microsoft.com/office/drawing/2014/main" id="{3B430FA7-46C5-4651-8ED7-21284AF01213}"/>
              </a:ext>
            </a:extLst>
          </p:cNvPr>
          <p:cNvSpPr>
            <a:spLocks noGrp="1"/>
          </p:cNvSpPr>
          <p:nvPr>
            <p:ph type="body" sz="quarter" idx="18" hasCustomPrompt="1"/>
          </p:nvPr>
        </p:nvSpPr>
        <p:spPr>
          <a:xfrm>
            <a:off x="4652674" y="4178539"/>
            <a:ext cx="2937452" cy="968644"/>
          </a:xfrm>
          <a:prstGeom prst="rect">
            <a:avLst/>
          </a:prstGeom>
        </p:spPr>
        <p:txBody>
          <a:bodyPr rtlCol="0" anchor="t">
            <a:noAutofit/>
          </a:bodyPr>
          <a:lstStyle>
            <a:lvl1pPr marL="0" indent="0" algn="ctr">
              <a:lnSpc>
                <a:spcPct val="125000"/>
              </a:lnSpc>
              <a:spcBef>
                <a:spcPts val="800"/>
              </a:spcBef>
              <a:buNone/>
              <a:defRPr sz="1400" cap="none" spc="100" baseline="0">
                <a:solidFill>
                  <a:schemeClr val="tx1"/>
                </a:solidFill>
                <a:latin typeface="+mn-lt"/>
              </a:defRPr>
            </a:lvl1pPr>
          </a:lstStyle>
          <a:p>
            <a:pPr lvl="0" rtl="0"/>
            <a:r>
              <a:rPr lang="fr-FR" noProof="0"/>
              <a:t>Cliquer pour ajouter du texte</a:t>
            </a:r>
          </a:p>
        </p:txBody>
      </p:sp>
      <p:sp>
        <p:nvSpPr>
          <p:cNvPr id="16" name="Espace réservé du texte 10">
            <a:extLst>
              <a:ext uri="{FF2B5EF4-FFF2-40B4-BE49-F238E27FC236}">
                <a16:creationId xmlns:a16="http://schemas.microsoft.com/office/drawing/2014/main" id="{1C698088-82D8-4D90-AE73-66B661DFCBC2}"/>
              </a:ext>
            </a:extLst>
          </p:cNvPr>
          <p:cNvSpPr>
            <a:spLocks noGrp="1"/>
          </p:cNvSpPr>
          <p:nvPr>
            <p:ph type="body" sz="quarter" idx="19" hasCustomPrompt="1"/>
          </p:nvPr>
        </p:nvSpPr>
        <p:spPr>
          <a:xfrm>
            <a:off x="5207145" y="2977808"/>
            <a:ext cx="1828510" cy="859743"/>
          </a:xfrm>
          <a:prstGeom prst="rect">
            <a:avLst/>
          </a:prstGeom>
        </p:spPr>
        <p:txBody>
          <a:bodyPr rtlCol="0" anchor="ctr">
            <a:noAutofit/>
          </a:bodyPr>
          <a:lstStyle>
            <a:lvl1pPr marL="0" indent="0" algn="ctr">
              <a:buNone/>
              <a:defRPr sz="2800" cap="all" spc="100" baseline="0">
                <a:solidFill>
                  <a:schemeClr val="accent6"/>
                </a:solidFill>
                <a:latin typeface="+mj-lt"/>
              </a:defRPr>
            </a:lvl1pPr>
          </a:lstStyle>
          <a:p>
            <a:pPr lvl="0" rtl="0"/>
            <a:r>
              <a:rPr lang="fr-FR" noProof="0"/>
              <a:t>Cliquez pour ajouter un sous-titre</a:t>
            </a:r>
          </a:p>
        </p:txBody>
      </p:sp>
      <p:sp>
        <p:nvSpPr>
          <p:cNvPr id="17" name="Espace réservé du texte 10">
            <a:extLst>
              <a:ext uri="{FF2B5EF4-FFF2-40B4-BE49-F238E27FC236}">
                <a16:creationId xmlns:a16="http://schemas.microsoft.com/office/drawing/2014/main" id="{83FF934E-D2F5-409F-B4EB-CD316340BF37}"/>
              </a:ext>
            </a:extLst>
          </p:cNvPr>
          <p:cNvSpPr>
            <a:spLocks noGrp="1"/>
          </p:cNvSpPr>
          <p:nvPr>
            <p:ph type="body" sz="quarter" idx="20" hasCustomPrompt="1"/>
          </p:nvPr>
        </p:nvSpPr>
        <p:spPr>
          <a:xfrm>
            <a:off x="7851920" y="4178539"/>
            <a:ext cx="2937452" cy="968644"/>
          </a:xfrm>
          <a:prstGeom prst="rect">
            <a:avLst/>
          </a:prstGeom>
        </p:spPr>
        <p:txBody>
          <a:bodyPr rtlCol="0" anchor="t">
            <a:noAutofit/>
          </a:bodyPr>
          <a:lstStyle>
            <a:lvl1pPr marL="0" indent="0" algn="ctr">
              <a:lnSpc>
                <a:spcPct val="125000"/>
              </a:lnSpc>
              <a:spcBef>
                <a:spcPts val="800"/>
              </a:spcBef>
              <a:buNone/>
              <a:defRPr sz="1400" cap="none" spc="100" baseline="0">
                <a:solidFill>
                  <a:schemeClr val="tx1"/>
                </a:solidFill>
                <a:latin typeface="+mn-lt"/>
              </a:defRPr>
            </a:lvl1pPr>
          </a:lstStyle>
          <a:p>
            <a:pPr lvl="0" rtl="0"/>
            <a:r>
              <a:rPr lang="fr-FR" noProof="0"/>
              <a:t>Cliquer pour ajouter du texte</a:t>
            </a:r>
          </a:p>
        </p:txBody>
      </p:sp>
      <p:sp>
        <p:nvSpPr>
          <p:cNvPr id="18" name="Espace réservé du texte 10">
            <a:extLst>
              <a:ext uri="{FF2B5EF4-FFF2-40B4-BE49-F238E27FC236}">
                <a16:creationId xmlns:a16="http://schemas.microsoft.com/office/drawing/2014/main" id="{7E006825-EBAA-451B-AD52-683B7109D507}"/>
              </a:ext>
            </a:extLst>
          </p:cNvPr>
          <p:cNvSpPr>
            <a:spLocks noGrp="1"/>
          </p:cNvSpPr>
          <p:nvPr>
            <p:ph type="body" sz="quarter" idx="21" hasCustomPrompt="1"/>
          </p:nvPr>
        </p:nvSpPr>
        <p:spPr>
          <a:xfrm>
            <a:off x="8380990" y="2977808"/>
            <a:ext cx="1828510" cy="859743"/>
          </a:xfrm>
          <a:prstGeom prst="rect">
            <a:avLst/>
          </a:prstGeom>
        </p:spPr>
        <p:txBody>
          <a:bodyPr rtlCol="0" anchor="ctr">
            <a:noAutofit/>
          </a:bodyPr>
          <a:lstStyle>
            <a:lvl1pPr marL="0" indent="0" algn="ctr">
              <a:buNone/>
              <a:defRPr sz="2800" cap="all" spc="100" baseline="0">
                <a:solidFill>
                  <a:schemeClr val="accent6"/>
                </a:solidFill>
                <a:latin typeface="+mj-lt"/>
              </a:defRPr>
            </a:lvl1pPr>
          </a:lstStyle>
          <a:p>
            <a:pPr lvl="0" rtl="0"/>
            <a:r>
              <a:rPr lang="fr-FR" noProof="0"/>
              <a:t>Cliquez pour ajouter un sous-titre</a:t>
            </a:r>
          </a:p>
        </p:txBody>
      </p:sp>
      <p:sp>
        <p:nvSpPr>
          <p:cNvPr id="19" name="Espace réservé de la date 4">
            <a:extLst>
              <a:ext uri="{FF2B5EF4-FFF2-40B4-BE49-F238E27FC236}">
                <a16:creationId xmlns:a16="http://schemas.microsoft.com/office/drawing/2014/main" id="{044D0E17-B284-4856-BBDB-FFF2EBAB974A}"/>
              </a:ext>
            </a:extLst>
          </p:cNvPr>
          <p:cNvSpPr>
            <a:spLocks noGrp="1"/>
          </p:cNvSpPr>
          <p:nvPr>
            <p:ph type="dt" sz="half" idx="10"/>
          </p:nvPr>
        </p:nvSpPr>
        <p:spPr>
          <a:xfrm>
            <a:off x="838200" y="6515753"/>
            <a:ext cx="2743200" cy="205722"/>
          </a:xfrm>
        </p:spPr>
        <p:txBody>
          <a:bodyPr rtlCol="0">
            <a:noAutofit/>
          </a:bodyPr>
          <a:lstStyle/>
          <a:p>
            <a:pPr rtl="0"/>
            <a:r>
              <a:rPr lang="fr-FR" noProof="0"/>
              <a:t>03/08/20XX</a:t>
            </a:r>
          </a:p>
        </p:txBody>
      </p:sp>
      <p:sp>
        <p:nvSpPr>
          <p:cNvPr id="20" name="Espace réservé du pied de page 5">
            <a:extLst>
              <a:ext uri="{FF2B5EF4-FFF2-40B4-BE49-F238E27FC236}">
                <a16:creationId xmlns:a16="http://schemas.microsoft.com/office/drawing/2014/main" id="{56B7B285-9E5D-48DB-B740-3FDA433FE99C}"/>
              </a:ext>
            </a:extLst>
          </p:cNvPr>
          <p:cNvSpPr>
            <a:spLocks noGrp="1"/>
          </p:cNvSpPr>
          <p:nvPr>
            <p:ph type="ftr" sz="quarter" idx="11"/>
          </p:nvPr>
        </p:nvSpPr>
        <p:spPr>
          <a:xfrm>
            <a:off x="4038600" y="6515753"/>
            <a:ext cx="4114800" cy="205722"/>
          </a:xfrm>
        </p:spPr>
        <p:txBody>
          <a:bodyPr rtlCol="0">
            <a:noAutofit/>
          </a:bodyPr>
          <a:lstStyle/>
          <a:p>
            <a:pPr rtl="0"/>
            <a:r>
              <a:rPr lang="fr-FR" noProof="0"/>
              <a:t>PRÉSENTATION PROMOTIONNELLE</a:t>
            </a:r>
          </a:p>
        </p:txBody>
      </p:sp>
      <p:sp>
        <p:nvSpPr>
          <p:cNvPr id="21" name="Espace réservé du numéro de diapositive 6">
            <a:extLst>
              <a:ext uri="{FF2B5EF4-FFF2-40B4-BE49-F238E27FC236}">
                <a16:creationId xmlns:a16="http://schemas.microsoft.com/office/drawing/2014/main" id="{73D1A241-8F30-495A-8B68-B8A5CAA1F6BB}"/>
              </a:ext>
            </a:extLst>
          </p:cNvPr>
          <p:cNvSpPr>
            <a:spLocks noGrp="1"/>
          </p:cNvSpPr>
          <p:nvPr>
            <p:ph type="sldNum" sz="quarter" idx="12"/>
          </p:nvPr>
        </p:nvSpPr>
        <p:spPr>
          <a:xfrm>
            <a:off x="8610600" y="6515753"/>
            <a:ext cx="2743200" cy="205722"/>
          </a:xfrm>
        </p:spPr>
        <p:txBody>
          <a:bodyPr rtlCol="0">
            <a:noAutofit/>
          </a:bodyPr>
          <a:lstStyle/>
          <a:p>
            <a:pPr rtl="0"/>
            <a:fld id="{BF860B6F-2FE3-4DE6-9496-980E987E7466}" type="slidenum">
              <a:rPr lang="fr-FR" noProof="0" smtClean="0"/>
              <a:t>‹N°›</a:t>
            </a:fld>
            <a:endParaRPr lang="fr-FR" noProof="0"/>
          </a:p>
        </p:txBody>
      </p:sp>
      <p:sp>
        <p:nvSpPr>
          <p:cNvPr id="23" name="Rectangle 22">
            <a:extLst>
              <a:ext uri="{FF2B5EF4-FFF2-40B4-BE49-F238E27FC236}">
                <a16:creationId xmlns:a16="http://schemas.microsoft.com/office/drawing/2014/main" id="{CC931C97-3E53-4030-A6E5-50E4DF9A1C34}"/>
              </a:ext>
            </a:extLst>
          </p:cNvPr>
          <p:cNvSpPr/>
          <p:nvPr userDrawn="1"/>
        </p:nvSpPr>
        <p:spPr>
          <a:xfrm rot="5400000">
            <a:off x="9766385" y="-1006534"/>
            <a:ext cx="972645" cy="392429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4" name="Titre 3">
            <a:extLst>
              <a:ext uri="{FF2B5EF4-FFF2-40B4-BE49-F238E27FC236}">
                <a16:creationId xmlns:a16="http://schemas.microsoft.com/office/drawing/2014/main" id="{F3F8C40A-9F2A-4E97-956E-E8A1BFB94E15}"/>
              </a:ext>
            </a:extLst>
          </p:cNvPr>
          <p:cNvSpPr>
            <a:spLocks noGrp="1"/>
          </p:cNvSpPr>
          <p:nvPr>
            <p:ph type="title" hasCustomPrompt="1"/>
          </p:nvPr>
        </p:nvSpPr>
        <p:spPr>
          <a:xfrm>
            <a:off x="2891574" y="671808"/>
            <a:ext cx="6408851" cy="639192"/>
          </a:xfrm>
        </p:spPr>
        <p:txBody>
          <a:bodyPr rtlCol="0"/>
          <a:lstStyle>
            <a:lvl1pPr algn="r">
              <a:defRPr/>
            </a:lvl1pPr>
          </a:lstStyle>
          <a:p>
            <a:pPr rtl="0"/>
            <a:r>
              <a:rPr lang="fr-FR" noProof="0"/>
              <a:t>Cliquez pour ajouter un titre</a:t>
            </a:r>
          </a:p>
        </p:txBody>
      </p:sp>
    </p:spTree>
    <p:extLst>
      <p:ext uri="{BB962C8B-B14F-4D97-AF65-F5344CB8AC3E}">
        <p14:creationId xmlns:p14="http://schemas.microsoft.com/office/powerpoint/2010/main" val="1024192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 concurrence">
    <p:spTree>
      <p:nvGrpSpPr>
        <p:cNvPr id="1" name=""/>
        <p:cNvGrpSpPr/>
        <p:nvPr/>
      </p:nvGrpSpPr>
      <p:grpSpPr>
        <a:xfrm>
          <a:off x="0" y="0"/>
          <a:ext cx="0" cy="0"/>
          <a:chOff x="0" y="0"/>
          <a:chExt cx="0" cy="0"/>
        </a:xfrm>
      </p:grpSpPr>
      <p:sp>
        <p:nvSpPr>
          <p:cNvPr id="3" name="Espace réservé d’image 2">
            <a:extLst>
              <a:ext uri="{FF2B5EF4-FFF2-40B4-BE49-F238E27FC236}">
                <a16:creationId xmlns:a16="http://schemas.microsoft.com/office/drawing/2014/main" id="{B8E1A5FC-3F83-4927-88B5-5BCBA3EA6843}"/>
              </a:ext>
            </a:extLst>
          </p:cNvPr>
          <p:cNvSpPr>
            <a:spLocks noGrp="1"/>
          </p:cNvSpPr>
          <p:nvPr>
            <p:ph type="pic" sz="quarter" idx="16" hasCustomPrompt="1"/>
          </p:nvPr>
        </p:nvSpPr>
        <p:spPr>
          <a:xfrm>
            <a:off x="7333860" y="466725"/>
            <a:ext cx="4858139" cy="5924550"/>
          </a:xfrm>
        </p:spPr>
        <p:txBody>
          <a:bodyPr rtlCol="0">
            <a:noAutofit/>
          </a:bodyPr>
          <a:lstStyle>
            <a:lvl1pPr marL="0" indent="0" algn="ctr">
              <a:buNone/>
              <a:defRPr/>
            </a:lvl1pPr>
          </a:lstStyle>
          <a:p>
            <a:pPr rtl="0"/>
            <a:r>
              <a:rPr lang="fr-FR" noProof="0"/>
              <a:t>Cliquez pour ajouter une photo</a:t>
            </a:r>
          </a:p>
        </p:txBody>
      </p:sp>
      <p:sp>
        <p:nvSpPr>
          <p:cNvPr id="4" name="Espace réservé de la date 3">
            <a:extLst>
              <a:ext uri="{FF2B5EF4-FFF2-40B4-BE49-F238E27FC236}">
                <a16:creationId xmlns:a16="http://schemas.microsoft.com/office/drawing/2014/main" id="{4A2EE9FB-42C5-4A09-A4FE-4DDE8CF93548}"/>
              </a:ext>
            </a:extLst>
          </p:cNvPr>
          <p:cNvSpPr>
            <a:spLocks noGrp="1"/>
          </p:cNvSpPr>
          <p:nvPr>
            <p:ph type="dt" sz="half" idx="10"/>
          </p:nvPr>
        </p:nvSpPr>
        <p:spPr/>
        <p:txBody>
          <a:bodyPr rtlCol="0">
            <a:noAutofit/>
          </a:bodyPr>
          <a:lstStyle/>
          <a:p>
            <a:pPr rtl="0"/>
            <a:r>
              <a:rPr lang="fr-FR" noProof="0"/>
              <a:t>03/08/20XX</a:t>
            </a:r>
          </a:p>
        </p:txBody>
      </p:sp>
      <p:sp>
        <p:nvSpPr>
          <p:cNvPr id="5" name="Espace réservé du pied de page 4">
            <a:extLst>
              <a:ext uri="{FF2B5EF4-FFF2-40B4-BE49-F238E27FC236}">
                <a16:creationId xmlns:a16="http://schemas.microsoft.com/office/drawing/2014/main" id="{38208DFF-BE58-419E-A8E1-FD94281589CF}"/>
              </a:ext>
            </a:extLst>
          </p:cNvPr>
          <p:cNvSpPr>
            <a:spLocks noGrp="1"/>
          </p:cNvSpPr>
          <p:nvPr>
            <p:ph type="ftr" sz="quarter" idx="11"/>
          </p:nvPr>
        </p:nvSpPr>
        <p:spPr/>
        <p:txBody>
          <a:bodyPr rtlCol="0">
            <a:noAutofit/>
          </a:bodyPr>
          <a:lstStyle/>
          <a:p>
            <a:pPr rtl="0"/>
            <a:r>
              <a:rPr lang="fr-FR" noProof="0"/>
              <a:t>PRÉSENTATION PROMOTIONNELLE</a:t>
            </a:r>
          </a:p>
        </p:txBody>
      </p:sp>
      <p:sp>
        <p:nvSpPr>
          <p:cNvPr id="6" name="Espace réservé du numéro de diapositive 5">
            <a:extLst>
              <a:ext uri="{FF2B5EF4-FFF2-40B4-BE49-F238E27FC236}">
                <a16:creationId xmlns:a16="http://schemas.microsoft.com/office/drawing/2014/main" id="{A424A919-F912-4129-B930-D8A078A8C686}"/>
              </a:ext>
            </a:extLst>
          </p:cNvPr>
          <p:cNvSpPr>
            <a:spLocks noGrp="1"/>
          </p:cNvSpPr>
          <p:nvPr>
            <p:ph type="sldNum" sz="quarter" idx="12"/>
          </p:nvPr>
        </p:nvSpPr>
        <p:spPr/>
        <p:txBody>
          <a:bodyPr rtlCol="0">
            <a:noAutofit/>
          </a:bodyPr>
          <a:lstStyle/>
          <a:p>
            <a:pPr rtl="0"/>
            <a:fld id="{BF860B6F-2FE3-4DE6-9496-980E987E7466}" type="slidenum">
              <a:rPr lang="fr-FR" noProof="0" smtClean="0"/>
              <a:t>‹N°›</a:t>
            </a:fld>
            <a:endParaRPr lang="fr-FR" noProof="0"/>
          </a:p>
        </p:txBody>
      </p:sp>
      <p:sp>
        <p:nvSpPr>
          <p:cNvPr id="10" name="Espace réservé du texte 10">
            <a:extLst>
              <a:ext uri="{FF2B5EF4-FFF2-40B4-BE49-F238E27FC236}">
                <a16:creationId xmlns:a16="http://schemas.microsoft.com/office/drawing/2014/main" id="{7CEA9B97-0004-4411-ABB4-A27F463B897A}"/>
              </a:ext>
            </a:extLst>
          </p:cNvPr>
          <p:cNvSpPr>
            <a:spLocks noGrp="1"/>
          </p:cNvSpPr>
          <p:nvPr>
            <p:ph type="body" sz="quarter" idx="13" hasCustomPrompt="1"/>
          </p:nvPr>
        </p:nvSpPr>
        <p:spPr>
          <a:xfrm>
            <a:off x="757045" y="2387634"/>
            <a:ext cx="2824355" cy="3392805"/>
          </a:xfrm>
          <a:prstGeom prst="rect">
            <a:avLst/>
          </a:prstGeom>
        </p:spPr>
        <p:txBody>
          <a:bodyPr rtlCol="0" anchor="t">
            <a:noAutofit/>
          </a:bodyPr>
          <a:lstStyle>
            <a:lvl1pPr marL="0" indent="0" algn="l">
              <a:lnSpc>
                <a:spcPct val="125000"/>
              </a:lnSpc>
              <a:spcBef>
                <a:spcPts val="1500"/>
              </a:spcBef>
              <a:buNone/>
              <a:defRPr sz="1400" cap="none" spc="100" baseline="0">
                <a:solidFill>
                  <a:schemeClr val="tx1"/>
                </a:solidFill>
                <a:latin typeface="+mn-lt"/>
              </a:defRPr>
            </a:lvl1pPr>
          </a:lstStyle>
          <a:p>
            <a:pPr lvl="0" rtl="0"/>
            <a:r>
              <a:rPr lang="fr-FR" noProof="0"/>
              <a:t>Cliquer pour ajouter du texte</a:t>
            </a:r>
          </a:p>
        </p:txBody>
      </p:sp>
      <p:sp>
        <p:nvSpPr>
          <p:cNvPr id="11" name="Espace réservé du texte 10">
            <a:extLst>
              <a:ext uri="{FF2B5EF4-FFF2-40B4-BE49-F238E27FC236}">
                <a16:creationId xmlns:a16="http://schemas.microsoft.com/office/drawing/2014/main" id="{5ED60F60-B501-479A-A75A-8FD1F9796572}"/>
              </a:ext>
            </a:extLst>
          </p:cNvPr>
          <p:cNvSpPr>
            <a:spLocks noGrp="1"/>
          </p:cNvSpPr>
          <p:nvPr>
            <p:ph type="body" sz="quarter" idx="17" hasCustomPrompt="1"/>
          </p:nvPr>
        </p:nvSpPr>
        <p:spPr>
          <a:xfrm>
            <a:off x="757045" y="1804968"/>
            <a:ext cx="2824355" cy="581530"/>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12" name="Espace réservé du texte 10">
            <a:extLst>
              <a:ext uri="{FF2B5EF4-FFF2-40B4-BE49-F238E27FC236}">
                <a16:creationId xmlns:a16="http://schemas.microsoft.com/office/drawing/2014/main" id="{9170FD0E-EBE1-4417-BC9D-4CD5F92BFD36}"/>
              </a:ext>
            </a:extLst>
          </p:cNvPr>
          <p:cNvSpPr>
            <a:spLocks noGrp="1"/>
          </p:cNvSpPr>
          <p:nvPr>
            <p:ph type="body" sz="quarter" idx="18" hasCustomPrompt="1"/>
          </p:nvPr>
        </p:nvSpPr>
        <p:spPr>
          <a:xfrm>
            <a:off x="4045452" y="2385650"/>
            <a:ext cx="2824355" cy="3392805"/>
          </a:xfrm>
          <a:prstGeom prst="rect">
            <a:avLst/>
          </a:prstGeom>
        </p:spPr>
        <p:txBody>
          <a:bodyPr rtlCol="0" anchor="t">
            <a:noAutofit/>
          </a:bodyPr>
          <a:lstStyle>
            <a:lvl1pPr marL="0" indent="0" algn="l">
              <a:lnSpc>
                <a:spcPct val="125000"/>
              </a:lnSpc>
              <a:spcBef>
                <a:spcPts val="1500"/>
              </a:spcBef>
              <a:buNone/>
              <a:defRPr sz="1400" cap="none" spc="100" baseline="0">
                <a:solidFill>
                  <a:schemeClr val="tx1"/>
                </a:solidFill>
                <a:latin typeface="+mn-lt"/>
              </a:defRPr>
            </a:lvl1pPr>
          </a:lstStyle>
          <a:p>
            <a:pPr lvl="0" rtl="0"/>
            <a:r>
              <a:rPr lang="fr-FR" noProof="0"/>
              <a:t>Cliquer pour ajouter du texte</a:t>
            </a:r>
          </a:p>
        </p:txBody>
      </p:sp>
      <p:sp>
        <p:nvSpPr>
          <p:cNvPr id="13" name="Espace réservé du texte 10">
            <a:extLst>
              <a:ext uri="{FF2B5EF4-FFF2-40B4-BE49-F238E27FC236}">
                <a16:creationId xmlns:a16="http://schemas.microsoft.com/office/drawing/2014/main" id="{17738676-CB36-4BE1-A9C9-0215DEEECB12}"/>
              </a:ext>
            </a:extLst>
          </p:cNvPr>
          <p:cNvSpPr>
            <a:spLocks noGrp="1"/>
          </p:cNvSpPr>
          <p:nvPr>
            <p:ph type="body" sz="quarter" idx="19" hasCustomPrompt="1"/>
          </p:nvPr>
        </p:nvSpPr>
        <p:spPr>
          <a:xfrm>
            <a:off x="4045452" y="1802984"/>
            <a:ext cx="2824355" cy="581530"/>
          </a:xfrm>
          <a:prstGeom prst="rect">
            <a:avLst/>
          </a:prstGeom>
        </p:spPr>
        <p:txBody>
          <a:bodyPr rtlCol="0" anchor="b">
            <a:noAutofit/>
          </a:bodyPr>
          <a:lstStyle>
            <a:lvl1pPr marL="0" indent="0" algn="l">
              <a:buNone/>
              <a:defRPr sz="1600" cap="all" spc="100" baseline="0">
                <a:solidFill>
                  <a:schemeClr val="accent4"/>
                </a:solidFill>
                <a:latin typeface="+mj-lt"/>
              </a:defRPr>
            </a:lvl1pPr>
          </a:lstStyle>
          <a:p>
            <a:pPr lvl="0" rtl="0"/>
            <a:r>
              <a:rPr lang="fr-FR" noProof="0"/>
              <a:t>Cliquez pour ajouter un sous-titre</a:t>
            </a:r>
          </a:p>
        </p:txBody>
      </p:sp>
      <p:sp>
        <p:nvSpPr>
          <p:cNvPr id="2" name="Titre 1">
            <a:extLst>
              <a:ext uri="{FF2B5EF4-FFF2-40B4-BE49-F238E27FC236}">
                <a16:creationId xmlns:a16="http://schemas.microsoft.com/office/drawing/2014/main" id="{CC438544-38E0-4456-B973-6058B99619B8}"/>
              </a:ext>
            </a:extLst>
          </p:cNvPr>
          <p:cNvSpPr>
            <a:spLocks noGrp="1"/>
          </p:cNvSpPr>
          <p:nvPr>
            <p:ph type="title" hasCustomPrompt="1"/>
          </p:nvPr>
        </p:nvSpPr>
        <p:spPr>
          <a:xfrm>
            <a:off x="724203" y="671808"/>
            <a:ext cx="6041907" cy="639192"/>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600868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 concurrence v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51F3F335-C36A-4214-BC97-BB4C9721814B}"/>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31CCBA95-53AF-4D84-851A-58323862300D}"/>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4138AEEC-9F28-4200-B5D7-453E32B3B8C5}"/>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cxnSp>
        <p:nvCxnSpPr>
          <p:cNvPr id="45" name="Connecteur droit 44">
            <a:extLst>
              <a:ext uri="{FF2B5EF4-FFF2-40B4-BE49-F238E27FC236}">
                <a16:creationId xmlns:a16="http://schemas.microsoft.com/office/drawing/2014/main" id="{0D9967FE-B330-4703-9D6E-CC40B84B1030}"/>
              </a:ext>
            </a:extLst>
          </p:cNvPr>
          <p:cNvCxnSpPr>
            <a:cxnSpLocks/>
          </p:cNvCxnSpPr>
          <p:nvPr userDrawn="1"/>
        </p:nvCxnSpPr>
        <p:spPr>
          <a:xfrm>
            <a:off x="6150567" y="2200739"/>
            <a:ext cx="0" cy="346992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EBC0FBFA-8000-40C6-8EF3-D30A0A48CBC5}"/>
              </a:ext>
            </a:extLst>
          </p:cNvPr>
          <p:cNvCxnSpPr>
            <a:cxnSpLocks/>
          </p:cNvCxnSpPr>
          <p:nvPr userDrawn="1"/>
        </p:nvCxnSpPr>
        <p:spPr>
          <a:xfrm flipH="1">
            <a:off x="2545167" y="3935702"/>
            <a:ext cx="7101667"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Espace réservé du texte 10">
            <a:extLst>
              <a:ext uri="{FF2B5EF4-FFF2-40B4-BE49-F238E27FC236}">
                <a16:creationId xmlns:a16="http://schemas.microsoft.com/office/drawing/2014/main" id="{2DCC767D-316F-42DA-9712-29C185B762F2}"/>
              </a:ext>
            </a:extLst>
          </p:cNvPr>
          <p:cNvSpPr>
            <a:spLocks noGrp="1"/>
          </p:cNvSpPr>
          <p:nvPr>
            <p:ph type="body" sz="quarter" idx="16" hasCustomPrompt="1"/>
          </p:nvPr>
        </p:nvSpPr>
        <p:spPr>
          <a:xfrm>
            <a:off x="5278036" y="1767731"/>
            <a:ext cx="1706966" cy="426393"/>
          </a:xfrm>
          <a:prstGeom prst="rect">
            <a:avLst/>
          </a:prstGeom>
        </p:spPr>
        <p:txBody>
          <a:bodyPr rtlCol="0" anchor="b">
            <a:noAutofit/>
          </a:bodyPr>
          <a:lstStyle>
            <a:lvl1pPr marL="0" indent="0" algn="ctr">
              <a:buNone/>
              <a:defRPr sz="1400" cap="all" spc="100" baseline="0">
                <a:solidFill>
                  <a:schemeClr val="bg1">
                    <a:lumMod val="50000"/>
                  </a:schemeClr>
                </a:solidFill>
                <a:latin typeface="+mj-lt"/>
              </a:defRPr>
            </a:lvl1pPr>
          </a:lstStyle>
          <a:p>
            <a:pPr lvl="0" rtl="0"/>
            <a:r>
              <a:rPr lang="fr-FR" noProof="0"/>
              <a:t>Cliquez ici pour ajouter un nom</a:t>
            </a:r>
          </a:p>
        </p:txBody>
      </p:sp>
      <p:sp>
        <p:nvSpPr>
          <p:cNvPr id="54" name="Espace réservé du texte 10">
            <a:extLst>
              <a:ext uri="{FF2B5EF4-FFF2-40B4-BE49-F238E27FC236}">
                <a16:creationId xmlns:a16="http://schemas.microsoft.com/office/drawing/2014/main" id="{DC3AF654-39ED-4B70-9A85-34D9DC793D53}"/>
              </a:ext>
            </a:extLst>
          </p:cNvPr>
          <p:cNvSpPr>
            <a:spLocks noGrp="1"/>
          </p:cNvSpPr>
          <p:nvPr>
            <p:ph type="body" sz="quarter" idx="17" hasCustomPrompt="1"/>
          </p:nvPr>
        </p:nvSpPr>
        <p:spPr>
          <a:xfrm>
            <a:off x="5278035" y="5683895"/>
            <a:ext cx="1706966" cy="426393"/>
          </a:xfrm>
          <a:prstGeom prst="rect">
            <a:avLst/>
          </a:prstGeom>
        </p:spPr>
        <p:txBody>
          <a:bodyPr rtlCol="0" anchor="t">
            <a:noAutofit/>
          </a:bodyPr>
          <a:lstStyle>
            <a:lvl1pPr marL="0" indent="0" algn="ctr">
              <a:buNone/>
              <a:defRPr sz="1400" cap="all" spc="100" baseline="0">
                <a:solidFill>
                  <a:schemeClr val="bg1">
                    <a:lumMod val="50000"/>
                  </a:schemeClr>
                </a:solidFill>
                <a:latin typeface="+mj-lt"/>
              </a:defRPr>
            </a:lvl1pPr>
          </a:lstStyle>
          <a:p>
            <a:pPr lvl="0" rtl="0"/>
            <a:r>
              <a:rPr lang="fr-FR" noProof="0"/>
              <a:t>Cliquez pour ajouter un nom</a:t>
            </a:r>
          </a:p>
        </p:txBody>
      </p:sp>
      <p:sp>
        <p:nvSpPr>
          <p:cNvPr id="55" name="Espace réservé du texte 10">
            <a:extLst>
              <a:ext uri="{FF2B5EF4-FFF2-40B4-BE49-F238E27FC236}">
                <a16:creationId xmlns:a16="http://schemas.microsoft.com/office/drawing/2014/main" id="{3E0B0DF9-E558-439A-9B7D-4C600008B0DE}"/>
              </a:ext>
            </a:extLst>
          </p:cNvPr>
          <p:cNvSpPr>
            <a:spLocks noGrp="1"/>
          </p:cNvSpPr>
          <p:nvPr>
            <p:ph type="body" sz="quarter" idx="18" hasCustomPrompt="1"/>
          </p:nvPr>
        </p:nvSpPr>
        <p:spPr>
          <a:xfrm>
            <a:off x="838200" y="3792884"/>
            <a:ext cx="1706966" cy="426393"/>
          </a:xfrm>
          <a:prstGeom prst="rect">
            <a:avLst/>
          </a:prstGeom>
        </p:spPr>
        <p:txBody>
          <a:bodyPr rtlCol="0" anchor="t">
            <a:noAutofit/>
          </a:bodyPr>
          <a:lstStyle>
            <a:lvl1pPr marL="0" indent="0" algn="r">
              <a:buNone/>
              <a:defRPr sz="1400" cap="all" spc="100" baseline="0">
                <a:solidFill>
                  <a:schemeClr val="bg1">
                    <a:lumMod val="50000"/>
                  </a:schemeClr>
                </a:solidFill>
                <a:latin typeface="+mj-lt"/>
              </a:defRPr>
            </a:lvl1pPr>
          </a:lstStyle>
          <a:p>
            <a:pPr lvl="0" rtl="0"/>
            <a:r>
              <a:rPr lang="fr-FR" noProof="0"/>
              <a:t>Cliquez ici pour ajouter un nom</a:t>
            </a:r>
          </a:p>
        </p:txBody>
      </p:sp>
      <p:sp>
        <p:nvSpPr>
          <p:cNvPr id="56" name="Espace réservé du texte 10">
            <a:extLst>
              <a:ext uri="{FF2B5EF4-FFF2-40B4-BE49-F238E27FC236}">
                <a16:creationId xmlns:a16="http://schemas.microsoft.com/office/drawing/2014/main" id="{6BB9DF13-A501-4465-8844-F8ADFE8BEDA6}"/>
              </a:ext>
            </a:extLst>
          </p:cNvPr>
          <p:cNvSpPr>
            <a:spLocks noGrp="1"/>
          </p:cNvSpPr>
          <p:nvPr>
            <p:ph type="body" sz="quarter" idx="19" hasCustomPrompt="1"/>
          </p:nvPr>
        </p:nvSpPr>
        <p:spPr>
          <a:xfrm>
            <a:off x="9646834" y="3792884"/>
            <a:ext cx="1706966" cy="426393"/>
          </a:xfrm>
          <a:prstGeom prst="rect">
            <a:avLst/>
          </a:prstGeom>
        </p:spPr>
        <p:txBody>
          <a:bodyPr rtlCol="0" anchor="t">
            <a:noAutofit/>
          </a:bodyPr>
          <a:lstStyle>
            <a:lvl1pPr marL="0" indent="0" algn="l">
              <a:buNone/>
              <a:defRPr sz="1400" cap="all" spc="100" baseline="0">
                <a:solidFill>
                  <a:schemeClr val="bg1">
                    <a:lumMod val="50000"/>
                  </a:schemeClr>
                </a:solidFill>
                <a:latin typeface="+mj-lt"/>
              </a:defRPr>
            </a:lvl1pPr>
          </a:lstStyle>
          <a:p>
            <a:pPr lvl="0" rtl="0"/>
            <a:r>
              <a:rPr lang="fr-FR" noProof="0"/>
              <a:t>Cliquez ici pour ajouter un nom</a:t>
            </a:r>
          </a:p>
        </p:txBody>
      </p:sp>
      <p:sp>
        <p:nvSpPr>
          <p:cNvPr id="57" name="Espace réservé du texte 10">
            <a:extLst>
              <a:ext uri="{FF2B5EF4-FFF2-40B4-BE49-F238E27FC236}">
                <a16:creationId xmlns:a16="http://schemas.microsoft.com/office/drawing/2014/main" id="{D23EF573-9496-4229-ABB9-B58C441687E6}"/>
              </a:ext>
            </a:extLst>
          </p:cNvPr>
          <p:cNvSpPr>
            <a:spLocks noGrp="1"/>
          </p:cNvSpPr>
          <p:nvPr>
            <p:ph type="body" sz="quarter" idx="20" hasCustomPrompt="1"/>
          </p:nvPr>
        </p:nvSpPr>
        <p:spPr>
          <a:xfrm>
            <a:off x="6985000" y="2740969"/>
            <a:ext cx="1929792" cy="426393"/>
          </a:xfrm>
          <a:prstGeom prst="rect">
            <a:avLst/>
          </a:prstGeom>
        </p:spPr>
        <p:txBody>
          <a:bodyPr rtlCol="0" anchor="ctr">
            <a:noAutofit/>
          </a:bodyPr>
          <a:lstStyle>
            <a:lvl1pPr marL="0" indent="0" algn="ctr">
              <a:lnSpc>
                <a:spcPct val="80000"/>
              </a:lnSpc>
              <a:spcBef>
                <a:spcPts val="0"/>
              </a:spcBef>
              <a:buNone/>
              <a:defRPr sz="2000" cap="all" spc="100" baseline="0">
                <a:solidFill>
                  <a:schemeClr val="bg1"/>
                </a:solidFill>
                <a:latin typeface="+mj-lt"/>
              </a:defRPr>
            </a:lvl1pPr>
          </a:lstStyle>
          <a:p>
            <a:pPr lvl="0" rtl="0"/>
            <a:r>
              <a:rPr lang="fr-FR" noProof="0"/>
              <a:t>Cliquez ici pour ajouter un nom</a:t>
            </a:r>
          </a:p>
        </p:txBody>
      </p:sp>
      <p:sp>
        <p:nvSpPr>
          <p:cNvPr id="58" name="Espace réservé du texte 10">
            <a:extLst>
              <a:ext uri="{FF2B5EF4-FFF2-40B4-BE49-F238E27FC236}">
                <a16:creationId xmlns:a16="http://schemas.microsoft.com/office/drawing/2014/main" id="{6C96D231-4BEB-47C0-BC89-3D69A5E0DD10}"/>
              </a:ext>
            </a:extLst>
          </p:cNvPr>
          <p:cNvSpPr>
            <a:spLocks noGrp="1"/>
          </p:cNvSpPr>
          <p:nvPr>
            <p:ph type="body" sz="quarter" idx="21" hasCustomPrompt="1"/>
          </p:nvPr>
        </p:nvSpPr>
        <p:spPr>
          <a:xfrm>
            <a:off x="4859358" y="4263233"/>
            <a:ext cx="913553" cy="426393"/>
          </a:xfrm>
          <a:prstGeom prst="rect">
            <a:avLst/>
          </a:prstGeom>
        </p:spPr>
        <p:txBody>
          <a:bodyPr rtlCol="0" anchor="ctr">
            <a:noAutofit/>
          </a:bodyPr>
          <a:lstStyle>
            <a:lvl1pPr marL="0" indent="0" algn="ctr">
              <a:buNone/>
              <a:defRPr sz="1400" cap="all" spc="100" baseline="0">
                <a:solidFill>
                  <a:schemeClr val="bg1"/>
                </a:solidFill>
                <a:latin typeface="+mj-lt"/>
              </a:defRPr>
            </a:lvl1pPr>
          </a:lstStyle>
          <a:p>
            <a:pPr lvl="0" rtl="0"/>
            <a:r>
              <a:rPr lang="fr-FR" noProof="0"/>
              <a:t>Cliquez ici pour ajouter un nom</a:t>
            </a:r>
          </a:p>
        </p:txBody>
      </p:sp>
      <p:sp>
        <p:nvSpPr>
          <p:cNvPr id="59" name="Espace réservé du texte 10">
            <a:extLst>
              <a:ext uri="{FF2B5EF4-FFF2-40B4-BE49-F238E27FC236}">
                <a16:creationId xmlns:a16="http://schemas.microsoft.com/office/drawing/2014/main" id="{18B3BFCC-5202-4CF7-8748-EA1165299B92}"/>
              </a:ext>
            </a:extLst>
          </p:cNvPr>
          <p:cNvSpPr>
            <a:spLocks noGrp="1"/>
          </p:cNvSpPr>
          <p:nvPr>
            <p:ph type="body" sz="quarter" idx="22" hasCustomPrompt="1"/>
          </p:nvPr>
        </p:nvSpPr>
        <p:spPr>
          <a:xfrm>
            <a:off x="3945805" y="5001059"/>
            <a:ext cx="913553" cy="426393"/>
          </a:xfrm>
          <a:prstGeom prst="rect">
            <a:avLst/>
          </a:prstGeom>
        </p:spPr>
        <p:txBody>
          <a:bodyPr rtlCol="0" anchor="ctr">
            <a:noAutofit/>
          </a:bodyPr>
          <a:lstStyle>
            <a:lvl1pPr marL="0" indent="0" algn="ctr">
              <a:buNone/>
              <a:defRPr sz="1400" cap="all" spc="100" baseline="0">
                <a:solidFill>
                  <a:schemeClr val="bg1"/>
                </a:solidFill>
                <a:latin typeface="+mj-lt"/>
              </a:defRPr>
            </a:lvl1pPr>
          </a:lstStyle>
          <a:p>
            <a:pPr lvl="0" rtl="0"/>
            <a:r>
              <a:rPr lang="fr-FR" noProof="0"/>
              <a:t>Cliquez ici pour ajouter un nom</a:t>
            </a:r>
          </a:p>
        </p:txBody>
      </p:sp>
      <p:sp>
        <p:nvSpPr>
          <p:cNvPr id="60" name="Espace réservé du texte 10">
            <a:extLst>
              <a:ext uri="{FF2B5EF4-FFF2-40B4-BE49-F238E27FC236}">
                <a16:creationId xmlns:a16="http://schemas.microsoft.com/office/drawing/2014/main" id="{0F78A8C0-E488-4B82-A881-BAF70EF5261C}"/>
              </a:ext>
            </a:extLst>
          </p:cNvPr>
          <p:cNvSpPr>
            <a:spLocks noGrp="1"/>
          </p:cNvSpPr>
          <p:nvPr>
            <p:ph type="body" sz="quarter" idx="23" hasCustomPrompt="1"/>
          </p:nvPr>
        </p:nvSpPr>
        <p:spPr>
          <a:xfrm>
            <a:off x="6528224" y="4328700"/>
            <a:ext cx="913553" cy="426393"/>
          </a:xfrm>
          <a:prstGeom prst="rect">
            <a:avLst/>
          </a:prstGeom>
        </p:spPr>
        <p:txBody>
          <a:bodyPr rtlCol="0" anchor="ctr">
            <a:noAutofit/>
          </a:bodyPr>
          <a:lstStyle>
            <a:lvl1pPr marL="0" indent="0" algn="ctr">
              <a:buNone/>
              <a:defRPr sz="1400" cap="all" spc="100" baseline="0">
                <a:solidFill>
                  <a:schemeClr val="bg1"/>
                </a:solidFill>
                <a:latin typeface="+mj-lt"/>
              </a:defRPr>
            </a:lvl1pPr>
          </a:lstStyle>
          <a:p>
            <a:pPr lvl="0" rtl="0"/>
            <a:r>
              <a:rPr lang="fr-FR" noProof="0"/>
              <a:t>Cliquez ici pour ajouter un nom</a:t>
            </a:r>
          </a:p>
        </p:txBody>
      </p:sp>
      <p:sp>
        <p:nvSpPr>
          <p:cNvPr id="61" name="Espace réservé du texte 10">
            <a:extLst>
              <a:ext uri="{FF2B5EF4-FFF2-40B4-BE49-F238E27FC236}">
                <a16:creationId xmlns:a16="http://schemas.microsoft.com/office/drawing/2014/main" id="{9CBF7863-921B-428D-857E-AC4D195E887A}"/>
              </a:ext>
            </a:extLst>
          </p:cNvPr>
          <p:cNvSpPr>
            <a:spLocks noGrp="1"/>
          </p:cNvSpPr>
          <p:nvPr>
            <p:ph type="body" sz="quarter" idx="24" hasCustomPrompt="1"/>
          </p:nvPr>
        </p:nvSpPr>
        <p:spPr>
          <a:xfrm>
            <a:off x="8464942" y="4956195"/>
            <a:ext cx="913553" cy="426393"/>
          </a:xfrm>
          <a:prstGeom prst="rect">
            <a:avLst/>
          </a:prstGeom>
        </p:spPr>
        <p:txBody>
          <a:bodyPr rtlCol="0" anchor="ctr">
            <a:noAutofit/>
          </a:bodyPr>
          <a:lstStyle>
            <a:lvl1pPr marL="0" indent="0" algn="ctr">
              <a:buNone/>
              <a:defRPr sz="1400" cap="all" spc="100" baseline="0">
                <a:solidFill>
                  <a:schemeClr val="bg1"/>
                </a:solidFill>
                <a:latin typeface="+mj-lt"/>
              </a:defRPr>
            </a:lvl1pPr>
          </a:lstStyle>
          <a:p>
            <a:pPr lvl="0" rtl="0"/>
            <a:r>
              <a:rPr lang="fr-FR" noProof="0"/>
              <a:t>Cliquez ici pour ajouter un nom</a:t>
            </a:r>
          </a:p>
        </p:txBody>
      </p:sp>
      <p:sp>
        <p:nvSpPr>
          <p:cNvPr id="62" name="Espace réservé du texte 10">
            <a:extLst>
              <a:ext uri="{FF2B5EF4-FFF2-40B4-BE49-F238E27FC236}">
                <a16:creationId xmlns:a16="http://schemas.microsoft.com/office/drawing/2014/main" id="{3818CA49-6F16-4527-9CE5-335D522ECAA7}"/>
              </a:ext>
            </a:extLst>
          </p:cNvPr>
          <p:cNvSpPr>
            <a:spLocks noGrp="1"/>
          </p:cNvSpPr>
          <p:nvPr>
            <p:ph type="body" sz="quarter" idx="25" hasCustomPrompt="1"/>
          </p:nvPr>
        </p:nvSpPr>
        <p:spPr>
          <a:xfrm>
            <a:off x="3696547" y="2870279"/>
            <a:ext cx="913553" cy="426393"/>
          </a:xfrm>
          <a:prstGeom prst="rect">
            <a:avLst/>
          </a:prstGeom>
        </p:spPr>
        <p:txBody>
          <a:bodyPr rtlCol="0" anchor="ctr">
            <a:noAutofit/>
          </a:bodyPr>
          <a:lstStyle>
            <a:lvl1pPr marL="0" indent="0" algn="ctr">
              <a:buNone/>
              <a:defRPr sz="1400" cap="all" spc="100" baseline="0">
                <a:solidFill>
                  <a:schemeClr val="bg1"/>
                </a:solidFill>
                <a:latin typeface="+mj-lt"/>
              </a:defRPr>
            </a:lvl1pPr>
          </a:lstStyle>
          <a:p>
            <a:pPr lvl="0" rtl="0"/>
            <a:r>
              <a:rPr lang="fr-FR" noProof="0"/>
              <a:t>Cliquez ici pour ajouter un nom</a:t>
            </a:r>
          </a:p>
        </p:txBody>
      </p:sp>
      <p:sp>
        <p:nvSpPr>
          <p:cNvPr id="2" name="Titre 1">
            <a:extLst>
              <a:ext uri="{FF2B5EF4-FFF2-40B4-BE49-F238E27FC236}">
                <a16:creationId xmlns:a16="http://schemas.microsoft.com/office/drawing/2014/main" id="{EEA8460B-1230-475A-839A-BB0365A3D529}"/>
              </a:ext>
            </a:extLst>
          </p:cNvPr>
          <p:cNvSpPr>
            <a:spLocks noGrp="1"/>
          </p:cNvSpPr>
          <p:nvPr>
            <p:ph type="title" hasCustomPrompt="1"/>
          </p:nvPr>
        </p:nvSpPr>
        <p:spPr>
          <a:xfrm>
            <a:off x="724203" y="671807"/>
            <a:ext cx="10629597" cy="645807"/>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274389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ratégie de croissanc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3D11A1-D567-4DE9-AFD4-7A6BC7C300C1}"/>
              </a:ext>
            </a:extLst>
          </p:cNvPr>
          <p:cNvSpPr/>
          <p:nvPr userDrawn="1"/>
        </p:nvSpPr>
        <p:spPr>
          <a:xfrm>
            <a:off x="4483944" y="2406747"/>
            <a:ext cx="3200401" cy="1127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9" name="Rectangle 8">
            <a:extLst>
              <a:ext uri="{FF2B5EF4-FFF2-40B4-BE49-F238E27FC236}">
                <a16:creationId xmlns:a16="http://schemas.microsoft.com/office/drawing/2014/main" id="{21398470-6F00-41F0-B63E-42C03BC992F8}"/>
              </a:ext>
            </a:extLst>
          </p:cNvPr>
          <p:cNvSpPr/>
          <p:nvPr userDrawn="1"/>
        </p:nvSpPr>
        <p:spPr>
          <a:xfrm>
            <a:off x="4489659" y="2406748"/>
            <a:ext cx="3191933" cy="318515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1" name="Rectangle 10">
            <a:extLst>
              <a:ext uri="{FF2B5EF4-FFF2-40B4-BE49-F238E27FC236}">
                <a16:creationId xmlns:a16="http://schemas.microsoft.com/office/drawing/2014/main" id="{BF06A024-E68E-4F1C-887D-415804C89479}"/>
              </a:ext>
            </a:extLst>
          </p:cNvPr>
          <p:cNvSpPr/>
          <p:nvPr userDrawn="1"/>
        </p:nvSpPr>
        <p:spPr>
          <a:xfrm>
            <a:off x="8284843" y="2406747"/>
            <a:ext cx="3200401" cy="1127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3" name="Rectangle 12">
            <a:extLst>
              <a:ext uri="{FF2B5EF4-FFF2-40B4-BE49-F238E27FC236}">
                <a16:creationId xmlns:a16="http://schemas.microsoft.com/office/drawing/2014/main" id="{0B3C2448-350F-482F-92C0-4F1495265933}"/>
              </a:ext>
            </a:extLst>
          </p:cNvPr>
          <p:cNvSpPr/>
          <p:nvPr userDrawn="1"/>
        </p:nvSpPr>
        <p:spPr>
          <a:xfrm>
            <a:off x="8290558" y="2406748"/>
            <a:ext cx="3191933" cy="318515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26" name="Rectangle 25">
            <a:extLst>
              <a:ext uri="{FF2B5EF4-FFF2-40B4-BE49-F238E27FC236}">
                <a16:creationId xmlns:a16="http://schemas.microsoft.com/office/drawing/2014/main" id="{F1BFB613-F647-4C24-8072-6BA560C2CF35}"/>
              </a:ext>
            </a:extLst>
          </p:cNvPr>
          <p:cNvSpPr/>
          <p:nvPr userDrawn="1"/>
        </p:nvSpPr>
        <p:spPr>
          <a:xfrm rot="5400000">
            <a:off x="9766385" y="-1006534"/>
            <a:ext cx="972645" cy="39242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3" name="Espace réservé de la date 2">
            <a:extLst>
              <a:ext uri="{FF2B5EF4-FFF2-40B4-BE49-F238E27FC236}">
                <a16:creationId xmlns:a16="http://schemas.microsoft.com/office/drawing/2014/main" id="{CA52D8BE-09E0-4B54-871E-627BA3688E32}"/>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30158535-C39C-4032-BC07-CC7DA7456E17}"/>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CE638FD9-7569-4F67-9902-EA32B7F93F68}"/>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7" name="Espace réservé du texte 10">
            <a:extLst>
              <a:ext uri="{FF2B5EF4-FFF2-40B4-BE49-F238E27FC236}">
                <a16:creationId xmlns:a16="http://schemas.microsoft.com/office/drawing/2014/main" id="{36849D09-65B8-4E5C-986A-AB5E3748D42E}"/>
              </a:ext>
            </a:extLst>
          </p:cNvPr>
          <p:cNvSpPr>
            <a:spLocks noGrp="1"/>
          </p:cNvSpPr>
          <p:nvPr>
            <p:ph type="body" sz="quarter" idx="16" hasCustomPrompt="1"/>
          </p:nvPr>
        </p:nvSpPr>
        <p:spPr>
          <a:xfrm>
            <a:off x="3181350" y="1221488"/>
            <a:ext cx="5829300" cy="537864"/>
          </a:xfrm>
          <a:prstGeom prst="rect">
            <a:avLst/>
          </a:prstGeom>
        </p:spPr>
        <p:txBody>
          <a:bodyPr rtlCol="0" anchor="t">
            <a:noAutofit/>
          </a:bodyPr>
          <a:lstStyle>
            <a:lvl1pPr marL="0" indent="0" algn="ctr">
              <a:lnSpc>
                <a:spcPct val="125000"/>
              </a:lnSpc>
              <a:spcBef>
                <a:spcPts val="0"/>
              </a:spcBef>
              <a:buNone/>
              <a:defRPr sz="2000" cap="none" spc="100" baseline="0">
                <a:solidFill>
                  <a:schemeClr val="tx1"/>
                </a:solidFill>
                <a:latin typeface="Seaford" panose="020B0502030303020204" pitchFamily="34" charset="0"/>
              </a:defRPr>
            </a:lvl1pPr>
          </a:lstStyle>
          <a:p>
            <a:pPr lvl="0" rtl="0"/>
            <a:r>
              <a:rPr lang="fr-FR" noProof="0"/>
              <a:t>Cliquer pour ajouter du texte</a:t>
            </a:r>
          </a:p>
        </p:txBody>
      </p:sp>
      <p:sp>
        <p:nvSpPr>
          <p:cNvPr id="8" name="Rectangle 7">
            <a:extLst>
              <a:ext uri="{FF2B5EF4-FFF2-40B4-BE49-F238E27FC236}">
                <a16:creationId xmlns:a16="http://schemas.microsoft.com/office/drawing/2014/main" id="{23AC480B-19BB-48E2-8BEF-4AA0680D32DE}"/>
              </a:ext>
            </a:extLst>
          </p:cNvPr>
          <p:cNvSpPr/>
          <p:nvPr userDrawn="1"/>
        </p:nvSpPr>
        <p:spPr>
          <a:xfrm>
            <a:off x="691513" y="2406747"/>
            <a:ext cx="3200401" cy="1127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4" name="Rectangle 13">
            <a:extLst>
              <a:ext uri="{FF2B5EF4-FFF2-40B4-BE49-F238E27FC236}">
                <a16:creationId xmlns:a16="http://schemas.microsoft.com/office/drawing/2014/main" id="{82C09E39-FAAE-43BC-8BD6-08DC89C45F5B}"/>
              </a:ext>
            </a:extLst>
          </p:cNvPr>
          <p:cNvSpPr/>
          <p:nvPr userDrawn="1"/>
        </p:nvSpPr>
        <p:spPr>
          <a:xfrm>
            <a:off x="697228" y="2406748"/>
            <a:ext cx="3191933" cy="318515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19" name="Espace réservé du texte 10">
            <a:extLst>
              <a:ext uri="{FF2B5EF4-FFF2-40B4-BE49-F238E27FC236}">
                <a16:creationId xmlns:a16="http://schemas.microsoft.com/office/drawing/2014/main" id="{07156FBE-72BD-4A64-99F7-1ABAA272A0FA}"/>
              </a:ext>
            </a:extLst>
          </p:cNvPr>
          <p:cNvSpPr>
            <a:spLocks noGrp="1"/>
          </p:cNvSpPr>
          <p:nvPr>
            <p:ph type="body" sz="quarter" idx="17" hasCustomPrompt="1"/>
          </p:nvPr>
        </p:nvSpPr>
        <p:spPr>
          <a:xfrm>
            <a:off x="963928" y="2683198"/>
            <a:ext cx="2667000" cy="609180"/>
          </a:xfrm>
          <a:prstGeom prst="rect">
            <a:avLst/>
          </a:prstGeom>
        </p:spPr>
        <p:txBody>
          <a:bodyPr rtlCol="0" anchor="ctr">
            <a:noAutofit/>
          </a:bodyPr>
          <a:lstStyle>
            <a:lvl1pPr marL="0" indent="0" algn="ctr">
              <a:lnSpc>
                <a:spcPct val="80000"/>
              </a:lnSpc>
              <a:spcBef>
                <a:spcPts val="0"/>
              </a:spcBef>
              <a:buNone/>
              <a:defRPr sz="2000" cap="all" spc="100" baseline="0">
                <a:solidFill>
                  <a:schemeClr val="accent6"/>
                </a:solidFill>
                <a:latin typeface="+mj-lt"/>
              </a:defRPr>
            </a:lvl1pPr>
          </a:lstStyle>
          <a:p>
            <a:pPr lvl="0" rtl="0"/>
            <a:r>
              <a:rPr lang="fr-FR" noProof="0"/>
              <a:t>Cliquez pour ajouter un sous-titre</a:t>
            </a:r>
          </a:p>
        </p:txBody>
      </p:sp>
      <p:sp>
        <p:nvSpPr>
          <p:cNvPr id="20" name="Espace réservé du texte 10">
            <a:extLst>
              <a:ext uri="{FF2B5EF4-FFF2-40B4-BE49-F238E27FC236}">
                <a16:creationId xmlns:a16="http://schemas.microsoft.com/office/drawing/2014/main" id="{0AEE629F-FF1D-44AE-B728-8EA70D72A35B}"/>
              </a:ext>
            </a:extLst>
          </p:cNvPr>
          <p:cNvSpPr>
            <a:spLocks noGrp="1"/>
          </p:cNvSpPr>
          <p:nvPr>
            <p:ph type="body" sz="quarter" idx="18" hasCustomPrompt="1"/>
          </p:nvPr>
        </p:nvSpPr>
        <p:spPr>
          <a:xfrm>
            <a:off x="4750644" y="2683198"/>
            <a:ext cx="2667000" cy="609180"/>
          </a:xfrm>
          <a:prstGeom prst="rect">
            <a:avLst/>
          </a:prstGeom>
        </p:spPr>
        <p:txBody>
          <a:bodyPr rtlCol="0" anchor="ctr">
            <a:noAutofit/>
          </a:bodyPr>
          <a:lstStyle>
            <a:lvl1pPr marL="0" indent="0" algn="ctr">
              <a:lnSpc>
                <a:spcPct val="80000"/>
              </a:lnSpc>
              <a:spcBef>
                <a:spcPts val="0"/>
              </a:spcBef>
              <a:buNone/>
              <a:defRPr sz="2000" cap="all" spc="100" baseline="0">
                <a:solidFill>
                  <a:schemeClr val="accent6"/>
                </a:solidFill>
                <a:latin typeface="+mj-lt"/>
              </a:defRPr>
            </a:lvl1pPr>
          </a:lstStyle>
          <a:p>
            <a:pPr lvl="0" rtl="0"/>
            <a:r>
              <a:rPr lang="fr-FR" noProof="0"/>
              <a:t>Cliquez pour ajouter un sous-titre</a:t>
            </a:r>
          </a:p>
        </p:txBody>
      </p:sp>
      <p:sp>
        <p:nvSpPr>
          <p:cNvPr id="21" name="Espace réservé du texte 10">
            <a:extLst>
              <a:ext uri="{FF2B5EF4-FFF2-40B4-BE49-F238E27FC236}">
                <a16:creationId xmlns:a16="http://schemas.microsoft.com/office/drawing/2014/main" id="{5C4D74F9-C022-4D89-9C64-1A0A5FD3A6EC}"/>
              </a:ext>
            </a:extLst>
          </p:cNvPr>
          <p:cNvSpPr>
            <a:spLocks noGrp="1"/>
          </p:cNvSpPr>
          <p:nvPr>
            <p:ph type="body" sz="quarter" idx="19" hasCustomPrompt="1"/>
          </p:nvPr>
        </p:nvSpPr>
        <p:spPr>
          <a:xfrm>
            <a:off x="8551543" y="2683198"/>
            <a:ext cx="2667000" cy="609180"/>
          </a:xfrm>
          <a:prstGeom prst="rect">
            <a:avLst/>
          </a:prstGeom>
        </p:spPr>
        <p:txBody>
          <a:bodyPr rtlCol="0" anchor="ctr">
            <a:noAutofit/>
          </a:bodyPr>
          <a:lstStyle>
            <a:lvl1pPr marL="0" indent="0" algn="ctr">
              <a:lnSpc>
                <a:spcPct val="80000"/>
              </a:lnSpc>
              <a:spcBef>
                <a:spcPts val="0"/>
              </a:spcBef>
              <a:buNone/>
              <a:defRPr sz="2000" cap="all" spc="100" baseline="0">
                <a:solidFill>
                  <a:schemeClr val="accent6"/>
                </a:solidFill>
                <a:latin typeface="+mj-lt"/>
              </a:defRPr>
            </a:lvl1pPr>
          </a:lstStyle>
          <a:p>
            <a:pPr lvl="0" rtl="0"/>
            <a:r>
              <a:rPr lang="fr-FR" noProof="0"/>
              <a:t>Cliquez pour ajouter un sous-titre</a:t>
            </a:r>
          </a:p>
        </p:txBody>
      </p:sp>
      <p:sp>
        <p:nvSpPr>
          <p:cNvPr id="22" name="Espace réservé du texte 10">
            <a:extLst>
              <a:ext uri="{FF2B5EF4-FFF2-40B4-BE49-F238E27FC236}">
                <a16:creationId xmlns:a16="http://schemas.microsoft.com/office/drawing/2014/main" id="{75D06BD1-5247-47AE-87C4-5720ED5AC7FC}"/>
              </a:ext>
            </a:extLst>
          </p:cNvPr>
          <p:cNvSpPr>
            <a:spLocks noGrp="1"/>
          </p:cNvSpPr>
          <p:nvPr>
            <p:ph type="body" sz="quarter" idx="20" hasCustomPrompt="1"/>
          </p:nvPr>
        </p:nvSpPr>
        <p:spPr>
          <a:xfrm>
            <a:off x="963928" y="3778623"/>
            <a:ext cx="2667000" cy="1558104"/>
          </a:xfrm>
          <a:prstGeom prst="rect">
            <a:avLst/>
          </a:prstGeom>
        </p:spPr>
        <p:txBody>
          <a:bodyPr rtlCol="0" anchor="t">
            <a:noAutofit/>
          </a:bodyPr>
          <a:lstStyle>
            <a:lvl1pPr marL="0" indent="0" algn="ctr">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23" name="Espace réservé du texte 10">
            <a:extLst>
              <a:ext uri="{FF2B5EF4-FFF2-40B4-BE49-F238E27FC236}">
                <a16:creationId xmlns:a16="http://schemas.microsoft.com/office/drawing/2014/main" id="{FD3684C2-E9CD-4A2A-993D-ABF39BD30C21}"/>
              </a:ext>
            </a:extLst>
          </p:cNvPr>
          <p:cNvSpPr>
            <a:spLocks noGrp="1"/>
          </p:cNvSpPr>
          <p:nvPr>
            <p:ph type="body" sz="quarter" idx="21" hasCustomPrompt="1"/>
          </p:nvPr>
        </p:nvSpPr>
        <p:spPr>
          <a:xfrm>
            <a:off x="4750644" y="3778623"/>
            <a:ext cx="2667000" cy="1558104"/>
          </a:xfrm>
          <a:prstGeom prst="rect">
            <a:avLst/>
          </a:prstGeom>
        </p:spPr>
        <p:txBody>
          <a:bodyPr rtlCol="0" anchor="t">
            <a:noAutofit/>
          </a:bodyPr>
          <a:lstStyle>
            <a:lvl1pPr marL="0" indent="0" algn="ctr">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24" name="Espace réservé du texte 10">
            <a:extLst>
              <a:ext uri="{FF2B5EF4-FFF2-40B4-BE49-F238E27FC236}">
                <a16:creationId xmlns:a16="http://schemas.microsoft.com/office/drawing/2014/main" id="{A960BEA5-C2B5-456D-8982-4C8A8E7EE686}"/>
              </a:ext>
            </a:extLst>
          </p:cNvPr>
          <p:cNvSpPr>
            <a:spLocks noGrp="1"/>
          </p:cNvSpPr>
          <p:nvPr>
            <p:ph type="body" sz="quarter" idx="22" hasCustomPrompt="1"/>
          </p:nvPr>
        </p:nvSpPr>
        <p:spPr>
          <a:xfrm>
            <a:off x="8551543" y="3778623"/>
            <a:ext cx="2667000" cy="1558104"/>
          </a:xfrm>
          <a:prstGeom prst="rect">
            <a:avLst/>
          </a:prstGeom>
        </p:spPr>
        <p:txBody>
          <a:bodyPr rtlCol="0" anchor="t">
            <a:noAutofit/>
          </a:bodyPr>
          <a:lstStyle>
            <a:lvl1pPr marL="0" indent="0" algn="ctr">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10" name="Titre 9">
            <a:extLst>
              <a:ext uri="{FF2B5EF4-FFF2-40B4-BE49-F238E27FC236}">
                <a16:creationId xmlns:a16="http://schemas.microsoft.com/office/drawing/2014/main" id="{8CDC00CA-B925-48D9-91B3-A79A59C280A1}"/>
              </a:ext>
            </a:extLst>
          </p:cNvPr>
          <p:cNvSpPr>
            <a:spLocks noGrp="1"/>
          </p:cNvSpPr>
          <p:nvPr>
            <p:ph type="title" hasCustomPrompt="1"/>
          </p:nvPr>
        </p:nvSpPr>
        <p:spPr>
          <a:xfrm>
            <a:off x="3181350" y="671807"/>
            <a:ext cx="5829300" cy="639192"/>
          </a:xfrm>
        </p:spPr>
        <p:txBody>
          <a:bodyPr rtlCol="0"/>
          <a:lstStyle>
            <a:lvl1pPr algn="ctr">
              <a:defRPr/>
            </a:lvl1pPr>
          </a:lstStyle>
          <a:p>
            <a:pPr rtl="0"/>
            <a:r>
              <a:rPr lang="fr-FR" noProof="0"/>
              <a:t>Cliquez pour ajouter un titre</a:t>
            </a:r>
          </a:p>
        </p:txBody>
      </p:sp>
    </p:spTree>
    <p:extLst>
      <p:ext uri="{BB962C8B-B14F-4D97-AF65-F5344CB8AC3E}">
        <p14:creationId xmlns:p14="http://schemas.microsoft.com/office/powerpoint/2010/main" val="4974638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DC336D74-17F7-4684-B610-18AB1682D138}"/>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AB1FBB6F-A08B-41AD-8AD2-DC5AE674EE23}"/>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5BFA4285-BB73-4E13-BBDF-3F14D2AD95BA}"/>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8" name="Espace réservé du texte 10">
            <a:extLst>
              <a:ext uri="{FF2B5EF4-FFF2-40B4-BE49-F238E27FC236}">
                <a16:creationId xmlns:a16="http://schemas.microsoft.com/office/drawing/2014/main" id="{6F28238E-356F-43CD-AA8F-3BC1FA26B6E7}"/>
              </a:ext>
            </a:extLst>
          </p:cNvPr>
          <p:cNvSpPr>
            <a:spLocks noGrp="1"/>
          </p:cNvSpPr>
          <p:nvPr>
            <p:ph type="body" sz="quarter" idx="16" hasCustomPrompt="1"/>
          </p:nvPr>
        </p:nvSpPr>
        <p:spPr>
          <a:xfrm>
            <a:off x="827900" y="1172060"/>
            <a:ext cx="5829300" cy="537864"/>
          </a:xfrm>
          <a:prstGeom prst="rect">
            <a:avLst/>
          </a:prstGeom>
        </p:spPr>
        <p:txBody>
          <a:bodyPr rtlCol="0" anchor="t">
            <a:noAutofit/>
          </a:bodyPr>
          <a:lstStyle>
            <a:lvl1pPr marL="0" indent="0" algn="l">
              <a:lnSpc>
                <a:spcPct val="125000"/>
              </a:lnSpc>
              <a:spcBef>
                <a:spcPts val="0"/>
              </a:spcBef>
              <a:buNone/>
              <a:defRPr sz="2000" cap="none" spc="100" baseline="0">
                <a:solidFill>
                  <a:schemeClr val="tx1"/>
                </a:solidFill>
                <a:latin typeface="Seaford" panose="020B0502030303020204" pitchFamily="34" charset="0"/>
              </a:defRPr>
            </a:lvl1pPr>
          </a:lstStyle>
          <a:p>
            <a:pPr lvl="0" rtl="0"/>
            <a:r>
              <a:rPr lang="fr-FR" noProof="0"/>
              <a:t>Cliquer pour ajouter du texte</a:t>
            </a:r>
          </a:p>
        </p:txBody>
      </p:sp>
      <p:sp>
        <p:nvSpPr>
          <p:cNvPr id="36" name="Espace réservé du texte 10">
            <a:extLst>
              <a:ext uri="{FF2B5EF4-FFF2-40B4-BE49-F238E27FC236}">
                <a16:creationId xmlns:a16="http://schemas.microsoft.com/office/drawing/2014/main" id="{050BF9B7-44D3-43B3-8650-0E38FB9F8025}"/>
              </a:ext>
            </a:extLst>
          </p:cNvPr>
          <p:cNvSpPr>
            <a:spLocks noGrp="1"/>
          </p:cNvSpPr>
          <p:nvPr>
            <p:ph type="body" sz="quarter" idx="25" hasCustomPrompt="1"/>
          </p:nvPr>
        </p:nvSpPr>
        <p:spPr>
          <a:xfrm>
            <a:off x="6785497" y="2172381"/>
            <a:ext cx="4487220" cy="448769"/>
          </a:xfrm>
          <a:prstGeom prst="rect">
            <a:avLst/>
          </a:prstGeom>
        </p:spPr>
        <p:txBody>
          <a:bodyPr rtlCol="0">
            <a:noAutofit/>
          </a:bodyPr>
          <a:lstStyle>
            <a:lvl1pPr marL="0" indent="0" algn="ctr">
              <a:buNone/>
              <a:defRPr sz="1800" cap="none" spc="200" baseline="0">
                <a:solidFill>
                  <a:schemeClr val="tx2"/>
                </a:solidFill>
                <a:latin typeface="+mj-lt"/>
              </a:defRPr>
            </a:lvl1pPr>
          </a:lstStyle>
          <a:p>
            <a:pPr lvl="0" rtl="0"/>
            <a:r>
              <a:rPr lang="fr-FR" noProof="0"/>
              <a:t>Cliquez pour ajouter un titre</a:t>
            </a:r>
          </a:p>
        </p:txBody>
      </p:sp>
      <p:sp>
        <p:nvSpPr>
          <p:cNvPr id="51" name="Espace réservé du texte 10">
            <a:extLst>
              <a:ext uri="{FF2B5EF4-FFF2-40B4-BE49-F238E27FC236}">
                <a16:creationId xmlns:a16="http://schemas.microsoft.com/office/drawing/2014/main" id="{00A34C87-263B-4C39-95B1-6A3E78FC480B}"/>
              </a:ext>
            </a:extLst>
          </p:cNvPr>
          <p:cNvSpPr>
            <a:spLocks noGrp="1"/>
          </p:cNvSpPr>
          <p:nvPr>
            <p:ph type="body" sz="quarter" idx="34" hasCustomPrompt="1"/>
          </p:nvPr>
        </p:nvSpPr>
        <p:spPr>
          <a:xfrm>
            <a:off x="910838" y="2172381"/>
            <a:ext cx="5007023" cy="448769"/>
          </a:xfrm>
          <a:prstGeom prst="rect">
            <a:avLst/>
          </a:prstGeom>
        </p:spPr>
        <p:txBody>
          <a:bodyPr rtlCol="0">
            <a:noAutofit/>
          </a:bodyPr>
          <a:lstStyle>
            <a:lvl1pPr marL="0" indent="0" algn="ctr">
              <a:buNone/>
              <a:defRPr sz="1800" cap="none" spc="200" baseline="0">
                <a:solidFill>
                  <a:schemeClr val="tx2"/>
                </a:solidFill>
                <a:latin typeface="+mj-lt"/>
              </a:defRPr>
            </a:lvl1pPr>
          </a:lstStyle>
          <a:p>
            <a:pPr lvl="0" rtl="0"/>
            <a:r>
              <a:rPr lang="fr-FR" noProof="0"/>
              <a:t>Cliquez pour ajouter un titre</a:t>
            </a:r>
          </a:p>
        </p:txBody>
      </p:sp>
      <p:sp>
        <p:nvSpPr>
          <p:cNvPr id="10" name="Espace réservé du contenu 9">
            <a:extLst>
              <a:ext uri="{FF2B5EF4-FFF2-40B4-BE49-F238E27FC236}">
                <a16:creationId xmlns:a16="http://schemas.microsoft.com/office/drawing/2014/main" id="{38FDE5E1-CA4F-47D6-B408-560DFA59D301}"/>
              </a:ext>
            </a:extLst>
          </p:cNvPr>
          <p:cNvSpPr>
            <a:spLocks noGrp="1"/>
          </p:cNvSpPr>
          <p:nvPr>
            <p:ph sz="quarter" idx="37" hasCustomPrompt="1"/>
          </p:nvPr>
        </p:nvSpPr>
        <p:spPr>
          <a:xfrm>
            <a:off x="906463" y="2752724"/>
            <a:ext cx="5007022" cy="3292475"/>
          </a:xfrm>
        </p:spPr>
        <p:txBody>
          <a:bodyPr rtlCol="0">
            <a:noAutofit/>
          </a:bodyPr>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3" name="Espace réservé du contenu 9">
            <a:extLst>
              <a:ext uri="{FF2B5EF4-FFF2-40B4-BE49-F238E27FC236}">
                <a16:creationId xmlns:a16="http://schemas.microsoft.com/office/drawing/2014/main" id="{E8933B94-68E9-4F8A-95B3-C8A867B06FF5}"/>
              </a:ext>
            </a:extLst>
          </p:cNvPr>
          <p:cNvSpPr>
            <a:spLocks noGrp="1"/>
          </p:cNvSpPr>
          <p:nvPr>
            <p:ph sz="quarter" idx="38" hasCustomPrompt="1"/>
          </p:nvPr>
        </p:nvSpPr>
        <p:spPr>
          <a:xfrm>
            <a:off x="6785497" y="2747768"/>
            <a:ext cx="4500041" cy="3292475"/>
          </a:xfrm>
        </p:spPr>
        <p:txBody>
          <a:bodyPr rtlCol="0">
            <a:noAutofit/>
          </a:bodyPr>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1" name="Titre 10">
            <a:extLst>
              <a:ext uri="{FF2B5EF4-FFF2-40B4-BE49-F238E27FC236}">
                <a16:creationId xmlns:a16="http://schemas.microsoft.com/office/drawing/2014/main" id="{9997C22C-C02E-4D5D-866A-A163E2B47034}"/>
              </a:ext>
            </a:extLst>
          </p:cNvPr>
          <p:cNvSpPr>
            <a:spLocks noGrp="1"/>
          </p:cNvSpPr>
          <p:nvPr>
            <p:ph type="title" hasCustomPrompt="1"/>
          </p:nvPr>
        </p:nvSpPr>
        <p:spPr>
          <a:xfrm>
            <a:off x="827900" y="671808"/>
            <a:ext cx="5829300" cy="639192"/>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3967859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n d’action biennal">
    <p:spTree>
      <p:nvGrpSpPr>
        <p:cNvPr id="1" name=""/>
        <p:cNvGrpSpPr/>
        <p:nvPr/>
      </p:nvGrpSpPr>
      <p:grpSpPr>
        <a:xfrm>
          <a:off x="0" y="0"/>
          <a:ext cx="0" cy="0"/>
          <a:chOff x="0" y="0"/>
          <a:chExt cx="0" cy="0"/>
        </a:xfrm>
      </p:grpSpPr>
      <p:sp>
        <p:nvSpPr>
          <p:cNvPr id="100" name="Rectangle 99">
            <a:extLst>
              <a:ext uri="{FF2B5EF4-FFF2-40B4-BE49-F238E27FC236}">
                <a16:creationId xmlns:a16="http://schemas.microsoft.com/office/drawing/2014/main" id="{9A6EC546-1FDF-48B1-BB0F-4069A4AF6B46}"/>
              </a:ext>
            </a:extLst>
          </p:cNvPr>
          <p:cNvSpPr/>
          <p:nvPr userDrawn="1"/>
        </p:nvSpPr>
        <p:spPr>
          <a:xfrm rot="5400000">
            <a:off x="1338026" y="-868210"/>
            <a:ext cx="972645" cy="364765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3" name="Espace réservé de la date 2">
            <a:extLst>
              <a:ext uri="{FF2B5EF4-FFF2-40B4-BE49-F238E27FC236}">
                <a16:creationId xmlns:a16="http://schemas.microsoft.com/office/drawing/2014/main" id="{8F8787A3-6FE4-43A8-B38B-0F6A2EF11D64}"/>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D1DE0A1E-0F1E-4FFE-B209-3D9679190548}"/>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A8999867-6933-40F9-BEA0-F30FA6975498}"/>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16" name="Espace réservé du texte 14">
            <a:extLst>
              <a:ext uri="{FF2B5EF4-FFF2-40B4-BE49-F238E27FC236}">
                <a16:creationId xmlns:a16="http://schemas.microsoft.com/office/drawing/2014/main" id="{00E72126-EBC8-4AA7-AA53-38A15FDEC6E3}"/>
              </a:ext>
            </a:extLst>
          </p:cNvPr>
          <p:cNvSpPr>
            <a:spLocks noGrp="1"/>
          </p:cNvSpPr>
          <p:nvPr>
            <p:ph type="body" sz="quarter" idx="17" hasCustomPrompt="1"/>
          </p:nvPr>
        </p:nvSpPr>
        <p:spPr>
          <a:xfrm>
            <a:off x="1712346"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17" name="Espace réservé du texte 14">
            <a:extLst>
              <a:ext uri="{FF2B5EF4-FFF2-40B4-BE49-F238E27FC236}">
                <a16:creationId xmlns:a16="http://schemas.microsoft.com/office/drawing/2014/main" id="{C44CA5E4-4215-49A0-86F5-2C4847D87E61}"/>
              </a:ext>
            </a:extLst>
          </p:cNvPr>
          <p:cNvSpPr>
            <a:spLocks noGrp="1"/>
          </p:cNvSpPr>
          <p:nvPr>
            <p:ph type="body" sz="quarter" idx="18" hasCustomPrompt="1"/>
          </p:nvPr>
        </p:nvSpPr>
        <p:spPr>
          <a:xfrm>
            <a:off x="2501761"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18" name="Espace réservé du texte 14">
            <a:extLst>
              <a:ext uri="{FF2B5EF4-FFF2-40B4-BE49-F238E27FC236}">
                <a16:creationId xmlns:a16="http://schemas.microsoft.com/office/drawing/2014/main" id="{735C1917-DDF3-4A5B-AEB9-E0FBD98EC516}"/>
              </a:ext>
            </a:extLst>
          </p:cNvPr>
          <p:cNvSpPr>
            <a:spLocks noGrp="1"/>
          </p:cNvSpPr>
          <p:nvPr>
            <p:ph type="body" sz="quarter" idx="19" hasCustomPrompt="1"/>
          </p:nvPr>
        </p:nvSpPr>
        <p:spPr>
          <a:xfrm>
            <a:off x="3291176"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19" name="Espace réservé du texte 14">
            <a:extLst>
              <a:ext uri="{FF2B5EF4-FFF2-40B4-BE49-F238E27FC236}">
                <a16:creationId xmlns:a16="http://schemas.microsoft.com/office/drawing/2014/main" id="{D0FF36A3-BF35-4A36-ADAB-547CA8CAED9F}"/>
              </a:ext>
            </a:extLst>
          </p:cNvPr>
          <p:cNvSpPr>
            <a:spLocks noGrp="1"/>
          </p:cNvSpPr>
          <p:nvPr>
            <p:ph type="body" sz="quarter" idx="20" hasCustomPrompt="1"/>
          </p:nvPr>
        </p:nvSpPr>
        <p:spPr>
          <a:xfrm>
            <a:off x="4080591"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0" name="Espace réservé du texte 14">
            <a:extLst>
              <a:ext uri="{FF2B5EF4-FFF2-40B4-BE49-F238E27FC236}">
                <a16:creationId xmlns:a16="http://schemas.microsoft.com/office/drawing/2014/main" id="{3BE85149-0E6D-4CDC-82B6-EF6894D9C904}"/>
              </a:ext>
            </a:extLst>
          </p:cNvPr>
          <p:cNvSpPr>
            <a:spLocks noGrp="1"/>
          </p:cNvSpPr>
          <p:nvPr>
            <p:ph type="body" sz="quarter" idx="21" hasCustomPrompt="1"/>
          </p:nvPr>
        </p:nvSpPr>
        <p:spPr>
          <a:xfrm>
            <a:off x="4810807" y="3170170"/>
            <a:ext cx="61531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1" name="Espace réservé du texte 14">
            <a:extLst>
              <a:ext uri="{FF2B5EF4-FFF2-40B4-BE49-F238E27FC236}">
                <a16:creationId xmlns:a16="http://schemas.microsoft.com/office/drawing/2014/main" id="{66E8B6B5-41D1-4EC9-84EF-1989A504B7D6}"/>
              </a:ext>
            </a:extLst>
          </p:cNvPr>
          <p:cNvSpPr>
            <a:spLocks noGrp="1"/>
          </p:cNvSpPr>
          <p:nvPr>
            <p:ph type="body" sz="quarter" idx="22" hasCustomPrompt="1"/>
          </p:nvPr>
        </p:nvSpPr>
        <p:spPr>
          <a:xfrm>
            <a:off x="5659421"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2" name="Espace réservé du texte 14">
            <a:extLst>
              <a:ext uri="{FF2B5EF4-FFF2-40B4-BE49-F238E27FC236}">
                <a16:creationId xmlns:a16="http://schemas.microsoft.com/office/drawing/2014/main" id="{0F13F401-A13F-4EF3-88FC-D517D7F7BA55}"/>
              </a:ext>
            </a:extLst>
          </p:cNvPr>
          <p:cNvSpPr>
            <a:spLocks noGrp="1"/>
          </p:cNvSpPr>
          <p:nvPr>
            <p:ph type="body" sz="quarter" idx="23" hasCustomPrompt="1"/>
          </p:nvPr>
        </p:nvSpPr>
        <p:spPr>
          <a:xfrm>
            <a:off x="6448836"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3" name="Espace réservé du texte 14">
            <a:extLst>
              <a:ext uri="{FF2B5EF4-FFF2-40B4-BE49-F238E27FC236}">
                <a16:creationId xmlns:a16="http://schemas.microsoft.com/office/drawing/2014/main" id="{94639D5D-D529-4EF5-9EF8-8C9B3715A28E}"/>
              </a:ext>
            </a:extLst>
          </p:cNvPr>
          <p:cNvSpPr>
            <a:spLocks noGrp="1"/>
          </p:cNvSpPr>
          <p:nvPr>
            <p:ph type="body" sz="quarter" idx="24" hasCustomPrompt="1"/>
          </p:nvPr>
        </p:nvSpPr>
        <p:spPr>
          <a:xfrm>
            <a:off x="7238251"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4" name="Espace réservé du texte 14">
            <a:extLst>
              <a:ext uri="{FF2B5EF4-FFF2-40B4-BE49-F238E27FC236}">
                <a16:creationId xmlns:a16="http://schemas.microsoft.com/office/drawing/2014/main" id="{45E22B01-C64B-4A03-9118-68BCAECC32FA}"/>
              </a:ext>
            </a:extLst>
          </p:cNvPr>
          <p:cNvSpPr>
            <a:spLocks noGrp="1"/>
          </p:cNvSpPr>
          <p:nvPr>
            <p:ph type="body" sz="quarter" idx="25" hasCustomPrompt="1"/>
          </p:nvPr>
        </p:nvSpPr>
        <p:spPr>
          <a:xfrm>
            <a:off x="8027666"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5" name="Espace réservé du texte 14">
            <a:extLst>
              <a:ext uri="{FF2B5EF4-FFF2-40B4-BE49-F238E27FC236}">
                <a16:creationId xmlns:a16="http://schemas.microsoft.com/office/drawing/2014/main" id="{04BA50FF-5CC3-4F90-9AA6-5942DF634BAB}"/>
              </a:ext>
            </a:extLst>
          </p:cNvPr>
          <p:cNvSpPr>
            <a:spLocks noGrp="1"/>
          </p:cNvSpPr>
          <p:nvPr>
            <p:ph type="body" sz="quarter" idx="26" hasCustomPrompt="1"/>
          </p:nvPr>
        </p:nvSpPr>
        <p:spPr>
          <a:xfrm>
            <a:off x="8817081"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6" name="Espace réservé du texte 14">
            <a:extLst>
              <a:ext uri="{FF2B5EF4-FFF2-40B4-BE49-F238E27FC236}">
                <a16:creationId xmlns:a16="http://schemas.microsoft.com/office/drawing/2014/main" id="{5B3EEE7C-67C5-49ED-A602-F8E162B21AA6}"/>
              </a:ext>
            </a:extLst>
          </p:cNvPr>
          <p:cNvSpPr>
            <a:spLocks noGrp="1"/>
          </p:cNvSpPr>
          <p:nvPr>
            <p:ph type="body" sz="quarter" idx="27" hasCustomPrompt="1"/>
          </p:nvPr>
        </p:nvSpPr>
        <p:spPr>
          <a:xfrm>
            <a:off x="9606496"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7" name="Espace réservé du texte 14">
            <a:extLst>
              <a:ext uri="{FF2B5EF4-FFF2-40B4-BE49-F238E27FC236}">
                <a16:creationId xmlns:a16="http://schemas.microsoft.com/office/drawing/2014/main" id="{EE91B34F-5506-49A1-8594-9259C64066FA}"/>
              </a:ext>
            </a:extLst>
          </p:cNvPr>
          <p:cNvSpPr>
            <a:spLocks noGrp="1"/>
          </p:cNvSpPr>
          <p:nvPr>
            <p:ph type="body" sz="quarter" idx="28" hasCustomPrompt="1"/>
          </p:nvPr>
        </p:nvSpPr>
        <p:spPr>
          <a:xfrm>
            <a:off x="10395907" y="3170170"/>
            <a:ext cx="495300" cy="652276"/>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8" name="Espace réservé du texte 14">
            <a:extLst>
              <a:ext uri="{FF2B5EF4-FFF2-40B4-BE49-F238E27FC236}">
                <a16:creationId xmlns:a16="http://schemas.microsoft.com/office/drawing/2014/main" id="{6A7D7592-A438-4BE7-82A5-188EF3B7021B}"/>
              </a:ext>
            </a:extLst>
          </p:cNvPr>
          <p:cNvSpPr>
            <a:spLocks noGrp="1"/>
          </p:cNvSpPr>
          <p:nvPr>
            <p:ph type="body" sz="quarter" idx="29" hasCustomPrompt="1"/>
          </p:nvPr>
        </p:nvSpPr>
        <p:spPr>
          <a:xfrm>
            <a:off x="1712346"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9" name="Espace réservé du texte 14">
            <a:extLst>
              <a:ext uri="{FF2B5EF4-FFF2-40B4-BE49-F238E27FC236}">
                <a16:creationId xmlns:a16="http://schemas.microsoft.com/office/drawing/2014/main" id="{70F1DE9A-9607-4D77-B1CA-EA7A15A4CACA}"/>
              </a:ext>
            </a:extLst>
          </p:cNvPr>
          <p:cNvSpPr>
            <a:spLocks noGrp="1"/>
          </p:cNvSpPr>
          <p:nvPr>
            <p:ph type="body" sz="quarter" idx="30" hasCustomPrompt="1"/>
          </p:nvPr>
        </p:nvSpPr>
        <p:spPr>
          <a:xfrm>
            <a:off x="2501761"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0" name="Espace réservé du texte 14">
            <a:extLst>
              <a:ext uri="{FF2B5EF4-FFF2-40B4-BE49-F238E27FC236}">
                <a16:creationId xmlns:a16="http://schemas.microsoft.com/office/drawing/2014/main" id="{FE726AB2-7D79-4CF4-ACA3-327A065CAA16}"/>
              </a:ext>
            </a:extLst>
          </p:cNvPr>
          <p:cNvSpPr>
            <a:spLocks noGrp="1"/>
          </p:cNvSpPr>
          <p:nvPr>
            <p:ph type="body" sz="quarter" idx="31" hasCustomPrompt="1"/>
          </p:nvPr>
        </p:nvSpPr>
        <p:spPr>
          <a:xfrm>
            <a:off x="3291176"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1" name="Espace réservé du texte 14">
            <a:extLst>
              <a:ext uri="{FF2B5EF4-FFF2-40B4-BE49-F238E27FC236}">
                <a16:creationId xmlns:a16="http://schemas.microsoft.com/office/drawing/2014/main" id="{07991841-3C5D-4E23-ACEF-AC0C7BA2866F}"/>
              </a:ext>
            </a:extLst>
          </p:cNvPr>
          <p:cNvSpPr>
            <a:spLocks noGrp="1"/>
          </p:cNvSpPr>
          <p:nvPr>
            <p:ph type="body" sz="quarter" idx="32" hasCustomPrompt="1"/>
          </p:nvPr>
        </p:nvSpPr>
        <p:spPr>
          <a:xfrm>
            <a:off x="4080591"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2" name="Espace réservé du texte 14">
            <a:extLst>
              <a:ext uri="{FF2B5EF4-FFF2-40B4-BE49-F238E27FC236}">
                <a16:creationId xmlns:a16="http://schemas.microsoft.com/office/drawing/2014/main" id="{E827F407-DC92-4E39-85F3-56B3405B23A9}"/>
              </a:ext>
            </a:extLst>
          </p:cNvPr>
          <p:cNvSpPr>
            <a:spLocks noGrp="1"/>
          </p:cNvSpPr>
          <p:nvPr>
            <p:ph type="body" sz="quarter" idx="33" hasCustomPrompt="1"/>
          </p:nvPr>
        </p:nvSpPr>
        <p:spPr>
          <a:xfrm>
            <a:off x="4810807" y="4871997"/>
            <a:ext cx="61531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3" name="Espace réservé du texte 14">
            <a:extLst>
              <a:ext uri="{FF2B5EF4-FFF2-40B4-BE49-F238E27FC236}">
                <a16:creationId xmlns:a16="http://schemas.microsoft.com/office/drawing/2014/main" id="{ADBEC4B1-A92B-4923-B3C2-44570B971C86}"/>
              </a:ext>
            </a:extLst>
          </p:cNvPr>
          <p:cNvSpPr>
            <a:spLocks noGrp="1"/>
          </p:cNvSpPr>
          <p:nvPr>
            <p:ph type="body" sz="quarter" idx="34" hasCustomPrompt="1"/>
          </p:nvPr>
        </p:nvSpPr>
        <p:spPr>
          <a:xfrm>
            <a:off x="5659421"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4" name="Espace réservé du texte 14">
            <a:extLst>
              <a:ext uri="{FF2B5EF4-FFF2-40B4-BE49-F238E27FC236}">
                <a16:creationId xmlns:a16="http://schemas.microsoft.com/office/drawing/2014/main" id="{32CD6E05-4E76-4ADF-9FC8-4321B2B9600C}"/>
              </a:ext>
            </a:extLst>
          </p:cNvPr>
          <p:cNvSpPr>
            <a:spLocks noGrp="1"/>
          </p:cNvSpPr>
          <p:nvPr>
            <p:ph type="body" sz="quarter" idx="35" hasCustomPrompt="1"/>
          </p:nvPr>
        </p:nvSpPr>
        <p:spPr>
          <a:xfrm>
            <a:off x="6448836"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5" name="Espace réservé du texte 14">
            <a:extLst>
              <a:ext uri="{FF2B5EF4-FFF2-40B4-BE49-F238E27FC236}">
                <a16:creationId xmlns:a16="http://schemas.microsoft.com/office/drawing/2014/main" id="{3D40BE94-38F8-48B0-9A42-DA1A41975046}"/>
              </a:ext>
            </a:extLst>
          </p:cNvPr>
          <p:cNvSpPr>
            <a:spLocks noGrp="1"/>
          </p:cNvSpPr>
          <p:nvPr>
            <p:ph type="body" sz="quarter" idx="36" hasCustomPrompt="1"/>
          </p:nvPr>
        </p:nvSpPr>
        <p:spPr>
          <a:xfrm>
            <a:off x="7238251"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6" name="Espace réservé du texte 14">
            <a:extLst>
              <a:ext uri="{FF2B5EF4-FFF2-40B4-BE49-F238E27FC236}">
                <a16:creationId xmlns:a16="http://schemas.microsoft.com/office/drawing/2014/main" id="{CCFECD0B-5901-4EBC-92AA-3DE8CD1132DF}"/>
              </a:ext>
            </a:extLst>
          </p:cNvPr>
          <p:cNvSpPr>
            <a:spLocks noGrp="1"/>
          </p:cNvSpPr>
          <p:nvPr>
            <p:ph type="body" sz="quarter" idx="37" hasCustomPrompt="1"/>
          </p:nvPr>
        </p:nvSpPr>
        <p:spPr>
          <a:xfrm>
            <a:off x="8027666"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7" name="Espace réservé du texte 14">
            <a:extLst>
              <a:ext uri="{FF2B5EF4-FFF2-40B4-BE49-F238E27FC236}">
                <a16:creationId xmlns:a16="http://schemas.microsoft.com/office/drawing/2014/main" id="{B173BBB1-992E-4C62-B6EF-38E5859DA795}"/>
              </a:ext>
            </a:extLst>
          </p:cNvPr>
          <p:cNvSpPr>
            <a:spLocks noGrp="1"/>
          </p:cNvSpPr>
          <p:nvPr>
            <p:ph type="body" sz="quarter" idx="38" hasCustomPrompt="1"/>
          </p:nvPr>
        </p:nvSpPr>
        <p:spPr>
          <a:xfrm>
            <a:off x="8817081"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8" name="Espace réservé du texte 14">
            <a:extLst>
              <a:ext uri="{FF2B5EF4-FFF2-40B4-BE49-F238E27FC236}">
                <a16:creationId xmlns:a16="http://schemas.microsoft.com/office/drawing/2014/main" id="{83639117-6091-4743-897D-3E5F4468CCAE}"/>
              </a:ext>
            </a:extLst>
          </p:cNvPr>
          <p:cNvSpPr>
            <a:spLocks noGrp="1"/>
          </p:cNvSpPr>
          <p:nvPr>
            <p:ph type="body" sz="quarter" idx="39" hasCustomPrompt="1"/>
          </p:nvPr>
        </p:nvSpPr>
        <p:spPr>
          <a:xfrm>
            <a:off x="9606496"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39" name="Espace réservé du texte 14">
            <a:extLst>
              <a:ext uri="{FF2B5EF4-FFF2-40B4-BE49-F238E27FC236}">
                <a16:creationId xmlns:a16="http://schemas.microsoft.com/office/drawing/2014/main" id="{B7A64542-4E5B-4701-845E-5101F87E1102}"/>
              </a:ext>
            </a:extLst>
          </p:cNvPr>
          <p:cNvSpPr>
            <a:spLocks noGrp="1"/>
          </p:cNvSpPr>
          <p:nvPr>
            <p:ph type="body" sz="quarter" idx="40" hasCustomPrompt="1"/>
          </p:nvPr>
        </p:nvSpPr>
        <p:spPr>
          <a:xfrm>
            <a:off x="10395907" y="4871997"/>
            <a:ext cx="495300" cy="652272"/>
          </a:xfrm>
          <a:prstGeom prst="rect">
            <a:avLst/>
          </a:prstGeom>
        </p:spPr>
        <p:txBody>
          <a:bodyPr rtlCol="0">
            <a:noAutofit/>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52" name="Espace réservé du texte 14">
            <a:extLst>
              <a:ext uri="{FF2B5EF4-FFF2-40B4-BE49-F238E27FC236}">
                <a16:creationId xmlns:a16="http://schemas.microsoft.com/office/drawing/2014/main" id="{0F74B4EA-4966-4ABC-8DFD-01157881B81B}"/>
              </a:ext>
            </a:extLst>
          </p:cNvPr>
          <p:cNvSpPr>
            <a:spLocks noGrp="1"/>
          </p:cNvSpPr>
          <p:nvPr>
            <p:ph type="body" sz="quarter" idx="41" hasCustomPrompt="1"/>
          </p:nvPr>
        </p:nvSpPr>
        <p:spPr>
          <a:xfrm>
            <a:off x="696804" y="2720679"/>
            <a:ext cx="1021001" cy="501726"/>
          </a:xfrm>
          <a:prstGeom prst="rect">
            <a:avLst/>
          </a:prstGeom>
        </p:spPr>
        <p:txBody>
          <a:bodyPr rtlCol="0" anchor="ctr">
            <a:noAutofit/>
          </a:bodyPr>
          <a:lstStyle>
            <a:lvl1pPr marL="0" indent="0" algn="ctr">
              <a:buNone/>
              <a:defRPr sz="2000" cap="none" spc="100" baseline="0">
                <a:solidFill>
                  <a:schemeClr val="accent5">
                    <a:lumMod val="50000"/>
                  </a:schemeClr>
                </a:solidFill>
                <a:latin typeface="+mj-lt"/>
              </a:defRPr>
            </a:lvl1pPr>
          </a:lstStyle>
          <a:p>
            <a:pPr lvl="0" rtl="0"/>
            <a:r>
              <a:rPr lang="fr-FR" noProof="0"/>
              <a:t>Ajouter une année</a:t>
            </a:r>
          </a:p>
        </p:txBody>
      </p:sp>
      <p:sp>
        <p:nvSpPr>
          <p:cNvPr id="53" name="Espace réservé du texte 14">
            <a:extLst>
              <a:ext uri="{FF2B5EF4-FFF2-40B4-BE49-F238E27FC236}">
                <a16:creationId xmlns:a16="http://schemas.microsoft.com/office/drawing/2014/main" id="{D7536456-E749-466F-8EFA-F33D82812277}"/>
              </a:ext>
            </a:extLst>
          </p:cNvPr>
          <p:cNvSpPr>
            <a:spLocks noGrp="1"/>
          </p:cNvSpPr>
          <p:nvPr>
            <p:ph type="body" sz="quarter" idx="42" hasCustomPrompt="1"/>
          </p:nvPr>
        </p:nvSpPr>
        <p:spPr>
          <a:xfrm>
            <a:off x="696804" y="4418755"/>
            <a:ext cx="1021001" cy="501726"/>
          </a:xfrm>
          <a:prstGeom prst="rect">
            <a:avLst/>
          </a:prstGeom>
        </p:spPr>
        <p:txBody>
          <a:bodyPr rtlCol="0" anchor="ctr">
            <a:noAutofit/>
          </a:bodyPr>
          <a:lstStyle>
            <a:lvl1pPr marL="0" indent="0" algn="ctr">
              <a:buNone/>
              <a:defRPr sz="2000" cap="none" spc="100" baseline="0">
                <a:solidFill>
                  <a:schemeClr val="accent5">
                    <a:lumMod val="50000"/>
                  </a:schemeClr>
                </a:solidFill>
                <a:latin typeface="+mj-lt"/>
              </a:defRPr>
            </a:lvl1pPr>
          </a:lstStyle>
          <a:p>
            <a:pPr lvl="0" rtl="0"/>
            <a:r>
              <a:rPr lang="fr-FR" noProof="0"/>
              <a:t>Ajouter une année</a:t>
            </a:r>
          </a:p>
        </p:txBody>
      </p:sp>
      <p:sp>
        <p:nvSpPr>
          <p:cNvPr id="54" name="Espace réservé du texte 14">
            <a:extLst>
              <a:ext uri="{FF2B5EF4-FFF2-40B4-BE49-F238E27FC236}">
                <a16:creationId xmlns:a16="http://schemas.microsoft.com/office/drawing/2014/main" id="{A6C85040-3D7A-4FD1-B96E-3ED738367662}"/>
              </a:ext>
            </a:extLst>
          </p:cNvPr>
          <p:cNvSpPr>
            <a:spLocks noGrp="1"/>
          </p:cNvSpPr>
          <p:nvPr>
            <p:ph type="body" sz="quarter" idx="43" hasCustomPrompt="1"/>
          </p:nvPr>
        </p:nvSpPr>
        <p:spPr>
          <a:xfrm>
            <a:off x="2029367" y="2120620"/>
            <a:ext cx="1440088" cy="549528"/>
          </a:xfrm>
          <a:prstGeom prst="rect">
            <a:avLst/>
          </a:prstGeom>
        </p:spPr>
        <p:txBody>
          <a:bodyPr rtlCol="0" anchor="ctr">
            <a:noAutofit/>
          </a:bodyPr>
          <a:lstStyle>
            <a:lvl1pPr marL="0" indent="0" algn="ctr">
              <a:lnSpc>
                <a:spcPct val="125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55" name="Espace réservé du texte 14">
            <a:extLst>
              <a:ext uri="{FF2B5EF4-FFF2-40B4-BE49-F238E27FC236}">
                <a16:creationId xmlns:a16="http://schemas.microsoft.com/office/drawing/2014/main" id="{966941C8-0858-4060-8F85-A63D40D05872}"/>
              </a:ext>
            </a:extLst>
          </p:cNvPr>
          <p:cNvSpPr>
            <a:spLocks noGrp="1"/>
          </p:cNvSpPr>
          <p:nvPr>
            <p:ph type="body" sz="quarter" idx="44" hasCustomPrompt="1"/>
          </p:nvPr>
        </p:nvSpPr>
        <p:spPr>
          <a:xfrm>
            <a:off x="4397612" y="2120620"/>
            <a:ext cx="1440088" cy="549528"/>
          </a:xfrm>
          <a:prstGeom prst="rect">
            <a:avLst/>
          </a:prstGeom>
        </p:spPr>
        <p:txBody>
          <a:bodyPr rtlCol="0" anchor="ctr">
            <a:noAutofit/>
          </a:bodyPr>
          <a:lstStyle>
            <a:lvl1pPr marL="0" indent="0" algn="ctr">
              <a:lnSpc>
                <a:spcPct val="125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56" name="Espace réservé du texte 14">
            <a:extLst>
              <a:ext uri="{FF2B5EF4-FFF2-40B4-BE49-F238E27FC236}">
                <a16:creationId xmlns:a16="http://schemas.microsoft.com/office/drawing/2014/main" id="{B66D6339-390D-45A7-BBF7-ADB8D6A0168F}"/>
              </a:ext>
            </a:extLst>
          </p:cNvPr>
          <p:cNvSpPr>
            <a:spLocks noGrp="1"/>
          </p:cNvSpPr>
          <p:nvPr>
            <p:ph type="body" sz="quarter" idx="45" hasCustomPrompt="1"/>
          </p:nvPr>
        </p:nvSpPr>
        <p:spPr>
          <a:xfrm>
            <a:off x="8344687" y="2120620"/>
            <a:ext cx="1440088" cy="549528"/>
          </a:xfrm>
          <a:prstGeom prst="rect">
            <a:avLst/>
          </a:prstGeom>
        </p:spPr>
        <p:txBody>
          <a:bodyPr rtlCol="0" anchor="ctr">
            <a:noAutofit/>
          </a:bodyPr>
          <a:lstStyle>
            <a:lvl1pPr marL="0" indent="0" algn="ctr">
              <a:lnSpc>
                <a:spcPct val="125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57" name="Espace réservé du texte 14">
            <a:extLst>
              <a:ext uri="{FF2B5EF4-FFF2-40B4-BE49-F238E27FC236}">
                <a16:creationId xmlns:a16="http://schemas.microsoft.com/office/drawing/2014/main" id="{89C25EC2-6755-441D-BD59-204C60EFD6AE}"/>
              </a:ext>
            </a:extLst>
          </p:cNvPr>
          <p:cNvSpPr>
            <a:spLocks noGrp="1"/>
          </p:cNvSpPr>
          <p:nvPr>
            <p:ph type="body" sz="quarter" idx="46" hasCustomPrompt="1"/>
          </p:nvPr>
        </p:nvSpPr>
        <p:spPr>
          <a:xfrm>
            <a:off x="2029367" y="3854752"/>
            <a:ext cx="1440088" cy="557165"/>
          </a:xfrm>
          <a:prstGeom prst="rect">
            <a:avLst/>
          </a:prstGeom>
        </p:spPr>
        <p:txBody>
          <a:bodyPr rtlCol="0" anchor="ctr">
            <a:noAutofit/>
          </a:bodyPr>
          <a:lstStyle>
            <a:lvl1pPr marL="0" indent="0" algn="ctr">
              <a:lnSpc>
                <a:spcPct val="125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58" name="Espace réservé du texte 14">
            <a:extLst>
              <a:ext uri="{FF2B5EF4-FFF2-40B4-BE49-F238E27FC236}">
                <a16:creationId xmlns:a16="http://schemas.microsoft.com/office/drawing/2014/main" id="{5AA552AB-DFEE-4CE4-9596-F63F557FD478}"/>
              </a:ext>
            </a:extLst>
          </p:cNvPr>
          <p:cNvSpPr>
            <a:spLocks noGrp="1"/>
          </p:cNvSpPr>
          <p:nvPr>
            <p:ph type="body" sz="quarter" idx="47" hasCustomPrompt="1"/>
          </p:nvPr>
        </p:nvSpPr>
        <p:spPr>
          <a:xfrm>
            <a:off x="5976442" y="3854752"/>
            <a:ext cx="1440088" cy="557165"/>
          </a:xfrm>
          <a:prstGeom prst="rect">
            <a:avLst/>
          </a:prstGeom>
        </p:spPr>
        <p:txBody>
          <a:bodyPr rtlCol="0" anchor="ctr">
            <a:noAutofit/>
          </a:bodyPr>
          <a:lstStyle>
            <a:lvl1pPr marL="0" indent="0" algn="ctr">
              <a:lnSpc>
                <a:spcPct val="100000"/>
              </a:lnSpc>
              <a:spcBef>
                <a:spcPts val="0"/>
              </a:spcBef>
              <a:buNone/>
              <a:defRPr sz="1400" b="1" cap="none" spc="100" baseline="0">
                <a:solidFill>
                  <a:schemeClr val="accent4"/>
                </a:solidFill>
                <a:latin typeface="+mn-lt"/>
              </a:defRPr>
            </a:lvl1pPr>
          </a:lstStyle>
          <a:p>
            <a:pPr lvl="0" rtl="0"/>
            <a:r>
              <a:rPr lang="fr-FR" noProof="0"/>
              <a:t>Cliquer pour ajouter du texte</a:t>
            </a:r>
          </a:p>
        </p:txBody>
      </p:sp>
      <p:sp>
        <p:nvSpPr>
          <p:cNvPr id="59" name="Espace réservé du texte 14">
            <a:extLst>
              <a:ext uri="{FF2B5EF4-FFF2-40B4-BE49-F238E27FC236}">
                <a16:creationId xmlns:a16="http://schemas.microsoft.com/office/drawing/2014/main" id="{8AA79F31-661A-42DB-97E9-B3633BF6622E}"/>
              </a:ext>
            </a:extLst>
          </p:cNvPr>
          <p:cNvSpPr>
            <a:spLocks noGrp="1"/>
          </p:cNvSpPr>
          <p:nvPr>
            <p:ph type="body" sz="quarter" idx="48" hasCustomPrompt="1"/>
          </p:nvPr>
        </p:nvSpPr>
        <p:spPr>
          <a:xfrm>
            <a:off x="9923517" y="3854752"/>
            <a:ext cx="1440088" cy="557165"/>
          </a:xfrm>
          <a:prstGeom prst="rect">
            <a:avLst/>
          </a:prstGeom>
        </p:spPr>
        <p:txBody>
          <a:bodyPr rtlCol="0" anchor="ctr">
            <a:noAutofit/>
          </a:bodyPr>
          <a:lstStyle>
            <a:lvl1pPr marL="0" indent="0" algn="ctr">
              <a:lnSpc>
                <a:spcPct val="125000"/>
              </a:lnSpc>
              <a:spcBef>
                <a:spcPts val="0"/>
              </a:spcBef>
              <a:buNone/>
              <a:defRPr sz="1200" cap="none" spc="100" baseline="0">
                <a:solidFill>
                  <a:schemeClr val="accent5">
                    <a:lumMod val="50000"/>
                  </a:schemeClr>
                </a:solidFill>
                <a:latin typeface="+mn-lt"/>
              </a:defRPr>
            </a:lvl1pPr>
          </a:lstStyle>
          <a:p>
            <a:pPr lvl="0" rtl="0"/>
            <a:r>
              <a:rPr lang="fr-FR" noProof="0"/>
              <a:t>Cliquer pour ajouter du texte</a:t>
            </a:r>
          </a:p>
        </p:txBody>
      </p:sp>
      <p:sp>
        <p:nvSpPr>
          <p:cNvPr id="2" name="Titre 1">
            <a:extLst>
              <a:ext uri="{FF2B5EF4-FFF2-40B4-BE49-F238E27FC236}">
                <a16:creationId xmlns:a16="http://schemas.microsoft.com/office/drawing/2014/main" id="{5171E1E5-ACAD-4ED5-AAF2-539AF0733FC8}"/>
              </a:ext>
            </a:extLst>
          </p:cNvPr>
          <p:cNvSpPr>
            <a:spLocks noGrp="1"/>
          </p:cNvSpPr>
          <p:nvPr>
            <p:ph type="title" hasCustomPrompt="1"/>
          </p:nvPr>
        </p:nvSpPr>
        <p:spPr>
          <a:xfrm>
            <a:off x="838200" y="671808"/>
            <a:ext cx="10515600" cy="661924"/>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180835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e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91DFB87B-D4AD-42B4-8993-D5BD0311CFF4}"/>
              </a:ext>
            </a:extLst>
          </p:cNvPr>
          <p:cNvSpPr>
            <a:spLocks noGrp="1"/>
          </p:cNvSpPr>
          <p:nvPr>
            <p:ph type="dt" sz="half" idx="10"/>
          </p:nvPr>
        </p:nvSpPr>
        <p:spPr/>
        <p:txBody>
          <a:bodyPr rtlCol="0">
            <a:noAutofit/>
          </a:bodyPr>
          <a:lstStyle>
            <a:lvl1pPr>
              <a:defRPr>
                <a:solidFill>
                  <a:schemeClr val="bg2">
                    <a:lumMod val="50000"/>
                  </a:schemeClr>
                </a:solidFill>
              </a:defRPr>
            </a:lvl1pPr>
          </a:lstStyle>
          <a:p>
            <a:pPr rtl="0"/>
            <a:r>
              <a:rPr lang="fr-FR" noProof="0"/>
              <a:t>03/08/20XX</a:t>
            </a:r>
          </a:p>
        </p:txBody>
      </p:sp>
      <p:sp>
        <p:nvSpPr>
          <p:cNvPr id="4" name="Espace réservé du pied de page 3">
            <a:extLst>
              <a:ext uri="{FF2B5EF4-FFF2-40B4-BE49-F238E27FC236}">
                <a16:creationId xmlns:a16="http://schemas.microsoft.com/office/drawing/2014/main" id="{DEBDA0E7-08C2-442E-A8B3-F1218B69F28B}"/>
              </a:ext>
            </a:extLst>
          </p:cNvPr>
          <p:cNvSpPr>
            <a:spLocks noGrp="1"/>
          </p:cNvSpPr>
          <p:nvPr>
            <p:ph type="ftr" sz="quarter" idx="11"/>
          </p:nvPr>
        </p:nvSpPr>
        <p:spPr/>
        <p:txBody>
          <a:bodyPr rtlCol="0">
            <a:noAutofit/>
          </a:bodyPr>
          <a:lstStyle>
            <a:lvl1pPr>
              <a:defRPr>
                <a:solidFill>
                  <a:schemeClr val="bg2">
                    <a:lumMod val="50000"/>
                  </a:schemeClr>
                </a:solidFill>
              </a:defRPr>
            </a:lvl1p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869842E0-2E48-4C5C-9EC5-429BF2DA44B5}"/>
              </a:ext>
            </a:extLst>
          </p:cNvPr>
          <p:cNvSpPr>
            <a:spLocks noGrp="1"/>
          </p:cNvSpPr>
          <p:nvPr>
            <p:ph type="sldNum" sz="quarter" idx="12"/>
          </p:nvPr>
        </p:nvSpPr>
        <p:spPr/>
        <p:txBody>
          <a:bodyPr rtlCol="0">
            <a:noAutofit/>
          </a:bodyPr>
          <a:lstStyle>
            <a:lvl1pPr>
              <a:defRPr>
                <a:solidFill>
                  <a:schemeClr val="bg2">
                    <a:lumMod val="50000"/>
                  </a:schemeClr>
                </a:solidFill>
              </a:defRPr>
            </a:lvl1pPr>
          </a:lstStyle>
          <a:p>
            <a:pPr rtl="0"/>
            <a:fld id="{BF860B6F-2FE3-4DE6-9496-980E987E7466}" type="slidenum">
              <a:rPr lang="fr-FR" noProof="0" smtClean="0"/>
              <a:pPr rtl="0"/>
              <a:t>‹N°›</a:t>
            </a:fld>
            <a:endParaRPr lang="fr-FR" noProof="0"/>
          </a:p>
        </p:txBody>
      </p:sp>
      <p:sp>
        <p:nvSpPr>
          <p:cNvPr id="2" name="Rectangle 1">
            <a:extLst>
              <a:ext uri="{FF2B5EF4-FFF2-40B4-BE49-F238E27FC236}">
                <a16:creationId xmlns:a16="http://schemas.microsoft.com/office/drawing/2014/main" id="{AA3808EC-BC22-46D4-895E-0A67F6EE1907}"/>
              </a:ext>
            </a:extLst>
          </p:cNvPr>
          <p:cNvSpPr/>
          <p:nvPr userDrawn="1"/>
        </p:nvSpPr>
        <p:spPr>
          <a:xfrm>
            <a:off x="9393543" y="0"/>
            <a:ext cx="1855263" cy="445995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6" name="Titre 5">
            <a:extLst>
              <a:ext uri="{FF2B5EF4-FFF2-40B4-BE49-F238E27FC236}">
                <a16:creationId xmlns:a16="http://schemas.microsoft.com/office/drawing/2014/main" id="{6783E2FE-F5EA-4C43-BC5B-23330B11D446}"/>
              </a:ext>
            </a:extLst>
          </p:cNvPr>
          <p:cNvSpPr>
            <a:spLocks noGrp="1"/>
          </p:cNvSpPr>
          <p:nvPr>
            <p:ph type="title" hasCustomPrompt="1"/>
          </p:nvPr>
        </p:nvSpPr>
        <p:spPr>
          <a:xfrm rot="5400000">
            <a:off x="8333552" y="3930709"/>
            <a:ext cx="3975244" cy="996551"/>
          </a:xfrm>
        </p:spPr>
        <p:txBody>
          <a:bodyPr rtlCol="0"/>
          <a:lstStyle>
            <a:lvl1pPr>
              <a:defRPr/>
            </a:lvl1pPr>
          </a:lstStyle>
          <a:p>
            <a:pPr rtl="0"/>
            <a:r>
              <a:rPr lang="fr-FR" noProof="0"/>
              <a:t>Cliquez pour ajouter un titre</a:t>
            </a:r>
          </a:p>
        </p:txBody>
      </p:sp>
    </p:spTree>
    <p:extLst>
      <p:ext uri="{BB962C8B-B14F-4D97-AF65-F5344CB8AC3E}">
        <p14:creationId xmlns:p14="http://schemas.microsoft.com/office/powerpoint/2010/main" val="578592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écouvrez l’équipe 4-Up">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40F7723-F5B1-4A97-921F-93E42B12D62B}"/>
              </a:ext>
            </a:extLst>
          </p:cNvPr>
          <p:cNvSpPr/>
          <p:nvPr userDrawn="1"/>
        </p:nvSpPr>
        <p:spPr>
          <a:xfrm>
            <a:off x="4659086" y="0"/>
            <a:ext cx="753291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3" name="Espace réservé de la date 2">
            <a:extLst>
              <a:ext uri="{FF2B5EF4-FFF2-40B4-BE49-F238E27FC236}">
                <a16:creationId xmlns:a16="http://schemas.microsoft.com/office/drawing/2014/main" id="{E1670FDF-6533-4E3F-94A4-2548DA2F9C6C}"/>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DFDB69DE-3108-4A10-8EDD-EC2EF3F52F04}"/>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C49B337B-1B07-4B9D-9563-C5E433F8395A}"/>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9" name="Espace réservé d’image 9">
            <a:extLst>
              <a:ext uri="{FF2B5EF4-FFF2-40B4-BE49-F238E27FC236}">
                <a16:creationId xmlns:a16="http://schemas.microsoft.com/office/drawing/2014/main" id="{FA44B00A-A50E-49C2-AE8C-E243734442AF}"/>
              </a:ext>
            </a:extLst>
          </p:cNvPr>
          <p:cNvSpPr>
            <a:spLocks noGrp="1"/>
          </p:cNvSpPr>
          <p:nvPr>
            <p:ph type="pic" sz="quarter" idx="14" hasCustomPrompt="1"/>
          </p:nvPr>
        </p:nvSpPr>
        <p:spPr>
          <a:xfrm>
            <a:off x="6031913" y="671944"/>
            <a:ext cx="2013133" cy="1697455"/>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10" name="Espace réservé du texte 10">
            <a:extLst>
              <a:ext uri="{FF2B5EF4-FFF2-40B4-BE49-F238E27FC236}">
                <a16:creationId xmlns:a16="http://schemas.microsoft.com/office/drawing/2014/main" id="{300A1A7F-BD7F-4CB8-A8BD-C7DDCD62C9A8}"/>
              </a:ext>
            </a:extLst>
          </p:cNvPr>
          <p:cNvSpPr>
            <a:spLocks noGrp="1"/>
          </p:cNvSpPr>
          <p:nvPr>
            <p:ph type="body" sz="quarter" idx="18" hasCustomPrompt="1"/>
          </p:nvPr>
        </p:nvSpPr>
        <p:spPr>
          <a:xfrm>
            <a:off x="5794627" y="2426760"/>
            <a:ext cx="2487705" cy="411277"/>
          </a:xfrm>
          <a:prstGeom prst="rect">
            <a:avLst/>
          </a:prstGeom>
        </p:spPr>
        <p:txBody>
          <a:bodyPr rtlCol="0" anchor="b">
            <a:noAutofit/>
          </a:bodyPr>
          <a:lstStyle>
            <a:lvl1pPr marL="0" indent="0" algn="ctr">
              <a:buNone/>
              <a:defRPr sz="1600" cap="all" spc="100" baseline="0">
                <a:solidFill>
                  <a:schemeClr val="accent1"/>
                </a:solidFill>
                <a:latin typeface="+mj-lt"/>
              </a:defRPr>
            </a:lvl1pPr>
          </a:lstStyle>
          <a:p>
            <a:pPr lvl="0" rtl="0"/>
            <a:r>
              <a:rPr lang="fr-FR" noProof="0"/>
              <a:t>Ajouter un nom</a:t>
            </a:r>
          </a:p>
        </p:txBody>
      </p:sp>
      <p:sp>
        <p:nvSpPr>
          <p:cNvPr id="11" name="Espace réservé du texte 10">
            <a:extLst>
              <a:ext uri="{FF2B5EF4-FFF2-40B4-BE49-F238E27FC236}">
                <a16:creationId xmlns:a16="http://schemas.microsoft.com/office/drawing/2014/main" id="{C4253CF9-87EA-4162-8CBD-63E10EBEB6E6}"/>
              </a:ext>
            </a:extLst>
          </p:cNvPr>
          <p:cNvSpPr>
            <a:spLocks noGrp="1"/>
          </p:cNvSpPr>
          <p:nvPr>
            <p:ph type="body" sz="quarter" idx="19" hasCustomPrompt="1"/>
          </p:nvPr>
        </p:nvSpPr>
        <p:spPr>
          <a:xfrm>
            <a:off x="5794627" y="2801755"/>
            <a:ext cx="2487705" cy="435631"/>
          </a:xfrm>
          <a:prstGeom prst="rect">
            <a:avLst/>
          </a:prstGeom>
        </p:spPr>
        <p:txBody>
          <a:bodyPr rtlCol="0" anchor="t">
            <a:noAutofit/>
          </a:bodyPr>
          <a:lstStyle>
            <a:lvl1pPr marL="0" indent="0" algn="ctr">
              <a:buNone/>
              <a:defRPr sz="1400" cap="none" spc="100" baseline="0">
                <a:solidFill>
                  <a:schemeClr val="accent1"/>
                </a:solidFill>
                <a:latin typeface="+mn-lt"/>
              </a:defRPr>
            </a:lvl1pPr>
          </a:lstStyle>
          <a:p>
            <a:pPr lvl="0" rtl="0"/>
            <a:r>
              <a:rPr lang="fr-FR" noProof="0"/>
              <a:t>Ajouter un titre</a:t>
            </a:r>
          </a:p>
        </p:txBody>
      </p:sp>
      <p:sp>
        <p:nvSpPr>
          <p:cNvPr id="24" name="Espace réservé d’image 9">
            <a:extLst>
              <a:ext uri="{FF2B5EF4-FFF2-40B4-BE49-F238E27FC236}">
                <a16:creationId xmlns:a16="http://schemas.microsoft.com/office/drawing/2014/main" id="{F099E8E6-E766-4B5B-8E98-7D92E8F91A95}"/>
              </a:ext>
            </a:extLst>
          </p:cNvPr>
          <p:cNvSpPr>
            <a:spLocks noGrp="1"/>
          </p:cNvSpPr>
          <p:nvPr>
            <p:ph type="pic" sz="quarter" idx="23" hasCustomPrompt="1"/>
          </p:nvPr>
        </p:nvSpPr>
        <p:spPr>
          <a:xfrm>
            <a:off x="9038065" y="671944"/>
            <a:ext cx="2013133" cy="1697455"/>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30" name="Espace réservé du texte 10">
            <a:extLst>
              <a:ext uri="{FF2B5EF4-FFF2-40B4-BE49-F238E27FC236}">
                <a16:creationId xmlns:a16="http://schemas.microsoft.com/office/drawing/2014/main" id="{A3AC6007-1F43-4D93-842F-2E1F01D19B20}"/>
              </a:ext>
            </a:extLst>
          </p:cNvPr>
          <p:cNvSpPr>
            <a:spLocks noGrp="1"/>
          </p:cNvSpPr>
          <p:nvPr>
            <p:ph type="body" sz="quarter" idx="29" hasCustomPrompt="1"/>
          </p:nvPr>
        </p:nvSpPr>
        <p:spPr>
          <a:xfrm>
            <a:off x="8800779" y="2426197"/>
            <a:ext cx="2487705" cy="411277"/>
          </a:xfrm>
          <a:prstGeom prst="rect">
            <a:avLst/>
          </a:prstGeom>
        </p:spPr>
        <p:txBody>
          <a:bodyPr rtlCol="0" anchor="b">
            <a:noAutofit/>
          </a:bodyPr>
          <a:lstStyle>
            <a:lvl1pPr marL="0" indent="0" algn="ctr">
              <a:buNone/>
              <a:defRPr sz="1600" cap="all" spc="100" baseline="0">
                <a:solidFill>
                  <a:schemeClr val="accent1"/>
                </a:solidFill>
                <a:latin typeface="+mj-lt"/>
              </a:defRPr>
            </a:lvl1pPr>
          </a:lstStyle>
          <a:p>
            <a:pPr lvl="0" rtl="0"/>
            <a:r>
              <a:rPr lang="fr-FR" noProof="0"/>
              <a:t>Ajouter un nom</a:t>
            </a:r>
          </a:p>
        </p:txBody>
      </p:sp>
      <p:sp>
        <p:nvSpPr>
          <p:cNvPr id="31" name="Espace réservé du texte 10">
            <a:extLst>
              <a:ext uri="{FF2B5EF4-FFF2-40B4-BE49-F238E27FC236}">
                <a16:creationId xmlns:a16="http://schemas.microsoft.com/office/drawing/2014/main" id="{85EC4308-1195-47F4-A415-8637701ADF8A}"/>
              </a:ext>
            </a:extLst>
          </p:cNvPr>
          <p:cNvSpPr>
            <a:spLocks noGrp="1"/>
          </p:cNvSpPr>
          <p:nvPr>
            <p:ph type="body" sz="quarter" idx="30" hasCustomPrompt="1"/>
          </p:nvPr>
        </p:nvSpPr>
        <p:spPr>
          <a:xfrm>
            <a:off x="8800779" y="2801192"/>
            <a:ext cx="2487705" cy="435631"/>
          </a:xfrm>
          <a:prstGeom prst="rect">
            <a:avLst/>
          </a:prstGeom>
        </p:spPr>
        <p:txBody>
          <a:bodyPr rtlCol="0" anchor="t">
            <a:noAutofit/>
          </a:bodyPr>
          <a:lstStyle>
            <a:lvl1pPr marL="0" indent="0" algn="ctr">
              <a:buNone/>
              <a:defRPr sz="1400" cap="none" spc="100" baseline="0">
                <a:solidFill>
                  <a:schemeClr val="accent1"/>
                </a:solidFill>
                <a:latin typeface="+mn-lt"/>
              </a:defRPr>
            </a:lvl1pPr>
          </a:lstStyle>
          <a:p>
            <a:pPr lvl="0" rtl="0"/>
            <a:r>
              <a:rPr lang="fr-FR" noProof="0"/>
              <a:t>Ajouter un titre</a:t>
            </a:r>
          </a:p>
        </p:txBody>
      </p:sp>
      <p:sp>
        <p:nvSpPr>
          <p:cNvPr id="38" name="Espace réservé d’image 9">
            <a:extLst>
              <a:ext uri="{FF2B5EF4-FFF2-40B4-BE49-F238E27FC236}">
                <a16:creationId xmlns:a16="http://schemas.microsoft.com/office/drawing/2014/main" id="{8E583185-DBE3-45E6-B367-B88C50A91CEA}"/>
              </a:ext>
            </a:extLst>
          </p:cNvPr>
          <p:cNvSpPr>
            <a:spLocks noGrp="1"/>
          </p:cNvSpPr>
          <p:nvPr>
            <p:ph type="pic" sz="quarter" idx="31" hasCustomPrompt="1"/>
          </p:nvPr>
        </p:nvSpPr>
        <p:spPr>
          <a:xfrm>
            <a:off x="6031913" y="3494316"/>
            <a:ext cx="2013133" cy="1697455"/>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39" name="Espace réservé du texte 10">
            <a:extLst>
              <a:ext uri="{FF2B5EF4-FFF2-40B4-BE49-F238E27FC236}">
                <a16:creationId xmlns:a16="http://schemas.microsoft.com/office/drawing/2014/main" id="{0B472BE4-F051-416A-AFCF-53E847C3E546}"/>
              </a:ext>
            </a:extLst>
          </p:cNvPr>
          <p:cNvSpPr>
            <a:spLocks noGrp="1"/>
          </p:cNvSpPr>
          <p:nvPr>
            <p:ph type="body" sz="quarter" idx="32" hasCustomPrompt="1"/>
          </p:nvPr>
        </p:nvSpPr>
        <p:spPr>
          <a:xfrm>
            <a:off x="5794627" y="5249132"/>
            <a:ext cx="2487705" cy="411277"/>
          </a:xfrm>
          <a:prstGeom prst="rect">
            <a:avLst/>
          </a:prstGeom>
        </p:spPr>
        <p:txBody>
          <a:bodyPr rtlCol="0" anchor="b">
            <a:noAutofit/>
          </a:bodyPr>
          <a:lstStyle>
            <a:lvl1pPr marL="0" indent="0" algn="ctr">
              <a:buNone/>
              <a:defRPr sz="1600" cap="all" spc="100" baseline="0">
                <a:solidFill>
                  <a:schemeClr val="accent1"/>
                </a:solidFill>
                <a:latin typeface="+mj-lt"/>
              </a:defRPr>
            </a:lvl1pPr>
          </a:lstStyle>
          <a:p>
            <a:pPr lvl="0" rtl="0"/>
            <a:r>
              <a:rPr lang="fr-FR" noProof="0"/>
              <a:t>Ajouter un nom</a:t>
            </a:r>
          </a:p>
        </p:txBody>
      </p:sp>
      <p:sp>
        <p:nvSpPr>
          <p:cNvPr id="40" name="Espace réservé du texte 10">
            <a:extLst>
              <a:ext uri="{FF2B5EF4-FFF2-40B4-BE49-F238E27FC236}">
                <a16:creationId xmlns:a16="http://schemas.microsoft.com/office/drawing/2014/main" id="{FF4A7512-D4D0-4D2E-A300-C5EE0AC2EC89}"/>
              </a:ext>
            </a:extLst>
          </p:cNvPr>
          <p:cNvSpPr>
            <a:spLocks noGrp="1"/>
          </p:cNvSpPr>
          <p:nvPr>
            <p:ph type="body" sz="quarter" idx="33" hasCustomPrompt="1"/>
          </p:nvPr>
        </p:nvSpPr>
        <p:spPr>
          <a:xfrm>
            <a:off x="5794627" y="5624127"/>
            <a:ext cx="2487705" cy="435631"/>
          </a:xfrm>
          <a:prstGeom prst="rect">
            <a:avLst/>
          </a:prstGeom>
        </p:spPr>
        <p:txBody>
          <a:bodyPr rtlCol="0" anchor="t">
            <a:noAutofit/>
          </a:bodyPr>
          <a:lstStyle>
            <a:lvl1pPr marL="0" indent="0" algn="ctr">
              <a:buNone/>
              <a:defRPr sz="1400" cap="none" spc="100" baseline="0">
                <a:solidFill>
                  <a:schemeClr val="accent1"/>
                </a:solidFill>
                <a:latin typeface="+mn-lt"/>
              </a:defRPr>
            </a:lvl1pPr>
          </a:lstStyle>
          <a:p>
            <a:pPr lvl="0" rtl="0"/>
            <a:r>
              <a:rPr lang="fr-FR" noProof="0"/>
              <a:t>Ajouter un titre</a:t>
            </a:r>
          </a:p>
        </p:txBody>
      </p:sp>
      <p:sp>
        <p:nvSpPr>
          <p:cNvPr id="41" name="Espace réservé d’image 9">
            <a:extLst>
              <a:ext uri="{FF2B5EF4-FFF2-40B4-BE49-F238E27FC236}">
                <a16:creationId xmlns:a16="http://schemas.microsoft.com/office/drawing/2014/main" id="{7CBE80F1-F6E2-416E-9F4A-EBE15E0F94A5}"/>
              </a:ext>
            </a:extLst>
          </p:cNvPr>
          <p:cNvSpPr>
            <a:spLocks noGrp="1"/>
          </p:cNvSpPr>
          <p:nvPr>
            <p:ph type="pic" sz="quarter" idx="34" hasCustomPrompt="1"/>
          </p:nvPr>
        </p:nvSpPr>
        <p:spPr>
          <a:xfrm>
            <a:off x="9038065" y="3494316"/>
            <a:ext cx="2013133" cy="1697455"/>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42" name="Espace réservé du texte 10">
            <a:extLst>
              <a:ext uri="{FF2B5EF4-FFF2-40B4-BE49-F238E27FC236}">
                <a16:creationId xmlns:a16="http://schemas.microsoft.com/office/drawing/2014/main" id="{B9A76D07-863C-4818-9D9C-99B8F83B8F41}"/>
              </a:ext>
            </a:extLst>
          </p:cNvPr>
          <p:cNvSpPr>
            <a:spLocks noGrp="1"/>
          </p:cNvSpPr>
          <p:nvPr>
            <p:ph type="body" sz="quarter" idx="35" hasCustomPrompt="1"/>
          </p:nvPr>
        </p:nvSpPr>
        <p:spPr>
          <a:xfrm>
            <a:off x="8800779" y="5248569"/>
            <a:ext cx="2487705" cy="411277"/>
          </a:xfrm>
          <a:prstGeom prst="rect">
            <a:avLst/>
          </a:prstGeom>
        </p:spPr>
        <p:txBody>
          <a:bodyPr rtlCol="0" anchor="b">
            <a:noAutofit/>
          </a:bodyPr>
          <a:lstStyle>
            <a:lvl1pPr marL="0" indent="0" algn="ctr">
              <a:buNone/>
              <a:defRPr sz="1600" cap="all" spc="100" baseline="0">
                <a:solidFill>
                  <a:schemeClr val="accent1"/>
                </a:solidFill>
                <a:latin typeface="+mj-lt"/>
              </a:defRPr>
            </a:lvl1pPr>
          </a:lstStyle>
          <a:p>
            <a:pPr lvl="0" rtl="0"/>
            <a:r>
              <a:rPr lang="fr-FR" noProof="0"/>
              <a:t>Ajouter un nom</a:t>
            </a:r>
          </a:p>
        </p:txBody>
      </p:sp>
      <p:sp>
        <p:nvSpPr>
          <p:cNvPr id="43" name="Espace réservé du texte 10">
            <a:extLst>
              <a:ext uri="{FF2B5EF4-FFF2-40B4-BE49-F238E27FC236}">
                <a16:creationId xmlns:a16="http://schemas.microsoft.com/office/drawing/2014/main" id="{822CAEC7-C513-41B6-9F77-3D5481F849EE}"/>
              </a:ext>
            </a:extLst>
          </p:cNvPr>
          <p:cNvSpPr>
            <a:spLocks noGrp="1"/>
          </p:cNvSpPr>
          <p:nvPr>
            <p:ph type="body" sz="quarter" idx="36" hasCustomPrompt="1"/>
          </p:nvPr>
        </p:nvSpPr>
        <p:spPr>
          <a:xfrm>
            <a:off x="8800779" y="5623564"/>
            <a:ext cx="2487705" cy="435631"/>
          </a:xfrm>
          <a:prstGeom prst="rect">
            <a:avLst/>
          </a:prstGeom>
        </p:spPr>
        <p:txBody>
          <a:bodyPr rtlCol="0" anchor="t">
            <a:noAutofit/>
          </a:bodyPr>
          <a:lstStyle>
            <a:lvl1pPr marL="0" indent="0" algn="ctr">
              <a:buNone/>
              <a:defRPr sz="1400" cap="none" spc="100" baseline="0">
                <a:solidFill>
                  <a:schemeClr val="accent1"/>
                </a:solidFill>
                <a:latin typeface="+mn-lt"/>
              </a:defRPr>
            </a:lvl1pPr>
          </a:lstStyle>
          <a:p>
            <a:pPr lvl="0" rtl="0"/>
            <a:r>
              <a:rPr lang="fr-FR" noProof="0"/>
              <a:t>Ajouter un titre</a:t>
            </a:r>
          </a:p>
        </p:txBody>
      </p:sp>
      <p:sp>
        <p:nvSpPr>
          <p:cNvPr id="2" name="Titre 1">
            <a:extLst>
              <a:ext uri="{FF2B5EF4-FFF2-40B4-BE49-F238E27FC236}">
                <a16:creationId xmlns:a16="http://schemas.microsoft.com/office/drawing/2014/main" id="{2CC03895-E987-4148-AB13-798D65CB7B03}"/>
              </a:ext>
            </a:extLst>
          </p:cNvPr>
          <p:cNvSpPr>
            <a:spLocks noGrp="1"/>
          </p:cNvSpPr>
          <p:nvPr>
            <p:ph type="title" hasCustomPrompt="1"/>
          </p:nvPr>
        </p:nvSpPr>
        <p:spPr>
          <a:xfrm rot="16200000">
            <a:off x="2238083" y="2746661"/>
            <a:ext cx="4907372" cy="1076155"/>
          </a:xfrm>
        </p:spPr>
        <p:txBody>
          <a:bodyPr rtlCol="0"/>
          <a:lstStyle>
            <a:lvl1pPr algn="ctr">
              <a:defRPr/>
            </a:lvl1pPr>
          </a:lstStyle>
          <a:p>
            <a:pPr rtl="0"/>
            <a:r>
              <a:rPr lang="fr-FR" noProof="0"/>
              <a:t>Cliquez pour ajouter un titre</a:t>
            </a:r>
          </a:p>
        </p:txBody>
      </p:sp>
    </p:spTree>
    <p:extLst>
      <p:ext uri="{BB962C8B-B14F-4D97-AF65-F5344CB8AC3E}">
        <p14:creationId xmlns:p14="http://schemas.microsoft.com/office/powerpoint/2010/main" val="2289745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écouvrez l’équipe 8-Up">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64182B-9BBA-4B44-BC53-045107E9371D}"/>
              </a:ext>
            </a:extLst>
          </p:cNvPr>
          <p:cNvSpPr/>
          <p:nvPr userDrawn="1"/>
        </p:nvSpPr>
        <p:spPr>
          <a:xfrm>
            <a:off x="2754086" y="0"/>
            <a:ext cx="943791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3" name="Espace réservé de la date 2">
            <a:extLst>
              <a:ext uri="{FF2B5EF4-FFF2-40B4-BE49-F238E27FC236}">
                <a16:creationId xmlns:a16="http://schemas.microsoft.com/office/drawing/2014/main" id="{07DA1795-FD62-4E99-989E-A14C0571A741}"/>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0F25EE35-717E-4E9F-A75B-366341B39E7B}"/>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43C606A6-DC50-4DDF-8621-3D530D52B5E4}"/>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8" name="Espace réservé d’image 9">
            <a:extLst>
              <a:ext uri="{FF2B5EF4-FFF2-40B4-BE49-F238E27FC236}">
                <a16:creationId xmlns:a16="http://schemas.microsoft.com/office/drawing/2014/main" id="{9DE112EE-5EA4-49AF-8AF9-754D30C1448E}"/>
              </a:ext>
            </a:extLst>
          </p:cNvPr>
          <p:cNvSpPr>
            <a:spLocks noGrp="1"/>
          </p:cNvSpPr>
          <p:nvPr>
            <p:ph type="pic" sz="quarter" idx="14" hasCustomPrompt="1"/>
          </p:nvPr>
        </p:nvSpPr>
        <p:spPr>
          <a:xfrm>
            <a:off x="3758452" y="1190975"/>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9" name="Espace réservé du texte 10">
            <a:extLst>
              <a:ext uri="{FF2B5EF4-FFF2-40B4-BE49-F238E27FC236}">
                <a16:creationId xmlns:a16="http://schemas.microsoft.com/office/drawing/2014/main" id="{63210BF0-55FD-4D41-9458-4492BAD292AE}"/>
              </a:ext>
            </a:extLst>
          </p:cNvPr>
          <p:cNvSpPr>
            <a:spLocks noGrp="1"/>
          </p:cNvSpPr>
          <p:nvPr>
            <p:ph type="body" sz="quarter" idx="18" hasCustomPrompt="1"/>
          </p:nvPr>
        </p:nvSpPr>
        <p:spPr>
          <a:xfrm>
            <a:off x="3474958" y="2442078"/>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10" name="Espace réservé du texte 10">
            <a:extLst>
              <a:ext uri="{FF2B5EF4-FFF2-40B4-BE49-F238E27FC236}">
                <a16:creationId xmlns:a16="http://schemas.microsoft.com/office/drawing/2014/main" id="{A739369F-4EDD-4B19-8395-084759667B62}"/>
              </a:ext>
            </a:extLst>
          </p:cNvPr>
          <p:cNvSpPr>
            <a:spLocks noGrp="1"/>
          </p:cNvSpPr>
          <p:nvPr>
            <p:ph type="body" sz="quarter" idx="19" hasCustomPrompt="1"/>
          </p:nvPr>
        </p:nvSpPr>
        <p:spPr>
          <a:xfrm>
            <a:off x="3474958" y="2746735"/>
            <a:ext cx="1982733" cy="617787"/>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17" name="Espace réservé d’image 9">
            <a:extLst>
              <a:ext uri="{FF2B5EF4-FFF2-40B4-BE49-F238E27FC236}">
                <a16:creationId xmlns:a16="http://schemas.microsoft.com/office/drawing/2014/main" id="{A72E3657-9D29-484E-819B-67EA4ADC474B}"/>
              </a:ext>
            </a:extLst>
          </p:cNvPr>
          <p:cNvSpPr>
            <a:spLocks noGrp="1"/>
          </p:cNvSpPr>
          <p:nvPr>
            <p:ph type="pic" sz="quarter" idx="20" hasCustomPrompt="1"/>
          </p:nvPr>
        </p:nvSpPr>
        <p:spPr>
          <a:xfrm>
            <a:off x="5858792" y="1190975"/>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18" name="Espace réservé du texte 10">
            <a:extLst>
              <a:ext uri="{FF2B5EF4-FFF2-40B4-BE49-F238E27FC236}">
                <a16:creationId xmlns:a16="http://schemas.microsoft.com/office/drawing/2014/main" id="{3E59867B-1A93-4A9B-9C2E-AE7B5FCF5109}"/>
              </a:ext>
            </a:extLst>
          </p:cNvPr>
          <p:cNvSpPr>
            <a:spLocks noGrp="1"/>
          </p:cNvSpPr>
          <p:nvPr>
            <p:ph type="body" sz="quarter" idx="21" hasCustomPrompt="1"/>
          </p:nvPr>
        </p:nvSpPr>
        <p:spPr>
          <a:xfrm>
            <a:off x="5575298" y="2442078"/>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19" name="Espace réservé du texte 10">
            <a:extLst>
              <a:ext uri="{FF2B5EF4-FFF2-40B4-BE49-F238E27FC236}">
                <a16:creationId xmlns:a16="http://schemas.microsoft.com/office/drawing/2014/main" id="{690192BD-CD3C-44D3-9A9A-8782B80F765D}"/>
              </a:ext>
            </a:extLst>
          </p:cNvPr>
          <p:cNvSpPr>
            <a:spLocks noGrp="1"/>
          </p:cNvSpPr>
          <p:nvPr>
            <p:ph type="body" sz="quarter" idx="22" hasCustomPrompt="1"/>
          </p:nvPr>
        </p:nvSpPr>
        <p:spPr>
          <a:xfrm>
            <a:off x="5575298" y="2746735"/>
            <a:ext cx="1982733" cy="617787"/>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20" name="Espace réservé d’image 9">
            <a:extLst>
              <a:ext uri="{FF2B5EF4-FFF2-40B4-BE49-F238E27FC236}">
                <a16:creationId xmlns:a16="http://schemas.microsoft.com/office/drawing/2014/main" id="{75E378BE-4D71-48F2-BA16-CCF8158EF7E8}"/>
              </a:ext>
            </a:extLst>
          </p:cNvPr>
          <p:cNvSpPr>
            <a:spLocks noGrp="1"/>
          </p:cNvSpPr>
          <p:nvPr>
            <p:ph type="pic" sz="quarter" idx="23" hasCustomPrompt="1"/>
          </p:nvPr>
        </p:nvSpPr>
        <p:spPr>
          <a:xfrm>
            <a:off x="7959132" y="1190975"/>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21" name="Espace réservé du texte 10">
            <a:extLst>
              <a:ext uri="{FF2B5EF4-FFF2-40B4-BE49-F238E27FC236}">
                <a16:creationId xmlns:a16="http://schemas.microsoft.com/office/drawing/2014/main" id="{80F28DC9-C26A-4D42-8BFA-540BB696E04D}"/>
              </a:ext>
            </a:extLst>
          </p:cNvPr>
          <p:cNvSpPr>
            <a:spLocks noGrp="1"/>
          </p:cNvSpPr>
          <p:nvPr>
            <p:ph type="body" sz="quarter" idx="24" hasCustomPrompt="1"/>
          </p:nvPr>
        </p:nvSpPr>
        <p:spPr>
          <a:xfrm>
            <a:off x="7675638" y="2442078"/>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22" name="Espace réservé du texte 10">
            <a:extLst>
              <a:ext uri="{FF2B5EF4-FFF2-40B4-BE49-F238E27FC236}">
                <a16:creationId xmlns:a16="http://schemas.microsoft.com/office/drawing/2014/main" id="{9642AD6D-085C-424D-B340-7731A4F95D4A}"/>
              </a:ext>
            </a:extLst>
          </p:cNvPr>
          <p:cNvSpPr>
            <a:spLocks noGrp="1"/>
          </p:cNvSpPr>
          <p:nvPr>
            <p:ph type="body" sz="quarter" idx="25" hasCustomPrompt="1"/>
          </p:nvPr>
        </p:nvSpPr>
        <p:spPr>
          <a:xfrm>
            <a:off x="7675638" y="2746735"/>
            <a:ext cx="1982733" cy="617787"/>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23" name="Espace réservé d’image 9">
            <a:extLst>
              <a:ext uri="{FF2B5EF4-FFF2-40B4-BE49-F238E27FC236}">
                <a16:creationId xmlns:a16="http://schemas.microsoft.com/office/drawing/2014/main" id="{9CD02B3D-3B05-4CE4-98EF-4772E813751D}"/>
              </a:ext>
            </a:extLst>
          </p:cNvPr>
          <p:cNvSpPr>
            <a:spLocks noGrp="1"/>
          </p:cNvSpPr>
          <p:nvPr>
            <p:ph type="pic" sz="quarter" idx="26" hasCustomPrompt="1"/>
          </p:nvPr>
        </p:nvSpPr>
        <p:spPr>
          <a:xfrm>
            <a:off x="10059471" y="1190975"/>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24" name="Espace réservé du texte 10">
            <a:extLst>
              <a:ext uri="{FF2B5EF4-FFF2-40B4-BE49-F238E27FC236}">
                <a16:creationId xmlns:a16="http://schemas.microsoft.com/office/drawing/2014/main" id="{758AF150-35C5-4E99-97F8-798A80E52A7C}"/>
              </a:ext>
            </a:extLst>
          </p:cNvPr>
          <p:cNvSpPr>
            <a:spLocks noGrp="1"/>
          </p:cNvSpPr>
          <p:nvPr>
            <p:ph type="body" sz="quarter" idx="27" hasCustomPrompt="1"/>
          </p:nvPr>
        </p:nvSpPr>
        <p:spPr>
          <a:xfrm>
            <a:off x="9775977" y="2442078"/>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25" name="Espace réservé du texte 10">
            <a:extLst>
              <a:ext uri="{FF2B5EF4-FFF2-40B4-BE49-F238E27FC236}">
                <a16:creationId xmlns:a16="http://schemas.microsoft.com/office/drawing/2014/main" id="{B02EB253-A55A-4EC6-A5A8-ABACCF75D015}"/>
              </a:ext>
            </a:extLst>
          </p:cNvPr>
          <p:cNvSpPr>
            <a:spLocks noGrp="1"/>
          </p:cNvSpPr>
          <p:nvPr>
            <p:ph type="body" sz="quarter" idx="28" hasCustomPrompt="1"/>
          </p:nvPr>
        </p:nvSpPr>
        <p:spPr>
          <a:xfrm>
            <a:off x="9775977" y="2746735"/>
            <a:ext cx="1982733" cy="617787"/>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26" name="Espace réservé d’image 9">
            <a:extLst>
              <a:ext uri="{FF2B5EF4-FFF2-40B4-BE49-F238E27FC236}">
                <a16:creationId xmlns:a16="http://schemas.microsoft.com/office/drawing/2014/main" id="{1A02BB49-28DB-48E5-8959-D36C9840302C}"/>
              </a:ext>
            </a:extLst>
          </p:cNvPr>
          <p:cNvSpPr>
            <a:spLocks noGrp="1"/>
          </p:cNvSpPr>
          <p:nvPr>
            <p:ph type="pic" sz="quarter" idx="29" hasCustomPrompt="1"/>
          </p:nvPr>
        </p:nvSpPr>
        <p:spPr>
          <a:xfrm>
            <a:off x="3758452" y="3742368"/>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27" name="Espace réservé du texte 10">
            <a:extLst>
              <a:ext uri="{FF2B5EF4-FFF2-40B4-BE49-F238E27FC236}">
                <a16:creationId xmlns:a16="http://schemas.microsoft.com/office/drawing/2014/main" id="{03C6BE33-794C-464D-886A-DB31DC137B0D}"/>
              </a:ext>
            </a:extLst>
          </p:cNvPr>
          <p:cNvSpPr>
            <a:spLocks noGrp="1"/>
          </p:cNvSpPr>
          <p:nvPr>
            <p:ph type="body" sz="quarter" idx="30" hasCustomPrompt="1"/>
          </p:nvPr>
        </p:nvSpPr>
        <p:spPr>
          <a:xfrm>
            <a:off x="3474958" y="4993471"/>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28" name="Espace réservé du texte 10">
            <a:extLst>
              <a:ext uri="{FF2B5EF4-FFF2-40B4-BE49-F238E27FC236}">
                <a16:creationId xmlns:a16="http://schemas.microsoft.com/office/drawing/2014/main" id="{51088B84-C9AE-4E0F-BE0B-7691872F7898}"/>
              </a:ext>
            </a:extLst>
          </p:cNvPr>
          <p:cNvSpPr>
            <a:spLocks noGrp="1"/>
          </p:cNvSpPr>
          <p:nvPr>
            <p:ph type="body" sz="quarter" idx="31" hasCustomPrompt="1"/>
          </p:nvPr>
        </p:nvSpPr>
        <p:spPr>
          <a:xfrm>
            <a:off x="3474958" y="5298128"/>
            <a:ext cx="1982733" cy="580994"/>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29" name="Espace réservé d’image 9">
            <a:extLst>
              <a:ext uri="{FF2B5EF4-FFF2-40B4-BE49-F238E27FC236}">
                <a16:creationId xmlns:a16="http://schemas.microsoft.com/office/drawing/2014/main" id="{EC807298-9742-4D0C-86D4-A25C5ED3069C}"/>
              </a:ext>
            </a:extLst>
          </p:cNvPr>
          <p:cNvSpPr>
            <a:spLocks noGrp="1"/>
          </p:cNvSpPr>
          <p:nvPr>
            <p:ph type="pic" sz="quarter" idx="32" hasCustomPrompt="1"/>
          </p:nvPr>
        </p:nvSpPr>
        <p:spPr>
          <a:xfrm>
            <a:off x="5858792" y="3742368"/>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30" name="Espace réservé du texte 10">
            <a:extLst>
              <a:ext uri="{FF2B5EF4-FFF2-40B4-BE49-F238E27FC236}">
                <a16:creationId xmlns:a16="http://schemas.microsoft.com/office/drawing/2014/main" id="{7B94081A-B2B7-439C-B7CA-91A63FB88DF1}"/>
              </a:ext>
            </a:extLst>
          </p:cNvPr>
          <p:cNvSpPr>
            <a:spLocks noGrp="1"/>
          </p:cNvSpPr>
          <p:nvPr>
            <p:ph type="body" sz="quarter" idx="33" hasCustomPrompt="1"/>
          </p:nvPr>
        </p:nvSpPr>
        <p:spPr>
          <a:xfrm>
            <a:off x="5575298" y="4993471"/>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31" name="Espace réservé du texte 10">
            <a:extLst>
              <a:ext uri="{FF2B5EF4-FFF2-40B4-BE49-F238E27FC236}">
                <a16:creationId xmlns:a16="http://schemas.microsoft.com/office/drawing/2014/main" id="{875898E2-098E-4BDE-8BA8-C1D0755D7EB9}"/>
              </a:ext>
            </a:extLst>
          </p:cNvPr>
          <p:cNvSpPr>
            <a:spLocks noGrp="1"/>
          </p:cNvSpPr>
          <p:nvPr>
            <p:ph type="body" sz="quarter" idx="34" hasCustomPrompt="1"/>
          </p:nvPr>
        </p:nvSpPr>
        <p:spPr>
          <a:xfrm>
            <a:off x="5575298" y="5298128"/>
            <a:ext cx="1982733" cy="580994"/>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32" name="Espace réservé d’image 9">
            <a:extLst>
              <a:ext uri="{FF2B5EF4-FFF2-40B4-BE49-F238E27FC236}">
                <a16:creationId xmlns:a16="http://schemas.microsoft.com/office/drawing/2014/main" id="{EEB78526-379C-43C5-ABE7-2F184FC309A1}"/>
              </a:ext>
            </a:extLst>
          </p:cNvPr>
          <p:cNvSpPr>
            <a:spLocks noGrp="1"/>
          </p:cNvSpPr>
          <p:nvPr>
            <p:ph type="pic" sz="quarter" idx="35" hasCustomPrompt="1"/>
          </p:nvPr>
        </p:nvSpPr>
        <p:spPr>
          <a:xfrm>
            <a:off x="7959132" y="3742368"/>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33" name="Espace réservé du texte 10">
            <a:extLst>
              <a:ext uri="{FF2B5EF4-FFF2-40B4-BE49-F238E27FC236}">
                <a16:creationId xmlns:a16="http://schemas.microsoft.com/office/drawing/2014/main" id="{FAA9378E-4336-4D84-9033-052E57D5470C}"/>
              </a:ext>
            </a:extLst>
          </p:cNvPr>
          <p:cNvSpPr>
            <a:spLocks noGrp="1"/>
          </p:cNvSpPr>
          <p:nvPr>
            <p:ph type="body" sz="quarter" idx="36" hasCustomPrompt="1"/>
          </p:nvPr>
        </p:nvSpPr>
        <p:spPr>
          <a:xfrm>
            <a:off x="7675638" y="4993471"/>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34" name="Espace réservé du texte 10">
            <a:extLst>
              <a:ext uri="{FF2B5EF4-FFF2-40B4-BE49-F238E27FC236}">
                <a16:creationId xmlns:a16="http://schemas.microsoft.com/office/drawing/2014/main" id="{4AF0D6AA-392E-489E-8457-370F653057E9}"/>
              </a:ext>
            </a:extLst>
          </p:cNvPr>
          <p:cNvSpPr>
            <a:spLocks noGrp="1"/>
          </p:cNvSpPr>
          <p:nvPr>
            <p:ph type="body" sz="quarter" idx="37" hasCustomPrompt="1"/>
          </p:nvPr>
        </p:nvSpPr>
        <p:spPr>
          <a:xfrm>
            <a:off x="7675638" y="5298128"/>
            <a:ext cx="1982733" cy="580994"/>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35" name="Espace réservé d’image 9">
            <a:extLst>
              <a:ext uri="{FF2B5EF4-FFF2-40B4-BE49-F238E27FC236}">
                <a16:creationId xmlns:a16="http://schemas.microsoft.com/office/drawing/2014/main" id="{515D701A-667D-41D8-B25B-72B088C7E9E4}"/>
              </a:ext>
            </a:extLst>
          </p:cNvPr>
          <p:cNvSpPr>
            <a:spLocks noGrp="1"/>
          </p:cNvSpPr>
          <p:nvPr>
            <p:ph type="pic" sz="quarter" idx="38" hasCustomPrompt="1"/>
          </p:nvPr>
        </p:nvSpPr>
        <p:spPr>
          <a:xfrm>
            <a:off x="10059471" y="3742368"/>
            <a:ext cx="1415744" cy="1193742"/>
          </a:xfrm>
          <a:prstGeom prst="rect">
            <a:avLst/>
          </a:prstGeom>
        </p:spPr>
        <p:txBody>
          <a:bodyPr rtlCol="0">
            <a:noAutofit/>
          </a:bodyPr>
          <a:lstStyle>
            <a:lvl1pPr marL="0" indent="0" algn="ctr">
              <a:buNone/>
              <a:defRPr/>
            </a:lvl1pPr>
          </a:lstStyle>
          <a:p>
            <a:pPr rtl="0"/>
            <a:r>
              <a:rPr lang="fr-FR" noProof="0"/>
              <a:t>Cliquez ici pour ajouter une photo</a:t>
            </a:r>
          </a:p>
        </p:txBody>
      </p:sp>
      <p:sp>
        <p:nvSpPr>
          <p:cNvPr id="36" name="Espace réservé du texte 10">
            <a:extLst>
              <a:ext uri="{FF2B5EF4-FFF2-40B4-BE49-F238E27FC236}">
                <a16:creationId xmlns:a16="http://schemas.microsoft.com/office/drawing/2014/main" id="{D0AB2C67-89B8-459B-BB18-3655BA5AB355}"/>
              </a:ext>
            </a:extLst>
          </p:cNvPr>
          <p:cNvSpPr>
            <a:spLocks noGrp="1"/>
          </p:cNvSpPr>
          <p:nvPr>
            <p:ph type="body" sz="quarter" idx="39" hasCustomPrompt="1"/>
          </p:nvPr>
        </p:nvSpPr>
        <p:spPr>
          <a:xfrm>
            <a:off x="9775977" y="4993471"/>
            <a:ext cx="1982733" cy="411277"/>
          </a:xfrm>
          <a:prstGeom prst="rect">
            <a:avLst/>
          </a:prstGeom>
        </p:spPr>
        <p:txBody>
          <a:bodyPr rtlCol="0" anchor="b">
            <a:noAutofit/>
          </a:bodyPr>
          <a:lstStyle>
            <a:lvl1pPr marL="0" indent="0" algn="ctr">
              <a:buNone/>
              <a:defRPr sz="1400" cap="all" spc="100" baseline="0">
                <a:solidFill>
                  <a:schemeClr val="accent1"/>
                </a:solidFill>
                <a:latin typeface="+mj-lt"/>
              </a:defRPr>
            </a:lvl1pPr>
          </a:lstStyle>
          <a:p>
            <a:pPr lvl="0" rtl="0"/>
            <a:r>
              <a:rPr lang="fr-FR" noProof="0"/>
              <a:t>Ajouter un nom</a:t>
            </a:r>
          </a:p>
        </p:txBody>
      </p:sp>
      <p:sp>
        <p:nvSpPr>
          <p:cNvPr id="37" name="Espace réservé du texte 10">
            <a:extLst>
              <a:ext uri="{FF2B5EF4-FFF2-40B4-BE49-F238E27FC236}">
                <a16:creationId xmlns:a16="http://schemas.microsoft.com/office/drawing/2014/main" id="{88DB254D-C387-4A49-A475-DA300A713177}"/>
              </a:ext>
            </a:extLst>
          </p:cNvPr>
          <p:cNvSpPr>
            <a:spLocks noGrp="1"/>
          </p:cNvSpPr>
          <p:nvPr>
            <p:ph type="body" sz="quarter" idx="40" hasCustomPrompt="1"/>
          </p:nvPr>
        </p:nvSpPr>
        <p:spPr>
          <a:xfrm>
            <a:off x="9775977" y="5298128"/>
            <a:ext cx="1982733" cy="580994"/>
          </a:xfrm>
          <a:prstGeom prst="rect">
            <a:avLst/>
          </a:prstGeom>
        </p:spPr>
        <p:txBody>
          <a:bodyPr rtlCol="0" anchor="t">
            <a:noAutofit/>
          </a:bodyPr>
          <a:lstStyle>
            <a:lvl1pPr marL="0" indent="0" algn="ctr">
              <a:lnSpc>
                <a:spcPct val="125000"/>
              </a:lnSpc>
              <a:spcBef>
                <a:spcPts val="0"/>
              </a:spcBef>
              <a:buNone/>
              <a:defRPr sz="1200" cap="none" spc="100" baseline="0">
                <a:solidFill>
                  <a:schemeClr val="accent1"/>
                </a:solidFill>
                <a:latin typeface="+mn-lt"/>
              </a:defRPr>
            </a:lvl1pPr>
          </a:lstStyle>
          <a:p>
            <a:pPr lvl="0" rtl="0"/>
            <a:r>
              <a:rPr lang="fr-FR" noProof="0"/>
              <a:t>Ajouter un titre</a:t>
            </a:r>
          </a:p>
        </p:txBody>
      </p:sp>
      <p:sp>
        <p:nvSpPr>
          <p:cNvPr id="38" name="Titre 1">
            <a:extLst>
              <a:ext uri="{FF2B5EF4-FFF2-40B4-BE49-F238E27FC236}">
                <a16:creationId xmlns:a16="http://schemas.microsoft.com/office/drawing/2014/main" id="{3C00339E-E516-47A3-98FD-7904488645B5}"/>
              </a:ext>
            </a:extLst>
          </p:cNvPr>
          <p:cNvSpPr>
            <a:spLocks noGrp="1"/>
          </p:cNvSpPr>
          <p:nvPr>
            <p:ph type="title" hasCustomPrompt="1"/>
          </p:nvPr>
        </p:nvSpPr>
        <p:spPr>
          <a:xfrm rot="16200000">
            <a:off x="332219" y="2746661"/>
            <a:ext cx="4907372" cy="1076155"/>
          </a:xfrm>
        </p:spPr>
        <p:txBody>
          <a:bodyPr rtlCol="0"/>
          <a:lstStyle>
            <a:lvl1pPr algn="ctr">
              <a:defRPr/>
            </a:lvl1pPr>
          </a:lstStyle>
          <a:p>
            <a:pPr rtl="0"/>
            <a:r>
              <a:rPr lang="fr-FR" noProof="0"/>
              <a:t>Cliquez pour ajouter un titre</a:t>
            </a:r>
          </a:p>
        </p:txBody>
      </p:sp>
    </p:spTree>
    <p:extLst>
      <p:ext uri="{BB962C8B-B14F-4D97-AF65-F5344CB8AC3E}">
        <p14:creationId xmlns:p14="http://schemas.microsoft.com/office/powerpoint/2010/main" val="710110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ncement">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0E516B3E-BF5D-4CBE-AA15-FEAD2B0B9811}"/>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9AC6F15C-2031-4B28-91FF-8532EFEE84D6}"/>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12847681-AA55-4F94-8741-812FB362831F}"/>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26" name="Rectangle 25">
            <a:extLst>
              <a:ext uri="{FF2B5EF4-FFF2-40B4-BE49-F238E27FC236}">
                <a16:creationId xmlns:a16="http://schemas.microsoft.com/office/drawing/2014/main" id="{0FB5880F-F841-4DE6-B266-C373510AF249}"/>
              </a:ext>
            </a:extLst>
          </p:cNvPr>
          <p:cNvSpPr/>
          <p:nvPr userDrawn="1"/>
        </p:nvSpPr>
        <p:spPr>
          <a:xfrm rot="5400000">
            <a:off x="9766385" y="-1006534"/>
            <a:ext cx="972645" cy="392429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28" name="Espace réservé du texte 10">
            <a:extLst>
              <a:ext uri="{FF2B5EF4-FFF2-40B4-BE49-F238E27FC236}">
                <a16:creationId xmlns:a16="http://schemas.microsoft.com/office/drawing/2014/main" id="{388B7164-58B7-4BB5-998B-0E7F664D9290}"/>
              </a:ext>
            </a:extLst>
          </p:cNvPr>
          <p:cNvSpPr>
            <a:spLocks noGrp="1"/>
          </p:cNvSpPr>
          <p:nvPr>
            <p:ph type="body" sz="quarter" idx="25" hasCustomPrompt="1"/>
          </p:nvPr>
        </p:nvSpPr>
        <p:spPr>
          <a:xfrm rot="16200000">
            <a:off x="562550" y="3063183"/>
            <a:ext cx="2387816" cy="448769"/>
          </a:xfrm>
          <a:prstGeom prst="rect">
            <a:avLst/>
          </a:prstGeom>
        </p:spPr>
        <p:txBody>
          <a:bodyPr rtlCol="0" anchor="b">
            <a:noAutofit/>
          </a:bodyPr>
          <a:lstStyle>
            <a:lvl1pPr marL="0" indent="0" algn="l">
              <a:lnSpc>
                <a:spcPct val="80000"/>
              </a:lnSpc>
              <a:buNone/>
              <a:defRPr sz="2400" cap="all" spc="200" baseline="0">
                <a:solidFill>
                  <a:schemeClr val="accent1"/>
                </a:solidFill>
                <a:latin typeface="+mj-lt"/>
              </a:defRPr>
            </a:lvl1pPr>
          </a:lstStyle>
          <a:p>
            <a:pPr lvl="0" rtl="0"/>
            <a:r>
              <a:rPr lang="fr-FR" noProof="0"/>
              <a:t>Cliquez pour ajouter un titre</a:t>
            </a:r>
          </a:p>
        </p:txBody>
      </p:sp>
      <p:sp>
        <p:nvSpPr>
          <p:cNvPr id="29" name="Espace réservé du texte 10">
            <a:extLst>
              <a:ext uri="{FF2B5EF4-FFF2-40B4-BE49-F238E27FC236}">
                <a16:creationId xmlns:a16="http://schemas.microsoft.com/office/drawing/2014/main" id="{4CB6F5B2-F117-4AD5-9C54-96006D152F19}"/>
              </a:ext>
            </a:extLst>
          </p:cNvPr>
          <p:cNvSpPr>
            <a:spLocks noGrp="1"/>
          </p:cNvSpPr>
          <p:nvPr>
            <p:ph type="body" sz="quarter" idx="26" hasCustomPrompt="1"/>
          </p:nvPr>
        </p:nvSpPr>
        <p:spPr>
          <a:xfrm rot="16200000">
            <a:off x="3226739" y="3063183"/>
            <a:ext cx="2387816" cy="448769"/>
          </a:xfrm>
          <a:prstGeom prst="rect">
            <a:avLst/>
          </a:prstGeom>
        </p:spPr>
        <p:txBody>
          <a:bodyPr rtlCol="0" anchor="b">
            <a:noAutofit/>
          </a:bodyPr>
          <a:lstStyle>
            <a:lvl1pPr marL="0" indent="0" algn="l">
              <a:lnSpc>
                <a:spcPct val="80000"/>
              </a:lnSpc>
              <a:buNone/>
              <a:defRPr sz="2400" cap="all" spc="200" baseline="0">
                <a:solidFill>
                  <a:schemeClr val="accent1"/>
                </a:solidFill>
                <a:latin typeface="+mj-lt"/>
              </a:defRPr>
            </a:lvl1pPr>
          </a:lstStyle>
          <a:p>
            <a:pPr lvl="0" rtl="0"/>
            <a:r>
              <a:rPr lang="fr-FR" noProof="0"/>
              <a:t>Cliquez pour ajouter un titre</a:t>
            </a:r>
          </a:p>
        </p:txBody>
      </p:sp>
      <p:sp>
        <p:nvSpPr>
          <p:cNvPr id="30" name="Espace réservé du texte 10">
            <a:extLst>
              <a:ext uri="{FF2B5EF4-FFF2-40B4-BE49-F238E27FC236}">
                <a16:creationId xmlns:a16="http://schemas.microsoft.com/office/drawing/2014/main" id="{60636773-D205-448C-8DD8-8BBC3AFC2568}"/>
              </a:ext>
            </a:extLst>
          </p:cNvPr>
          <p:cNvSpPr>
            <a:spLocks noGrp="1"/>
          </p:cNvSpPr>
          <p:nvPr>
            <p:ph type="body" sz="quarter" idx="27" hasCustomPrompt="1"/>
          </p:nvPr>
        </p:nvSpPr>
        <p:spPr>
          <a:xfrm rot="16200000">
            <a:off x="5857430" y="3063181"/>
            <a:ext cx="2387816" cy="448769"/>
          </a:xfrm>
          <a:prstGeom prst="rect">
            <a:avLst/>
          </a:prstGeom>
        </p:spPr>
        <p:txBody>
          <a:bodyPr rtlCol="0" anchor="b">
            <a:noAutofit/>
          </a:bodyPr>
          <a:lstStyle>
            <a:lvl1pPr marL="0" indent="0" algn="l">
              <a:lnSpc>
                <a:spcPct val="80000"/>
              </a:lnSpc>
              <a:buNone/>
              <a:defRPr sz="2400" cap="all" spc="200" baseline="0">
                <a:solidFill>
                  <a:schemeClr val="accent1"/>
                </a:solidFill>
                <a:latin typeface="+mj-lt"/>
              </a:defRPr>
            </a:lvl1pPr>
          </a:lstStyle>
          <a:p>
            <a:pPr lvl="0" rtl="0"/>
            <a:r>
              <a:rPr lang="fr-FR" noProof="0"/>
              <a:t>Cliquez pour ajouter un titre</a:t>
            </a:r>
          </a:p>
        </p:txBody>
      </p:sp>
      <p:sp>
        <p:nvSpPr>
          <p:cNvPr id="31" name="Espace réservé du texte 10">
            <a:extLst>
              <a:ext uri="{FF2B5EF4-FFF2-40B4-BE49-F238E27FC236}">
                <a16:creationId xmlns:a16="http://schemas.microsoft.com/office/drawing/2014/main" id="{6CD4F0A7-B003-44EA-AD28-A4B13CCE892C}"/>
              </a:ext>
            </a:extLst>
          </p:cNvPr>
          <p:cNvSpPr>
            <a:spLocks noGrp="1"/>
          </p:cNvSpPr>
          <p:nvPr>
            <p:ph type="body" sz="quarter" idx="28" hasCustomPrompt="1"/>
          </p:nvPr>
        </p:nvSpPr>
        <p:spPr>
          <a:xfrm rot="16200000">
            <a:off x="8520742" y="3063180"/>
            <a:ext cx="2387816" cy="448769"/>
          </a:xfrm>
          <a:prstGeom prst="rect">
            <a:avLst/>
          </a:prstGeom>
        </p:spPr>
        <p:txBody>
          <a:bodyPr rtlCol="0" anchor="b">
            <a:noAutofit/>
          </a:bodyPr>
          <a:lstStyle>
            <a:lvl1pPr marL="0" indent="0" algn="l">
              <a:lnSpc>
                <a:spcPct val="80000"/>
              </a:lnSpc>
              <a:buNone/>
              <a:defRPr sz="2400" cap="all" spc="200" baseline="0">
                <a:solidFill>
                  <a:schemeClr val="accent1"/>
                </a:solidFill>
                <a:latin typeface="+mj-lt"/>
              </a:defRPr>
            </a:lvl1pPr>
          </a:lstStyle>
          <a:p>
            <a:pPr lvl="0" rtl="0"/>
            <a:r>
              <a:rPr lang="fr-FR" noProof="0"/>
              <a:t>Cliquez pour ajouter un titre</a:t>
            </a:r>
          </a:p>
        </p:txBody>
      </p:sp>
      <p:sp>
        <p:nvSpPr>
          <p:cNvPr id="32" name="Espace réservé du texte 10">
            <a:extLst>
              <a:ext uri="{FF2B5EF4-FFF2-40B4-BE49-F238E27FC236}">
                <a16:creationId xmlns:a16="http://schemas.microsoft.com/office/drawing/2014/main" id="{3CEEA233-6913-4525-8B47-39C2814EEF45}"/>
              </a:ext>
            </a:extLst>
          </p:cNvPr>
          <p:cNvSpPr>
            <a:spLocks noGrp="1"/>
          </p:cNvSpPr>
          <p:nvPr>
            <p:ph type="body" sz="quarter" idx="16" hasCustomPrompt="1"/>
          </p:nvPr>
        </p:nvSpPr>
        <p:spPr>
          <a:xfrm>
            <a:off x="838200" y="5154557"/>
            <a:ext cx="2449286" cy="1003155"/>
          </a:xfrm>
          <a:prstGeom prst="rect">
            <a:avLst/>
          </a:prstGeom>
        </p:spPr>
        <p:txBody>
          <a:bodyPr rtlCol="0" anchor="t">
            <a:noAutofit/>
          </a:bodyPr>
          <a:lstStyle>
            <a:lvl1pPr marL="0" indent="0" algn="ctr">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33" name="Espace réservé du texte 10">
            <a:extLst>
              <a:ext uri="{FF2B5EF4-FFF2-40B4-BE49-F238E27FC236}">
                <a16:creationId xmlns:a16="http://schemas.microsoft.com/office/drawing/2014/main" id="{718C63E6-2425-4D8D-99C9-99B35F978A8F}"/>
              </a:ext>
            </a:extLst>
          </p:cNvPr>
          <p:cNvSpPr>
            <a:spLocks noGrp="1"/>
          </p:cNvSpPr>
          <p:nvPr>
            <p:ph type="body" sz="quarter" idx="17" hasCustomPrompt="1"/>
          </p:nvPr>
        </p:nvSpPr>
        <p:spPr>
          <a:xfrm>
            <a:off x="838200" y="4525420"/>
            <a:ext cx="2449286" cy="639192"/>
          </a:xfrm>
          <a:prstGeom prst="rect">
            <a:avLst/>
          </a:prstGeom>
        </p:spPr>
        <p:txBody>
          <a:bodyPr rtlCol="0" anchor="b">
            <a:noAutofit/>
          </a:bodyPr>
          <a:lstStyle>
            <a:lvl1pPr marL="0" indent="0" algn="ctr">
              <a:lnSpc>
                <a:spcPct val="100000"/>
              </a:lnSpc>
              <a:spcBef>
                <a:spcPts val="0"/>
              </a:spcBef>
              <a:buNone/>
              <a:defRPr sz="1600" cap="all" spc="100" baseline="0">
                <a:solidFill>
                  <a:schemeClr val="accent1"/>
                </a:solidFill>
                <a:latin typeface="+mj-lt"/>
              </a:defRPr>
            </a:lvl1pPr>
          </a:lstStyle>
          <a:p>
            <a:pPr lvl="0" rtl="0"/>
            <a:r>
              <a:rPr lang="fr-FR" noProof="0"/>
              <a:t>Cliquez pour ajouter un sous-titre</a:t>
            </a:r>
          </a:p>
        </p:txBody>
      </p:sp>
      <p:sp>
        <p:nvSpPr>
          <p:cNvPr id="34" name="Espace réservé du texte 10">
            <a:extLst>
              <a:ext uri="{FF2B5EF4-FFF2-40B4-BE49-F238E27FC236}">
                <a16:creationId xmlns:a16="http://schemas.microsoft.com/office/drawing/2014/main" id="{AEB3CF35-C4EC-42DA-B265-89015DF03501}"/>
              </a:ext>
            </a:extLst>
          </p:cNvPr>
          <p:cNvSpPr>
            <a:spLocks noGrp="1"/>
          </p:cNvSpPr>
          <p:nvPr>
            <p:ph type="body" sz="quarter" idx="29" hasCustomPrompt="1"/>
          </p:nvPr>
        </p:nvSpPr>
        <p:spPr>
          <a:xfrm>
            <a:off x="3536069" y="5154557"/>
            <a:ext cx="2449286" cy="1003155"/>
          </a:xfrm>
          <a:prstGeom prst="rect">
            <a:avLst/>
          </a:prstGeom>
        </p:spPr>
        <p:txBody>
          <a:bodyPr rtlCol="0" anchor="t">
            <a:noAutofit/>
          </a:bodyPr>
          <a:lstStyle>
            <a:lvl1pPr marL="0" indent="0" algn="ctr">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35" name="Espace réservé du texte 10">
            <a:extLst>
              <a:ext uri="{FF2B5EF4-FFF2-40B4-BE49-F238E27FC236}">
                <a16:creationId xmlns:a16="http://schemas.microsoft.com/office/drawing/2014/main" id="{A1B05A3F-5647-4FA8-AAB1-0438B6F6DD11}"/>
              </a:ext>
            </a:extLst>
          </p:cNvPr>
          <p:cNvSpPr>
            <a:spLocks noGrp="1"/>
          </p:cNvSpPr>
          <p:nvPr>
            <p:ph type="body" sz="quarter" idx="30" hasCustomPrompt="1"/>
          </p:nvPr>
        </p:nvSpPr>
        <p:spPr>
          <a:xfrm>
            <a:off x="3536069" y="4525420"/>
            <a:ext cx="2449286" cy="639192"/>
          </a:xfrm>
          <a:prstGeom prst="rect">
            <a:avLst/>
          </a:prstGeom>
        </p:spPr>
        <p:txBody>
          <a:bodyPr rtlCol="0" anchor="b">
            <a:noAutofit/>
          </a:bodyPr>
          <a:lstStyle>
            <a:lvl1pPr marL="0" indent="0" algn="ctr">
              <a:lnSpc>
                <a:spcPct val="100000"/>
              </a:lnSpc>
              <a:spcBef>
                <a:spcPts val="0"/>
              </a:spcBef>
              <a:buNone/>
              <a:defRPr sz="1600" cap="all" spc="100" baseline="0">
                <a:solidFill>
                  <a:schemeClr val="accent1"/>
                </a:solidFill>
                <a:latin typeface="+mj-lt"/>
              </a:defRPr>
            </a:lvl1pPr>
          </a:lstStyle>
          <a:p>
            <a:pPr lvl="0" rtl="0"/>
            <a:r>
              <a:rPr lang="fr-FR" noProof="0"/>
              <a:t>Cliquez pour ajouter un sous-titre</a:t>
            </a:r>
          </a:p>
        </p:txBody>
      </p:sp>
      <p:sp>
        <p:nvSpPr>
          <p:cNvPr id="36" name="Espace réservé du texte 10">
            <a:extLst>
              <a:ext uri="{FF2B5EF4-FFF2-40B4-BE49-F238E27FC236}">
                <a16:creationId xmlns:a16="http://schemas.microsoft.com/office/drawing/2014/main" id="{67059F7A-88D8-4E2F-A6F4-6CF5F194D54E}"/>
              </a:ext>
            </a:extLst>
          </p:cNvPr>
          <p:cNvSpPr>
            <a:spLocks noGrp="1"/>
          </p:cNvSpPr>
          <p:nvPr>
            <p:ph type="body" sz="quarter" idx="31" hasCustomPrompt="1"/>
          </p:nvPr>
        </p:nvSpPr>
        <p:spPr>
          <a:xfrm>
            <a:off x="6211909" y="5154557"/>
            <a:ext cx="2449286" cy="1003155"/>
          </a:xfrm>
          <a:prstGeom prst="rect">
            <a:avLst/>
          </a:prstGeom>
        </p:spPr>
        <p:txBody>
          <a:bodyPr rtlCol="0" anchor="t">
            <a:noAutofit/>
          </a:bodyPr>
          <a:lstStyle>
            <a:lvl1pPr marL="0" indent="0" algn="ctr">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37" name="Espace réservé du texte 10">
            <a:extLst>
              <a:ext uri="{FF2B5EF4-FFF2-40B4-BE49-F238E27FC236}">
                <a16:creationId xmlns:a16="http://schemas.microsoft.com/office/drawing/2014/main" id="{CB25228C-31FC-4E25-80B1-8FAD0909BE75}"/>
              </a:ext>
            </a:extLst>
          </p:cNvPr>
          <p:cNvSpPr>
            <a:spLocks noGrp="1"/>
          </p:cNvSpPr>
          <p:nvPr>
            <p:ph type="body" sz="quarter" idx="32" hasCustomPrompt="1"/>
          </p:nvPr>
        </p:nvSpPr>
        <p:spPr>
          <a:xfrm>
            <a:off x="6211909" y="4525420"/>
            <a:ext cx="2449286" cy="639192"/>
          </a:xfrm>
          <a:prstGeom prst="rect">
            <a:avLst/>
          </a:prstGeom>
        </p:spPr>
        <p:txBody>
          <a:bodyPr rtlCol="0" anchor="b">
            <a:noAutofit/>
          </a:bodyPr>
          <a:lstStyle>
            <a:lvl1pPr marL="0" indent="0" algn="ctr">
              <a:lnSpc>
                <a:spcPct val="100000"/>
              </a:lnSpc>
              <a:spcBef>
                <a:spcPts val="0"/>
              </a:spcBef>
              <a:buNone/>
              <a:defRPr sz="1600" cap="all" spc="100" baseline="0">
                <a:solidFill>
                  <a:schemeClr val="accent1"/>
                </a:solidFill>
                <a:latin typeface="+mj-lt"/>
              </a:defRPr>
            </a:lvl1pPr>
          </a:lstStyle>
          <a:p>
            <a:pPr lvl="0" rtl="0"/>
            <a:r>
              <a:rPr lang="fr-FR" noProof="0"/>
              <a:t>Cliquez pour ajouter un sous-titre</a:t>
            </a:r>
          </a:p>
        </p:txBody>
      </p:sp>
      <p:sp>
        <p:nvSpPr>
          <p:cNvPr id="38" name="Espace réservé du texte 10">
            <a:extLst>
              <a:ext uri="{FF2B5EF4-FFF2-40B4-BE49-F238E27FC236}">
                <a16:creationId xmlns:a16="http://schemas.microsoft.com/office/drawing/2014/main" id="{E3BCA350-B685-4ADC-9FC8-231807297673}"/>
              </a:ext>
            </a:extLst>
          </p:cNvPr>
          <p:cNvSpPr>
            <a:spLocks noGrp="1"/>
          </p:cNvSpPr>
          <p:nvPr>
            <p:ph type="body" sz="quarter" idx="33" hasCustomPrompt="1"/>
          </p:nvPr>
        </p:nvSpPr>
        <p:spPr>
          <a:xfrm>
            <a:off x="8904516" y="5154557"/>
            <a:ext cx="2449286" cy="1003155"/>
          </a:xfrm>
          <a:prstGeom prst="rect">
            <a:avLst/>
          </a:prstGeom>
        </p:spPr>
        <p:txBody>
          <a:bodyPr rtlCol="0" anchor="t">
            <a:noAutofit/>
          </a:bodyPr>
          <a:lstStyle>
            <a:lvl1pPr marL="0" indent="0" algn="ctr">
              <a:lnSpc>
                <a:spcPct val="125000"/>
              </a:lnSpc>
              <a:spcBef>
                <a:spcPts val="0"/>
              </a:spcBef>
              <a:buNone/>
              <a:defRPr sz="1400" cap="none" spc="100" baseline="0">
                <a:solidFill>
                  <a:schemeClr val="tx1"/>
                </a:solidFill>
                <a:latin typeface="+mn-lt"/>
              </a:defRPr>
            </a:lvl1pPr>
          </a:lstStyle>
          <a:p>
            <a:pPr lvl="0" rtl="0"/>
            <a:r>
              <a:rPr lang="fr-FR" noProof="0"/>
              <a:t>Cliquer pour ajouter du texte</a:t>
            </a:r>
          </a:p>
        </p:txBody>
      </p:sp>
      <p:sp>
        <p:nvSpPr>
          <p:cNvPr id="39" name="Espace réservé du texte 10">
            <a:extLst>
              <a:ext uri="{FF2B5EF4-FFF2-40B4-BE49-F238E27FC236}">
                <a16:creationId xmlns:a16="http://schemas.microsoft.com/office/drawing/2014/main" id="{F75319BC-EF3B-4B55-9663-E04ED5DBC88C}"/>
              </a:ext>
            </a:extLst>
          </p:cNvPr>
          <p:cNvSpPr>
            <a:spLocks noGrp="1"/>
          </p:cNvSpPr>
          <p:nvPr>
            <p:ph type="body" sz="quarter" idx="34" hasCustomPrompt="1"/>
          </p:nvPr>
        </p:nvSpPr>
        <p:spPr>
          <a:xfrm>
            <a:off x="8904516" y="4525420"/>
            <a:ext cx="2449286" cy="639192"/>
          </a:xfrm>
          <a:prstGeom prst="rect">
            <a:avLst/>
          </a:prstGeom>
        </p:spPr>
        <p:txBody>
          <a:bodyPr rtlCol="0" anchor="b">
            <a:noAutofit/>
          </a:bodyPr>
          <a:lstStyle>
            <a:lvl1pPr marL="0" indent="0" algn="ctr">
              <a:lnSpc>
                <a:spcPct val="100000"/>
              </a:lnSpc>
              <a:spcBef>
                <a:spcPts val="0"/>
              </a:spcBef>
              <a:buNone/>
              <a:defRPr sz="1600" cap="all" spc="100" baseline="0">
                <a:solidFill>
                  <a:schemeClr val="accent1"/>
                </a:solidFill>
                <a:latin typeface="+mj-lt"/>
              </a:defRPr>
            </a:lvl1pPr>
          </a:lstStyle>
          <a:p>
            <a:pPr lvl="0" rtl="0"/>
            <a:r>
              <a:rPr lang="fr-FR" noProof="0"/>
              <a:t>Cliquez pour ajouter un sous-titre</a:t>
            </a:r>
          </a:p>
        </p:txBody>
      </p:sp>
      <p:sp>
        <p:nvSpPr>
          <p:cNvPr id="19" name="Titre 1">
            <a:extLst>
              <a:ext uri="{FF2B5EF4-FFF2-40B4-BE49-F238E27FC236}">
                <a16:creationId xmlns:a16="http://schemas.microsoft.com/office/drawing/2014/main" id="{FE10C144-C9A1-43BD-9C8A-183A065E24FD}"/>
              </a:ext>
            </a:extLst>
          </p:cNvPr>
          <p:cNvSpPr>
            <a:spLocks noGrp="1"/>
          </p:cNvSpPr>
          <p:nvPr>
            <p:ph type="title" hasCustomPrompt="1"/>
          </p:nvPr>
        </p:nvSpPr>
        <p:spPr>
          <a:xfrm>
            <a:off x="5827694" y="658420"/>
            <a:ext cx="3472731" cy="665965"/>
          </a:xfrm>
        </p:spPr>
        <p:txBody>
          <a:bodyPr rtlCol="0"/>
          <a:lstStyle>
            <a:lvl1pPr algn="r">
              <a:defRPr/>
            </a:lvl1pPr>
          </a:lstStyle>
          <a:p>
            <a:pPr rtl="0"/>
            <a:r>
              <a:rPr lang="fr-FR" noProof="0"/>
              <a:t>Cliquez pour ajouter un titre</a:t>
            </a:r>
          </a:p>
        </p:txBody>
      </p:sp>
    </p:spTree>
    <p:extLst>
      <p:ext uri="{BB962C8B-B14F-4D97-AF65-F5344CB8AC3E}">
        <p14:creationId xmlns:p14="http://schemas.microsoft.com/office/powerpoint/2010/main" val="1786022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ynthès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02A0C2-BC21-4E10-B50C-353B8CBD72F0}"/>
              </a:ext>
              <a:ext uri="{C183D7F6-B498-43B3-948B-1728B52AA6E4}">
                <adec:decorative xmlns:adec="http://schemas.microsoft.com/office/drawing/2017/decorative" val="1"/>
              </a:ext>
            </a:extLst>
          </p:cNvPr>
          <p:cNvSpPr/>
          <p:nvPr userDrawn="1"/>
        </p:nvSpPr>
        <p:spPr>
          <a:xfrm>
            <a:off x="514985" y="1057275"/>
            <a:ext cx="6015990" cy="34575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9" name="Espace réservé d’image 8">
            <a:extLst>
              <a:ext uri="{FF2B5EF4-FFF2-40B4-BE49-F238E27FC236}">
                <a16:creationId xmlns:a16="http://schemas.microsoft.com/office/drawing/2014/main" id="{7B548780-9B3B-47BB-AA7B-928FA50A6A04}"/>
              </a:ext>
            </a:extLst>
          </p:cNvPr>
          <p:cNvSpPr>
            <a:spLocks noGrp="1"/>
          </p:cNvSpPr>
          <p:nvPr>
            <p:ph type="pic" sz="quarter" idx="13" hasCustomPrompt="1"/>
          </p:nvPr>
        </p:nvSpPr>
        <p:spPr>
          <a:xfrm>
            <a:off x="0" y="1057275"/>
            <a:ext cx="12191999" cy="5295900"/>
          </a:xfrm>
          <a:custGeom>
            <a:avLst/>
            <a:gdLst>
              <a:gd name="connsiteX0" fmla="*/ 0 w 12191999"/>
              <a:gd name="connsiteY0" fmla="*/ 0 h 5295900"/>
              <a:gd name="connsiteX1" fmla="*/ 514985 w 12191999"/>
              <a:gd name="connsiteY1" fmla="*/ 0 h 5295900"/>
              <a:gd name="connsiteX2" fmla="*/ 514985 w 12191999"/>
              <a:gd name="connsiteY2" fmla="*/ 3457576 h 5295900"/>
              <a:gd name="connsiteX3" fmla="*/ 6530975 w 12191999"/>
              <a:gd name="connsiteY3" fmla="*/ 3457576 h 5295900"/>
              <a:gd name="connsiteX4" fmla="*/ 6530975 w 12191999"/>
              <a:gd name="connsiteY4" fmla="*/ 0 h 5295900"/>
              <a:gd name="connsiteX5" fmla="*/ 12191999 w 12191999"/>
              <a:gd name="connsiteY5" fmla="*/ 0 h 5295900"/>
              <a:gd name="connsiteX6" fmla="*/ 12191999 w 12191999"/>
              <a:gd name="connsiteY6" fmla="*/ 5295900 h 5295900"/>
              <a:gd name="connsiteX7" fmla="*/ 0 w 12191999"/>
              <a:gd name="connsiteY7" fmla="*/ 5295900 h 52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5295900">
                <a:moveTo>
                  <a:pt x="0" y="0"/>
                </a:moveTo>
                <a:lnTo>
                  <a:pt x="514985" y="0"/>
                </a:lnTo>
                <a:lnTo>
                  <a:pt x="514985" y="3457576"/>
                </a:lnTo>
                <a:lnTo>
                  <a:pt x="6530975" y="3457576"/>
                </a:lnTo>
                <a:lnTo>
                  <a:pt x="6530975" y="0"/>
                </a:lnTo>
                <a:lnTo>
                  <a:pt x="12191999" y="0"/>
                </a:lnTo>
                <a:lnTo>
                  <a:pt x="12191999" y="5295900"/>
                </a:lnTo>
                <a:lnTo>
                  <a:pt x="0" y="5295900"/>
                </a:lnTo>
                <a:close/>
              </a:path>
            </a:pathLst>
          </a:custGeom>
        </p:spPr>
        <p:txBody>
          <a:bodyPr wrap="square" rtlCol="0">
            <a:noAutofit/>
          </a:bodyPr>
          <a:lstStyle>
            <a:lvl1pPr marL="0" indent="0" algn="ctr">
              <a:buNone/>
              <a:defRPr/>
            </a:lvl1pPr>
          </a:lstStyle>
          <a:p>
            <a:pPr rtl="0"/>
            <a:r>
              <a:rPr lang="fr-FR" noProof="0"/>
              <a:t>Cliquez pour ajouter une photo</a:t>
            </a:r>
          </a:p>
        </p:txBody>
      </p:sp>
      <p:sp>
        <p:nvSpPr>
          <p:cNvPr id="3" name="Espace réservé de la date 2">
            <a:extLst>
              <a:ext uri="{FF2B5EF4-FFF2-40B4-BE49-F238E27FC236}">
                <a16:creationId xmlns:a16="http://schemas.microsoft.com/office/drawing/2014/main" id="{AB2958E2-130A-401C-B53D-DCC769627964}"/>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E7178FE4-D7D1-40CE-9190-C68702FEDCDB}"/>
              </a:ext>
            </a:extLst>
          </p:cNvPr>
          <p:cNvSpPr>
            <a:spLocks noGrp="1"/>
          </p:cNvSpPr>
          <p:nvPr>
            <p:ph type="ftr" sz="quarter" idx="11"/>
          </p:nvPr>
        </p:nvSpPr>
        <p:spPr/>
        <p:txBody>
          <a:bodyPr rtlCol="0">
            <a:noAutofit/>
          </a:body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F4AC4996-95A4-4EC0-BF6E-7C2FACB7C895}"/>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7" name="Espace réservé du texte 10">
            <a:extLst>
              <a:ext uri="{FF2B5EF4-FFF2-40B4-BE49-F238E27FC236}">
                <a16:creationId xmlns:a16="http://schemas.microsoft.com/office/drawing/2014/main" id="{6332CD16-89CC-43FA-B7BF-06786B464846}"/>
              </a:ext>
            </a:extLst>
          </p:cNvPr>
          <p:cNvSpPr>
            <a:spLocks noGrp="1"/>
          </p:cNvSpPr>
          <p:nvPr>
            <p:ph type="body" sz="quarter" idx="16" hasCustomPrompt="1"/>
          </p:nvPr>
        </p:nvSpPr>
        <p:spPr>
          <a:xfrm>
            <a:off x="926354" y="1547271"/>
            <a:ext cx="5172932" cy="2581276"/>
          </a:xfrm>
          <a:prstGeom prst="rect">
            <a:avLst/>
          </a:prstGeom>
        </p:spPr>
        <p:txBody>
          <a:bodyPr rtlCol="0" anchor="t">
            <a:noAutofit/>
          </a:bodyPr>
          <a:lstStyle>
            <a:lvl1pPr marL="0" indent="0" algn="l">
              <a:lnSpc>
                <a:spcPct val="125000"/>
              </a:lnSpc>
              <a:spcBef>
                <a:spcPts val="0"/>
              </a:spcBef>
              <a:buNone/>
              <a:defRPr sz="1600" cap="none" spc="100" baseline="0">
                <a:solidFill>
                  <a:schemeClr val="accent1"/>
                </a:solidFill>
                <a:latin typeface="+mn-lt"/>
              </a:defRPr>
            </a:lvl1pPr>
          </a:lstStyle>
          <a:p>
            <a:pPr lvl="0" rtl="0"/>
            <a:r>
              <a:rPr lang="fr-FR" noProof="0"/>
              <a:t>Cliquer pour ajouter du texte</a:t>
            </a:r>
          </a:p>
        </p:txBody>
      </p:sp>
      <p:sp>
        <p:nvSpPr>
          <p:cNvPr id="12" name="Titre 1">
            <a:extLst>
              <a:ext uri="{FF2B5EF4-FFF2-40B4-BE49-F238E27FC236}">
                <a16:creationId xmlns:a16="http://schemas.microsoft.com/office/drawing/2014/main" id="{127734DB-D9FF-4945-91EF-DB146D8348E3}"/>
              </a:ext>
            </a:extLst>
          </p:cNvPr>
          <p:cNvSpPr>
            <a:spLocks noGrp="1"/>
          </p:cNvSpPr>
          <p:nvPr>
            <p:ph type="title" hasCustomPrompt="1"/>
          </p:nvPr>
        </p:nvSpPr>
        <p:spPr>
          <a:xfrm>
            <a:off x="3082250" y="762308"/>
            <a:ext cx="5783657" cy="665965"/>
          </a:xfrm>
        </p:spPr>
        <p:txBody>
          <a:bodyPr rtlCol="0"/>
          <a:lstStyle>
            <a:lvl1pPr algn="l">
              <a:defRPr/>
            </a:lvl1pPr>
          </a:lstStyle>
          <a:p>
            <a:pPr rtl="0"/>
            <a:r>
              <a:rPr lang="fr-FR" noProof="0"/>
              <a:t>Cliquez pour ajouter un titre</a:t>
            </a:r>
          </a:p>
        </p:txBody>
      </p:sp>
    </p:spTree>
    <p:extLst>
      <p:ext uri="{BB962C8B-B14F-4D97-AF65-F5344CB8AC3E}">
        <p14:creationId xmlns:p14="http://schemas.microsoft.com/office/powerpoint/2010/main" val="1796990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erci">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FB6A2A-F24A-4E64-A207-404C8CC76697}"/>
              </a:ext>
              <a:ext uri="{C183D7F6-B498-43B3-948B-1728B52AA6E4}">
                <adec:decorative xmlns:adec="http://schemas.microsoft.com/office/drawing/2017/decorative" val="1"/>
              </a:ext>
            </a:extLst>
          </p:cNvPr>
          <p:cNvSpPr/>
          <p:nvPr userDrawn="1"/>
        </p:nvSpPr>
        <p:spPr>
          <a:xfrm>
            <a:off x="8610600" y="2132410"/>
            <a:ext cx="3581400" cy="2316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r-FR" noProof="0"/>
          </a:p>
        </p:txBody>
      </p:sp>
      <p:sp>
        <p:nvSpPr>
          <p:cNvPr id="3" name="Espace réservé de la date 2">
            <a:extLst>
              <a:ext uri="{FF2B5EF4-FFF2-40B4-BE49-F238E27FC236}">
                <a16:creationId xmlns:a16="http://schemas.microsoft.com/office/drawing/2014/main" id="{129E19EA-E986-4004-8C5B-712009E7877E}"/>
              </a:ext>
            </a:extLst>
          </p:cNvPr>
          <p:cNvSpPr>
            <a:spLocks noGrp="1"/>
          </p:cNvSpPr>
          <p:nvPr>
            <p:ph type="dt" sz="half" idx="10"/>
          </p:nvPr>
        </p:nvSpPr>
        <p:spPr/>
        <p:txBody>
          <a:bodyPr rtlCol="0">
            <a:noAutofit/>
          </a:bodyPr>
          <a:lstStyle/>
          <a:p>
            <a:pPr rtl="0"/>
            <a:r>
              <a:rPr lang="fr-FR" noProof="0"/>
              <a:t>03/08/20XX</a:t>
            </a:r>
          </a:p>
        </p:txBody>
      </p:sp>
      <p:sp>
        <p:nvSpPr>
          <p:cNvPr id="4" name="Espace réservé du pied de page 3">
            <a:extLst>
              <a:ext uri="{FF2B5EF4-FFF2-40B4-BE49-F238E27FC236}">
                <a16:creationId xmlns:a16="http://schemas.microsoft.com/office/drawing/2014/main" id="{13512B16-8A8E-4099-ACE3-946220C6323F}"/>
              </a:ext>
            </a:extLst>
          </p:cNvPr>
          <p:cNvSpPr>
            <a:spLocks noGrp="1"/>
          </p:cNvSpPr>
          <p:nvPr>
            <p:ph type="ftr" sz="quarter" idx="11"/>
          </p:nvPr>
        </p:nvSpPr>
        <p:spPr/>
        <p:txBody>
          <a:bodyPr rtlCol="0">
            <a:noAutofit/>
          </a:bodyPr>
          <a:lstStyle>
            <a:lvl1pPr>
              <a:defRPr>
                <a:solidFill>
                  <a:schemeClr val="accent1"/>
                </a:solidFill>
              </a:defRPr>
            </a:lvl1pPr>
          </a:lstStyle>
          <a:p>
            <a:pPr rtl="0"/>
            <a:r>
              <a:rPr lang="fr-FR" noProof="0"/>
              <a:t>PRÉSENTATION PROMOTIONNELLE</a:t>
            </a:r>
          </a:p>
        </p:txBody>
      </p:sp>
      <p:sp>
        <p:nvSpPr>
          <p:cNvPr id="5" name="Espace réservé du numéro de diapositive 4">
            <a:extLst>
              <a:ext uri="{FF2B5EF4-FFF2-40B4-BE49-F238E27FC236}">
                <a16:creationId xmlns:a16="http://schemas.microsoft.com/office/drawing/2014/main" id="{77D8AF2A-C932-41B3-957E-9888020CD9C9}"/>
              </a:ext>
            </a:extLst>
          </p:cNvPr>
          <p:cNvSpPr>
            <a:spLocks noGrp="1"/>
          </p:cNvSpPr>
          <p:nvPr>
            <p:ph type="sldNum" sz="quarter" idx="12"/>
          </p:nvPr>
        </p:nvSpPr>
        <p:spPr/>
        <p:txBody>
          <a:bodyPr rtlCol="0">
            <a:noAutofit/>
          </a:bodyPr>
          <a:lstStyle/>
          <a:p>
            <a:pPr rtl="0"/>
            <a:fld id="{BF860B6F-2FE3-4DE6-9496-980E987E7466}" type="slidenum">
              <a:rPr lang="fr-FR" noProof="0" smtClean="0"/>
              <a:pPr rtl="0"/>
              <a:t>‹N°›</a:t>
            </a:fld>
            <a:endParaRPr lang="fr-FR" noProof="0"/>
          </a:p>
        </p:txBody>
      </p:sp>
      <p:sp>
        <p:nvSpPr>
          <p:cNvPr id="9" name="Espace réservé d’image 8">
            <a:extLst>
              <a:ext uri="{FF2B5EF4-FFF2-40B4-BE49-F238E27FC236}">
                <a16:creationId xmlns:a16="http://schemas.microsoft.com/office/drawing/2014/main" id="{47D0C286-3FF6-4839-AE38-6F404BF05601}"/>
              </a:ext>
            </a:extLst>
          </p:cNvPr>
          <p:cNvSpPr>
            <a:spLocks noGrp="1"/>
          </p:cNvSpPr>
          <p:nvPr>
            <p:ph type="pic" sz="quarter" idx="13" hasCustomPrompt="1"/>
          </p:nvPr>
        </p:nvSpPr>
        <p:spPr>
          <a:xfrm flipH="1">
            <a:off x="1809750" y="466725"/>
            <a:ext cx="7834312" cy="5924550"/>
          </a:xfrm>
          <a:custGeom>
            <a:avLst/>
            <a:gdLst>
              <a:gd name="connsiteX0" fmla="*/ 7834312 w 7834312"/>
              <a:gd name="connsiteY0" fmla="*/ 0 h 5924550"/>
              <a:gd name="connsiteX1" fmla="*/ 0 w 7834312"/>
              <a:gd name="connsiteY1" fmla="*/ 0 h 5924550"/>
              <a:gd name="connsiteX2" fmla="*/ 0 w 7834312"/>
              <a:gd name="connsiteY2" fmla="*/ 1665685 h 5924550"/>
              <a:gd name="connsiteX3" fmla="*/ 1033462 w 7834312"/>
              <a:gd name="connsiteY3" fmla="*/ 1665685 h 5924550"/>
              <a:gd name="connsiteX4" fmla="*/ 1033462 w 7834312"/>
              <a:gd name="connsiteY4" fmla="*/ 3982640 h 5924550"/>
              <a:gd name="connsiteX5" fmla="*/ 0 w 7834312"/>
              <a:gd name="connsiteY5" fmla="*/ 3982640 h 5924550"/>
              <a:gd name="connsiteX6" fmla="*/ 0 w 7834312"/>
              <a:gd name="connsiteY6" fmla="*/ 5924550 h 5924550"/>
              <a:gd name="connsiteX7" fmla="*/ 7834312 w 7834312"/>
              <a:gd name="connsiteY7" fmla="*/ 5924550 h 592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4312" h="5924550">
                <a:moveTo>
                  <a:pt x="7834312" y="0"/>
                </a:moveTo>
                <a:lnTo>
                  <a:pt x="0" y="0"/>
                </a:lnTo>
                <a:lnTo>
                  <a:pt x="0" y="1665685"/>
                </a:lnTo>
                <a:lnTo>
                  <a:pt x="1033462" y="1665685"/>
                </a:lnTo>
                <a:lnTo>
                  <a:pt x="1033462" y="3982640"/>
                </a:lnTo>
                <a:lnTo>
                  <a:pt x="0" y="3982640"/>
                </a:lnTo>
                <a:lnTo>
                  <a:pt x="0" y="5924550"/>
                </a:lnTo>
                <a:lnTo>
                  <a:pt x="7834312" y="5924550"/>
                </a:lnTo>
                <a:close/>
              </a:path>
            </a:pathLst>
          </a:custGeom>
        </p:spPr>
        <p:txBody>
          <a:bodyPr wrap="square" rtlCol="0">
            <a:noAutofit/>
          </a:bodyPr>
          <a:lstStyle>
            <a:lvl1pPr marL="0" indent="0" algn="ctr">
              <a:buNone/>
              <a:defRPr/>
            </a:lvl1pPr>
          </a:lstStyle>
          <a:p>
            <a:pPr rtl="0"/>
            <a:r>
              <a:rPr lang="fr-FR" noProof="0"/>
              <a:t>Cliquez pour ajouter une photo</a:t>
            </a:r>
          </a:p>
        </p:txBody>
      </p:sp>
      <p:sp>
        <p:nvSpPr>
          <p:cNvPr id="17" name="Espace réservé du texte 10">
            <a:extLst>
              <a:ext uri="{FF2B5EF4-FFF2-40B4-BE49-F238E27FC236}">
                <a16:creationId xmlns:a16="http://schemas.microsoft.com/office/drawing/2014/main" id="{88038514-112A-4AE2-BA52-286C38492F8D}"/>
              </a:ext>
            </a:extLst>
          </p:cNvPr>
          <p:cNvSpPr>
            <a:spLocks noGrp="1"/>
          </p:cNvSpPr>
          <p:nvPr>
            <p:ph type="body" sz="quarter" idx="16" hasCustomPrompt="1"/>
          </p:nvPr>
        </p:nvSpPr>
        <p:spPr>
          <a:xfrm>
            <a:off x="9210675" y="2579352"/>
            <a:ext cx="2381250" cy="1423068"/>
          </a:xfrm>
          <a:prstGeom prst="rect">
            <a:avLst/>
          </a:prstGeom>
        </p:spPr>
        <p:txBody>
          <a:bodyPr rtlCol="0" anchor="t">
            <a:noAutofit/>
          </a:bodyPr>
          <a:lstStyle>
            <a:lvl1pPr marL="0" indent="0" algn="l">
              <a:lnSpc>
                <a:spcPct val="125000"/>
              </a:lnSpc>
              <a:spcBef>
                <a:spcPts val="0"/>
              </a:spcBef>
              <a:buNone/>
              <a:defRPr sz="1600" cap="none" spc="100" baseline="0">
                <a:solidFill>
                  <a:schemeClr val="accent6"/>
                </a:solidFill>
                <a:latin typeface="+mn-lt"/>
              </a:defRPr>
            </a:lvl1pPr>
          </a:lstStyle>
          <a:p>
            <a:pPr lvl="0" rtl="0"/>
            <a:r>
              <a:rPr lang="fr-FR" noProof="0"/>
              <a:t>Cliquer pour ajouter du texte</a:t>
            </a:r>
          </a:p>
        </p:txBody>
      </p:sp>
      <p:sp>
        <p:nvSpPr>
          <p:cNvPr id="11" name="Titre 1">
            <a:extLst>
              <a:ext uri="{FF2B5EF4-FFF2-40B4-BE49-F238E27FC236}">
                <a16:creationId xmlns:a16="http://schemas.microsoft.com/office/drawing/2014/main" id="{9C27393D-ACFC-4AC9-93A3-FE24F0D12E57}"/>
              </a:ext>
            </a:extLst>
          </p:cNvPr>
          <p:cNvSpPr>
            <a:spLocks noGrp="1"/>
          </p:cNvSpPr>
          <p:nvPr>
            <p:ph type="title" hasCustomPrompt="1"/>
          </p:nvPr>
        </p:nvSpPr>
        <p:spPr>
          <a:xfrm rot="16200000">
            <a:off x="-1129259" y="3009387"/>
            <a:ext cx="4138612" cy="562995"/>
          </a:xfrm>
        </p:spPr>
        <p:txBody>
          <a:bodyPr rtlCol="0"/>
          <a:lstStyle>
            <a:lvl1pPr algn="ctr">
              <a:defRPr/>
            </a:lvl1pPr>
          </a:lstStyle>
          <a:p>
            <a:pPr rtl="0"/>
            <a:r>
              <a:rPr lang="fr-FR" noProof="0"/>
              <a:t>Cliquez pour ajouter un titre</a:t>
            </a:r>
          </a:p>
        </p:txBody>
      </p:sp>
    </p:spTree>
    <p:extLst>
      <p:ext uri="{BB962C8B-B14F-4D97-AF65-F5344CB8AC3E}">
        <p14:creationId xmlns:p14="http://schemas.microsoft.com/office/powerpoint/2010/main" val="1016349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5826315-2B7F-4C57-86AC-F861837D3D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277E89F0-5C7D-4785-9E27-B2AC9192E64C}"/>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rtl="0"/>
            <a:r>
              <a:rPr lang="fr-FR" noProof="0"/>
              <a:t>Modifiez les styles du texte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9E8B7DCF-7168-4376-8641-10965E65A6B3}"/>
              </a:ext>
            </a:extLst>
          </p:cNvPr>
          <p:cNvSpPr>
            <a:spLocks noGrp="1"/>
          </p:cNvSpPr>
          <p:nvPr>
            <p:ph type="dt" sz="half" idx="2"/>
          </p:nvPr>
        </p:nvSpPr>
        <p:spPr>
          <a:xfrm>
            <a:off x="838200" y="6515753"/>
            <a:ext cx="2743200" cy="205722"/>
          </a:xfrm>
          <a:prstGeom prst="rect">
            <a:avLst/>
          </a:prstGeom>
        </p:spPr>
        <p:txBody>
          <a:bodyPr vert="horz" lIns="91440" tIns="45720" rIns="91440" bIns="45720" rtlCol="0" anchor="ctr"/>
          <a:lstStyle>
            <a:lvl1pPr algn="l">
              <a:defRPr sz="1000" cap="all" spc="100" baseline="0">
                <a:solidFill>
                  <a:schemeClr val="bg1">
                    <a:lumMod val="50000"/>
                  </a:schemeClr>
                </a:solidFill>
                <a:latin typeface="Seaford" panose="020B0502030303020204" pitchFamily="34" charset="0"/>
              </a:defRPr>
            </a:lvl1pPr>
          </a:lstStyle>
          <a:p>
            <a:pPr rtl="0"/>
            <a:r>
              <a:rPr lang="fr-FR" noProof="0"/>
              <a:t>03/08/20XX</a:t>
            </a:r>
          </a:p>
        </p:txBody>
      </p:sp>
      <p:sp>
        <p:nvSpPr>
          <p:cNvPr id="5" name="Espace réservé du pied de page 4">
            <a:extLst>
              <a:ext uri="{FF2B5EF4-FFF2-40B4-BE49-F238E27FC236}">
                <a16:creationId xmlns:a16="http://schemas.microsoft.com/office/drawing/2014/main" id="{9E498FEF-9751-417B-82B2-BBAD0766584D}"/>
              </a:ext>
            </a:extLst>
          </p:cNvPr>
          <p:cNvSpPr>
            <a:spLocks noGrp="1"/>
          </p:cNvSpPr>
          <p:nvPr>
            <p:ph type="ftr" sz="quarter" idx="3"/>
          </p:nvPr>
        </p:nvSpPr>
        <p:spPr>
          <a:xfrm>
            <a:off x="4038600" y="6515753"/>
            <a:ext cx="4114800" cy="205722"/>
          </a:xfrm>
          <a:prstGeom prst="rect">
            <a:avLst/>
          </a:prstGeom>
        </p:spPr>
        <p:txBody>
          <a:bodyPr vert="horz" lIns="91440" tIns="45720" rIns="91440" bIns="45720" rtlCol="0" anchor="ctr"/>
          <a:lstStyle>
            <a:lvl1pPr algn="ctr">
              <a:defRPr sz="1000" cap="all" spc="100" baseline="0">
                <a:solidFill>
                  <a:schemeClr val="bg1">
                    <a:lumMod val="50000"/>
                  </a:schemeClr>
                </a:solidFill>
                <a:latin typeface="Seaford" panose="020B0502030303020204" pitchFamily="34" charset="0"/>
              </a:defRPr>
            </a:lvl1pPr>
          </a:lstStyle>
          <a:p>
            <a:pPr rtl="0"/>
            <a:r>
              <a:rPr lang="fr-FR" noProof="0"/>
              <a:t>PRÉSENTATION PROMOTIONNELLE</a:t>
            </a:r>
          </a:p>
        </p:txBody>
      </p:sp>
      <p:sp>
        <p:nvSpPr>
          <p:cNvPr id="6" name="Espace réservé du numéro de diapositive 5">
            <a:extLst>
              <a:ext uri="{FF2B5EF4-FFF2-40B4-BE49-F238E27FC236}">
                <a16:creationId xmlns:a16="http://schemas.microsoft.com/office/drawing/2014/main" id="{FFF7CE99-0833-4AF7-954F-3E4BD5F9CD0B}"/>
              </a:ext>
            </a:extLst>
          </p:cNvPr>
          <p:cNvSpPr>
            <a:spLocks noGrp="1"/>
          </p:cNvSpPr>
          <p:nvPr>
            <p:ph type="sldNum" sz="quarter" idx="4"/>
          </p:nvPr>
        </p:nvSpPr>
        <p:spPr>
          <a:xfrm>
            <a:off x="8610600" y="6515753"/>
            <a:ext cx="2743200" cy="205722"/>
          </a:xfrm>
          <a:prstGeom prst="rect">
            <a:avLst/>
          </a:prstGeom>
        </p:spPr>
        <p:txBody>
          <a:bodyPr vert="horz" lIns="91440" tIns="45720" rIns="91440" bIns="45720" rtlCol="0" anchor="ctr"/>
          <a:lstStyle>
            <a:lvl1pPr algn="r">
              <a:defRPr sz="1000" cap="all" spc="100" baseline="0">
                <a:solidFill>
                  <a:schemeClr val="bg1">
                    <a:lumMod val="50000"/>
                  </a:schemeClr>
                </a:solidFill>
                <a:latin typeface="Seaford" panose="020B0502030303020204" pitchFamily="34" charset="0"/>
              </a:defRPr>
            </a:lvl1pPr>
          </a:lstStyle>
          <a:p>
            <a:pPr rtl="0"/>
            <a:fld id="{BF860B6F-2FE3-4DE6-9496-980E987E7466}" type="slidenum">
              <a:rPr lang="fr-FR" noProof="0" smtClean="0"/>
              <a:pPr rtl="0"/>
              <a:t>‹N°›</a:t>
            </a:fld>
            <a:endParaRPr lang="fr-FR" noProof="0"/>
          </a:p>
        </p:txBody>
      </p:sp>
    </p:spTree>
    <p:extLst>
      <p:ext uri="{BB962C8B-B14F-4D97-AF65-F5344CB8AC3E}">
        <p14:creationId xmlns:p14="http://schemas.microsoft.com/office/powerpoint/2010/main" val="2219404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hdr="0"/>
  <p:txStyles>
    <p:titleStyle>
      <a:lvl1pPr algn="l" defTabSz="914400" rtl="0" eaLnBrk="1" latinLnBrk="0" hangingPunct="1">
        <a:lnSpc>
          <a:spcPct val="80000"/>
        </a:lnSpc>
        <a:spcBef>
          <a:spcPct val="0"/>
        </a:spcBef>
        <a:buNone/>
        <a:defRPr sz="4000" kern="1200" cap="all" spc="200" baseline="0">
          <a:ln w="19050">
            <a:solidFill>
              <a:schemeClr val="accent1"/>
            </a:solidFill>
          </a:ln>
          <a:no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1.xml"/><Relationship Id="rId6" Type="http://schemas.microsoft.com/office/2017/06/relationships/model3d" Target="../media/model3d1.glb"/><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3.xml"/><Relationship Id="rId7"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bin"/></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5.xml"/><Relationship Id="rId7" Type="http://schemas.openxmlformats.org/officeDocument/2006/relationships/image" Target="../media/image19.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microsoft.com/office/2007/relationships/hdphoto" Target="../media/hdphoto1.wdp"/><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notesSlide" Target="../notesSlides/notesSlide8.xml"/><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1.png"/><Relationship Id="rId9" Type="http://schemas.openxmlformats.org/officeDocument/2006/relationships/image" Target="../media/image28.png"/><Relationship Id="rId1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15.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14.xml"/><Relationship Id="rId6" Type="http://schemas.microsoft.com/office/2017/06/relationships/model3d" Target="../media/model3d1.glb"/><Relationship Id="rId5" Type="http://schemas.openxmlformats.org/officeDocument/2006/relationships/image" Target="../media/image4.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39.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4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19.xml"/><Relationship Id="rId7" Type="http://schemas.openxmlformats.org/officeDocument/2006/relationships/image" Target="../media/image45.png"/><Relationship Id="rId2" Type="http://schemas.openxmlformats.org/officeDocument/2006/relationships/slideLayout" Target="../slideLayouts/slideLayout3.xml"/><Relationship Id="rId1" Type="http://schemas.openxmlformats.org/officeDocument/2006/relationships/tags" Target="../tags/tag18.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47.png"/><Relationship Id="rId5" Type="http://schemas.openxmlformats.org/officeDocument/2006/relationships/image" Target="../media/image1.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0.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image" Target="../media/image49.jpeg"/><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3.tmp"/><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D3A8D37-177E-2C77-45F5-BFDC6F022B5D}"/>
              </a:ext>
            </a:extLst>
          </p:cNvPr>
          <p:cNvSpPr>
            <a:spLocks noGrp="1"/>
          </p:cNvSpPr>
          <p:nvPr>
            <p:ph type="title"/>
          </p:nvPr>
        </p:nvSpPr>
        <p:spPr>
          <a:xfrm>
            <a:off x="1501809" y="2959720"/>
            <a:ext cx="9928190" cy="938559"/>
          </a:xfrm>
        </p:spPr>
        <p:txBody>
          <a:bodyPr/>
          <a:lstStyle/>
          <a:p>
            <a:pPr>
              <a:lnSpc>
                <a:spcPct val="120000"/>
              </a:lnSpc>
            </a:pPr>
            <a:r>
              <a:rPr lang="fr-FR" sz="2800" dirty="0">
                <a:solidFill>
                  <a:srgbClr val="00B0F0"/>
                </a:solidFill>
              </a:rPr>
              <a:t>L’analyse et l’évaluation des pratiques professionnelles dans l’exercice coordonné </a:t>
            </a:r>
          </a:p>
        </p:txBody>
      </p:sp>
      <p:pic>
        <p:nvPicPr>
          <p:cNvPr id="4" name="Image 3">
            <a:extLst>
              <a:ext uri="{FF2B5EF4-FFF2-40B4-BE49-F238E27FC236}">
                <a16:creationId xmlns:a16="http://schemas.microsoft.com/office/drawing/2014/main" id="{D01B9344-0A57-9E1F-8EC2-8CE7A29CDE8C}"/>
              </a:ext>
            </a:extLst>
          </p:cNvPr>
          <p:cNvPicPr>
            <a:picLocks noChangeAspect="1"/>
          </p:cNvPicPr>
          <p:nvPr/>
        </p:nvPicPr>
        <p:blipFill>
          <a:blip r:embed="rId2"/>
          <a:stretch>
            <a:fillRect/>
          </a:stretch>
        </p:blipFill>
        <p:spPr>
          <a:xfrm>
            <a:off x="6766432" y="457201"/>
            <a:ext cx="4936850" cy="1737359"/>
          </a:xfrm>
          <a:prstGeom prst="rect">
            <a:avLst/>
          </a:prstGeom>
        </p:spPr>
      </p:pic>
      <p:pic>
        <p:nvPicPr>
          <p:cNvPr id="5" name="Image 4">
            <a:extLst>
              <a:ext uri="{FF2B5EF4-FFF2-40B4-BE49-F238E27FC236}">
                <a16:creationId xmlns:a16="http://schemas.microsoft.com/office/drawing/2014/main" id="{EA3D2D5A-09BD-FC6E-7C53-E95D3B89AE78}"/>
              </a:ext>
            </a:extLst>
          </p:cNvPr>
          <p:cNvPicPr>
            <a:picLocks noChangeAspect="1"/>
          </p:cNvPicPr>
          <p:nvPr/>
        </p:nvPicPr>
        <p:blipFill>
          <a:blip r:embed="rId3"/>
          <a:stretch>
            <a:fillRect/>
          </a:stretch>
        </p:blipFill>
        <p:spPr>
          <a:xfrm>
            <a:off x="0" y="0"/>
            <a:ext cx="4082339" cy="2842953"/>
          </a:xfrm>
          <a:prstGeom prst="rect">
            <a:avLst/>
          </a:prstGeom>
        </p:spPr>
      </p:pic>
      <p:pic>
        <p:nvPicPr>
          <p:cNvPr id="6" name="Image 5">
            <a:extLst>
              <a:ext uri="{FF2B5EF4-FFF2-40B4-BE49-F238E27FC236}">
                <a16:creationId xmlns:a16="http://schemas.microsoft.com/office/drawing/2014/main" id="{DD793A94-1AC2-6AF3-6ED7-89AE928AA1B8}"/>
              </a:ext>
            </a:extLst>
          </p:cNvPr>
          <p:cNvPicPr>
            <a:picLocks noChangeAspect="1"/>
          </p:cNvPicPr>
          <p:nvPr/>
        </p:nvPicPr>
        <p:blipFill>
          <a:blip r:embed="rId4"/>
          <a:stretch>
            <a:fillRect/>
          </a:stretch>
        </p:blipFill>
        <p:spPr>
          <a:xfrm>
            <a:off x="8501149" y="4021567"/>
            <a:ext cx="3690851" cy="2836433"/>
          </a:xfrm>
          <a:prstGeom prst="rect">
            <a:avLst/>
          </a:prstGeom>
        </p:spPr>
      </p:pic>
      <p:sp>
        <p:nvSpPr>
          <p:cNvPr id="8" name="ZoneTexte 7">
            <a:extLst>
              <a:ext uri="{FF2B5EF4-FFF2-40B4-BE49-F238E27FC236}">
                <a16:creationId xmlns:a16="http://schemas.microsoft.com/office/drawing/2014/main" id="{CC5CC75D-2BA0-3BE2-8942-374379ABCE58}"/>
              </a:ext>
            </a:extLst>
          </p:cNvPr>
          <p:cNvSpPr txBox="1"/>
          <p:nvPr/>
        </p:nvSpPr>
        <p:spPr>
          <a:xfrm>
            <a:off x="712122" y="4469428"/>
            <a:ext cx="3873731" cy="2031325"/>
          </a:xfrm>
          <a:prstGeom prst="rect">
            <a:avLst/>
          </a:prstGeom>
          <a:noFill/>
        </p:spPr>
        <p:txBody>
          <a:bodyPr wrap="square">
            <a:spAutoFit/>
          </a:bodyPr>
          <a:lstStyle/>
          <a:p>
            <a:pPr algn="ctr"/>
            <a:r>
              <a:rPr lang="fr-FR" b="1" dirty="0"/>
              <a:t>Jean-Baptiste Cuiengnet</a:t>
            </a:r>
          </a:p>
          <a:p>
            <a:pPr algn="ctr"/>
            <a:r>
              <a:rPr lang="fr-FR" dirty="0"/>
              <a:t>MKDE</a:t>
            </a:r>
          </a:p>
          <a:p>
            <a:pPr algn="ctr"/>
            <a:endParaRPr lang="fr-FR" dirty="0"/>
          </a:p>
          <a:p>
            <a:pPr algn="ctr"/>
            <a:r>
              <a:rPr lang="fr-FR" dirty="0"/>
              <a:t>Animateur réseau cokillaje 49 et 72</a:t>
            </a:r>
          </a:p>
          <a:p>
            <a:pPr algn="ctr"/>
            <a:endParaRPr lang="fr-FR" dirty="0"/>
          </a:p>
          <a:p>
            <a:pPr algn="ctr"/>
            <a:r>
              <a:rPr lang="fr-FR" dirty="0"/>
              <a:t>DU </a:t>
            </a:r>
            <a:r>
              <a:rPr lang="fr-FR" dirty="0" err="1"/>
              <a:t>Imc</a:t>
            </a:r>
            <a:r>
              <a:rPr lang="fr-FR" dirty="0"/>
              <a:t> et Polyhandicap</a:t>
            </a:r>
          </a:p>
          <a:p>
            <a:pPr algn="ctr"/>
            <a:r>
              <a:rPr lang="fr-FR" dirty="0"/>
              <a:t>DU Coordination parcours de soins</a:t>
            </a:r>
          </a:p>
        </p:txBody>
      </p:sp>
    </p:spTree>
    <p:extLst>
      <p:ext uri="{BB962C8B-B14F-4D97-AF65-F5344CB8AC3E}">
        <p14:creationId xmlns:p14="http://schemas.microsoft.com/office/powerpoint/2010/main" val="2427660166"/>
      </p:ext>
    </p:extLst>
  </p:cSld>
  <p:clrMapOvr>
    <a:masterClrMapping/>
  </p:clrMapOvr>
  <mc:AlternateContent xmlns:mc="http://schemas.openxmlformats.org/markup-compatibility/2006" xmlns:p14="http://schemas.microsoft.com/office/powerpoint/2010/main">
    <mc:Choice Requires="p14">
      <p:transition spd="slow" p14:dur="2000" advTm="37552"/>
    </mc:Choice>
    <mc:Fallback xmlns="">
      <p:transition spd="slow" advTm="3755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F7DEC7B1-E71E-BB2B-A29C-4C6990A969E2}"/>
              </a:ext>
            </a:extLst>
          </p:cNvPr>
          <p:cNvSpPr>
            <a:spLocks noGrp="1"/>
          </p:cNvSpPr>
          <p:nvPr>
            <p:ph type="title"/>
          </p:nvPr>
        </p:nvSpPr>
        <p:spPr>
          <a:xfrm>
            <a:off x="-1161144" y="473127"/>
            <a:ext cx="9441875" cy="953031"/>
          </a:xfrm>
        </p:spPr>
        <p:txBody>
          <a:bodyPr/>
          <a:lstStyle/>
          <a:p>
            <a:r>
              <a:rPr lang="fr-FR" sz="2400" dirty="0">
                <a:solidFill>
                  <a:srgbClr val="00B0F0"/>
                </a:solidFill>
              </a:rPr>
              <a:t>L'Analyse et l’évaluation des pratiques</a:t>
            </a:r>
          </a:p>
        </p:txBody>
      </p:sp>
      <p:sp>
        <p:nvSpPr>
          <p:cNvPr id="20" name="Ellipse 19">
            <a:extLst>
              <a:ext uri="{FF2B5EF4-FFF2-40B4-BE49-F238E27FC236}">
                <a16:creationId xmlns:a16="http://schemas.microsoft.com/office/drawing/2014/main" id="{B95F450F-1496-6B1C-219F-1EE1A663C1E0}"/>
              </a:ext>
            </a:extLst>
          </p:cNvPr>
          <p:cNvSpPr/>
          <p:nvPr/>
        </p:nvSpPr>
        <p:spPr>
          <a:xfrm>
            <a:off x="2584414" y="2704073"/>
            <a:ext cx="2974558" cy="117858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800" b="1" dirty="0">
                <a:solidFill>
                  <a:schemeClr val="tx1"/>
                </a:solidFill>
              </a:rPr>
              <a:t>La qualité</a:t>
            </a:r>
          </a:p>
        </p:txBody>
      </p:sp>
      <p:sp>
        <p:nvSpPr>
          <p:cNvPr id="24" name="Ellipse 23">
            <a:extLst>
              <a:ext uri="{FF2B5EF4-FFF2-40B4-BE49-F238E27FC236}">
                <a16:creationId xmlns:a16="http://schemas.microsoft.com/office/drawing/2014/main" id="{BF2D2CF4-2944-229D-8CCB-BADDBAFB29AA}"/>
              </a:ext>
            </a:extLst>
          </p:cNvPr>
          <p:cNvSpPr/>
          <p:nvPr/>
        </p:nvSpPr>
        <p:spPr>
          <a:xfrm>
            <a:off x="6203691" y="3200898"/>
            <a:ext cx="5312720" cy="1887891"/>
          </a:xfrm>
          <a:prstGeom prst="ellipse">
            <a:avLst/>
          </a:prstGeom>
        </p:spPr>
        <p:style>
          <a:lnRef idx="0">
            <a:schemeClr val="accent2"/>
          </a:lnRef>
          <a:fillRef idx="3">
            <a:schemeClr val="accent2"/>
          </a:fillRef>
          <a:effectRef idx="3">
            <a:schemeClr val="accent2"/>
          </a:effectRef>
          <a:fontRef idx="minor">
            <a:schemeClr val="lt1"/>
          </a:fontRef>
        </p:style>
        <p:txBody>
          <a:bodyPr lIns="0" rIns="0" rtlCol="0" anchor="ctr"/>
          <a:lstStyle/>
          <a:p>
            <a:pPr algn="ctr"/>
            <a:r>
              <a:rPr lang="fr-FR" sz="2400" b="1" dirty="0">
                <a:solidFill>
                  <a:schemeClr val="tx1"/>
                </a:solidFill>
              </a:rPr>
              <a:t>Comment amener les professionnels libéraux à faire de la qualité? </a:t>
            </a:r>
          </a:p>
        </p:txBody>
      </p:sp>
      <p:sp>
        <p:nvSpPr>
          <p:cNvPr id="6" name="Espace réservé de la date 1">
            <a:extLst>
              <a:ext uri="{FF2B5EF4-FFF2-40B4-BE49-F238E27FC236}">
                <a16:creationId xmlns:a16="http://schemas.microsoft.com/office/drawing/2014/main" id="{AA409029-CE17-8C4D-C521-291C4EA85CA0}"/>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8" name="Espace réservé du numéro de diapositive 3">
            <a:extLst>
              <a:ext uri="{FF2B5EF4-FFF2-40B4-BE49-F238E27FC236}">
                <a16:creationId xmlns:a16="http://schemas.microsoft.com/office/drawing/2014/main" id="{05415F66-9416-CCA0-734B-A2CB2FA23DDF}"/>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2</a:t>
            </a:fld>
            <a:endParaRPr lang="fr-FR" b="1" i="1" noProof="0">
              <a:solidFill>
                <a:schemeClr val="accent4"/>
              </a:solidFill>
            </a:endParaRPr>
          </a:p>
        </p:txBody>
      </p:sp>
      <p:pic>
        <p:nvPicPr>
          <p:cNvPr id="9" name="Image 8">
            <a:extLst>
              <a:ext uri="{FF2B5EF4-FFF2-40B4-BE49-F238E27FC236}">
                <a16:creationId xmlns:a16="http://schemas.microsoft.com/office/drawing/2014/main" id="{927BF7BC-2D23-D05C-E9AC-1312CED879E9}"/>
              </a:ext>
            </a:extLst>
          </p:cNvPr>
          <p:cNvPicPr>
            <a:picLocks noChangeAspect="1"/>
          </p:cNvPicPr>
          <p:nvPr/>
        </p:nvPicPr>
        <p:blipFill>
          <a:blip r:embed="rId4"/>
          <a:stretch>
            <a:fillRect/>
          </a:stretch>
        </p:blipFill>
        <p:spPr>
          <a:xfrm>
            <a:off x="5624783" y="6431197"/>
            <a:ext cx="942434" cy="331658"/>
          </a:xfrm>
          <a:prstGeom prst="rect">
            <a:avLst/>
          </a:prstGeom>
        </p:spPr>
      </p:pic>
      <p:sp>
        <p:nvSpPr>
          <p:cNvPr id="32" name="Rectangle 31">
            <a:extLst>
              <a:ext uri="{FF2B5EF4-FFF2-40B4-BE49-F238E27FC236}">
                <a16:creationId xmlns:a16="http://schemas.microsoft.com/office/drawing/2014/main" id="{C01E20CF-18CB-16B4-057A-98CE75158F65}"/>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600" b="1" cap="all" dirty="0">
              <a:solidFill>
                <a:schemeClr val="tx1"/>
              </a:solidFill>
            </a:endParaRPr>
          </a:p>
        </p:txBody>
      </p:sp>
      <p:pic>
        <p:nvPicPr>
          <p:cNvPr id="2" name="Image 1">
            <a:extLst>
              <a:ext uri="{FF2B5EF4-FFF2-40B4-BE49-F238E27FC236}">
                <a16:creationId xmlns:a16="http://schemas.microsoft.com/office/drawing/2014/main" id="{47AAAA3D-3D26-4472-CED4-2A982B6C6140}"/>
              </a:ext>
            </a:extLst>
          </p:cNvPr>
          <p:cNvPicPr>
            <a:picLocks noChangeAspect="1"/>
          </p:cNvPicPr>
          <p:nvPr/>
        </p:nvPicPr>
        <p:blipFill>
          <a:blip r:embed="rId5"/>
          <a:stretch>
            <a:fillRect/>
          </a:stretch>
        </p:blipFill>
        <p:spPr>
          <a:xfrm>
            <a:off x="2202127" y="1413971"/>
            <a:ext cx="2466438" cy="1387371"/>
          </a:xfrm>
          <a:prstGeom prst="rect">
            <a:avLst/>
          </a:prstGeom>
        </p:spPr>
      </p:pic>
      <p:sp>
        <p:nvSpPr>
          <p:cNvPr id="3" name="Ellipse 2">
            <a:extLst>
              <a:ext uri="{FF2B5EF4-FFF2-40B4-BE49-F238E27FC236}">
                <a16:creationId xmlns:a16="http://schemas.microsoft.com/office/drawing/2014/main" id="{8A922425-C679-8C31-C4B0-8E8EB6582F57}"/>
              </a:ext>
            </a:extLst>
          </p:cNvPr>
          <p:cNvSpPr/>
          <p:nvPr/>
        </p:nvSpPr>
        <p:spPr>
          <a:xfrm>
            <a:off x="1444846" y="3429000"/>
            <a:ext cx="2279136" cy="972709"/>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b="1" dirty="0">
                <a:solidFill>
                  <a:schemeClr val="tx1"/>
                </a:solidFill>
              </a:rPr>
              <a:t>Soins</a:t>
            </a:r>
          </a:p>
        </p:txBody>
      </p:sp>
      <p:sp>
        <p:nvSpPr>
          <p:cNvPr id="4" name="Ellipse 3">
            <a:extLst>
              <a:ext uri="{FF2B5EF4-FFF2-40B4-BE49-F238E27FC236}">
                <a16:creationId xmlns:a16="http://schemas.microsoft.com/office/drawing/2014/main" id="{16D4FEE2-49C7-161E-DC7D-FDC3456610FF}"/>
              </a:ext>
            </a:extLst>
          </p:cNvPr>
          <p:cNvSpPr/>
          <p:nvPr/>
        </p:nvSpPr>
        <p:spPr>
          <a:xfrm>
            <a:off x="1028557" y="2724031"/>
            <a:ext cx="1388116" cy="97270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Bilan</a:t>
            </a:r>
          </a:p>
        </p:txBody>
      </p:sp>
      <p:sp>
        <p:nvSpPr>
          <p:cNvPr id="7" name="Ellipse 6">
            <a:extLst>
              <a:ext uri="{FF2B5EF4-FFF2-40B4-BE49-F238E27FC236}">
                <a16:creationId xmlns:a16="http://schemas.microsoft.com/office/drawing/2014/main" id="{F76EB407-D142-38C9-BB47-205EDF500645}"/>
              </a:ext>
            </a:extLst>
          </p:cNvPr>
          <p:cNvSpPr/>
          <p:nvPr/>
        </p:nvSpPr>
        <p:spPr>
          <a:xfrm>
            <a:off x="1277105" y="4290016"/>
            <a:ext cx="2220009" cy="109784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Mise en place d’objectifs</a:t>
            </a:r>
          </a:p>
        </p:txBody>
      </p:sp>
      <p:sp>
        <p:nvSpPr>
          <p:cNvPr id="10" name="Ellipse 9">
            <a:extLst>
              <a:ext uri="{FF2B5EF4-FFF2-40B4-BE49-F238E27FC236}">
                <a16:creationId xmlns:a16="http://schemas.microsoft.com/office/drawing/2014/main" id="{2EA0A2D9-B10E-530E-815F-4F7FCC234B04}"/>
              </a:ext>
            </a:extLst>
          </p:cNvPr>
          <p:cNvSpPr/>
          <p:nvPr/>
        </p:nvSpPr>
        <p:spPr>
          <a:xfrm>
            <a:off x="2943173" y="3969984"/>
            <a:ext cx="2743200" cy="65034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Réévaluation</a:t>
            </a:r>
          </a:p>
        </p:txBody>
      </p:sp>
      <p:sp>
        <p:nvSpPr>
          <p:cNvPr id="11" name="Ellipse 10">
            <a:extLst>
              <a:ext uri="{FF2B5EF4-FFF2-40B4-BE49-F238E27FC236}">
                <a16:creationId xmlns:a16="http://schemas.microsoft.com/office/drawing/2014/main" id="{6D09C662-1693-B5E8-F16E-0835AAB78636}"/>
              </a:ext>
            </a:extLst>
          </p:cNvPr>
          <p:cNvSpPr/>
          <p:nvPr/>
        </p:nvSpPr>
        <p:spPr>
          <a:xfrm>
            <a:off x="4782701" y="2166553"/>
            <a:ext cx="2384168" cy="1114955"/>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b="1" dirty="0">
                <a:solidFill>
                  <a:schemeClr val="tx1"/>
                </a:solidFill>
              </a:rPr>
              <a:t>Santé publique</a:t>
            </a:r>
          </a:p>
        </p:txBody>
      </p:sp>
      <p:sp>
        <p:nvSpPr>
          <p:cNvPr id="12" name="Ellipse 11">
            <a:extLst>
              <a:ext uri="{FF2B5EF4-FFF2-40B4-BE49-F238E27FC236}">
                <a16:creationId xmlns:a16="http://schemas.microsoft.com/office/drawing/2014/main" id="{83004E21-5B98-E6C3-493D-38B77E061C7B}"/>
              </a:ext>
            </a:extLst>
          </p:cNvPr>
          <p:cNvSpPr/>
          <p:nvPr/>
        </p:nvSpPr>
        <p:spPr>
          <a:xfrm>
            <a:off x="3209530" y="5040780"/>
            <a:ext cx="2994161" cy="101990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bg1"/>
                </a:solidFill>
              </a:rPr>
              <a:t>Tarification à l’acte</a:t>
            </a:r>
          </a:p>
        </p:txBody>
      </p:sp>
      <mc:AlternateContent xmlns:mc="http://schemas.openxmlformats.org/markup-compatibility/2006">
        <mc:Choice xmlns:am3d="http://schemas.microsoft.com/office/drawing/2017/model3d" Requires="am3d">
          <p:graphicFrame>
            <p:nvGraphicFramePr>
              <p:cNvPr id="13" name="Modèle 3D 12" descr="Point d’interrogation gris foncé">
                <a:extLst>
                  <a:ext uri="{FF2B5EF4-FFF2-40B4-BE49-F238E27FC236}">
                    <a16:creationId xmlns:a16="http://schemas.microsoft.com/office/drawing/2014/main" id="{BC805CFA-BACB-E161-E97C-7BB26EF45768}"/>
                  </a:ext>
                </a:extLst>
              </p:cNvPr>
              <p:cNvGraphicFramePr>
                <a:graphicFrameLocks noChangeAspect="1"/>
              </p:cNvGraphicFramePr>
              <p:nvPr>
                <p:extLst>
                  <p:ext uri="{D42A27DB-BD31-4B8C-83A1-F6EECF244321}">
                    <p14:modId xmlns:p14="http://schemas.microsoft.com/office/powerpoint/2010/main" val="2964096964"/>
                  </p:ext>
                </p:extLst>
              </p:nvPr>
            </p:nvGraphicFramePr>
            <p:xfrm>
              <a:off x="10370208" y="1976245"/>
              <a:ext cx="1484910" cy="2406503"/>
            </p:xfrm>
            <a:graphic>
              <a:graphicData uri="http://schemas.microsoft.com/office/drawing/2017/model3d">
                <am3d:model3d r:embed="rId6">
                  <am3d:spPr>
                    <a:xfrm>
                      <a:off x="0" y="0"/>
                      <a:ext cx="1484910" cy="2406503"/>
                    </a:xfrm>
                    <a:prstGeom prst="rect">
                      <a:avLst/>
                    </a:prstGeom>
                  </am3d:spPr>
                  <am3d:camera>
                    <am3d:pos x="0" y="0" z="55389530"/>
                    <am3d:up dx="0" dy="36000000" dz="0"/>
                    <am3d:lookAt x="0" y="0" z="0"/>
                    <am3d:perspective fov="2700000"/>
                  </am3d:camera>
                  <am3d:trans>
                    <am3d:meterPerModelUnit n="3517042" d="1000000"/>
                    <am3d:preTrans dx="0" dy="-18004113" dz="-4973"/>
                    <am3d:scale>
                      <am3d:sx n="1000000" d="1000000"/>
                      <am3d:sy n="1000000" d="1000000"/>
                      <am3d:sz n="1000000" d="1000000"/>
                    </am3d:scale>
                    <am3d:rot/>
                    <am3d:postTrans dx="0" dy="0" dz="0"/>
                  </am3d:trans>
                  <am3d:raster rName="Office3DRenderer" rVer="16.0.8326">
                    <am3d:blip r:embed="rId7"/>
                  </am3d:raster>
                  <am3d:objViewport viewportSz="299025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Modèle 3D 12" descr="Point d’interrogation gris foncé">
                <a:extLst>
                  <a:ext uri="{FF2B5EF4-FFF2-40B4-BE49-F238E27FC236}">
                    <a16:creationId xmlns:a16="http://schemas.microsoft.com/office/drawing/2014/main" id="{BC805CFA-BACB-E161-E97C-7BB26EF45768}"/>
                  </a:ext>
                </a:extLst>
              </p:cNvPr>
              <p:cNvPicPr>
                <a:picLocks noGrp="1" noRot="1" noChangeAspect="1" noMove="1" noResize="1" noEditPoints="1" noAdjustHandles="1" noChangeArrowheads="1" noChangeShapeType="1" noCrop="1"/>
              </p:cNvPicPr>
              <p:nvPr/>
            </p:nvPicPr>
            <p:blipFill>
              <a:blip r:embed="rId7"/>
              <a:stretch>
                <a:fillRect/>
              </a:stretch>
            </p:blipFill>
            <p:spPr>
              <a:xfrm>
                <a:off x="10370208" y="1976245"/>
                <a:ext cx="1484910" cy="2406503"/>
              </a:xfrm>
              <a:prstGeom prst="rect">
                <a:avLst/>
              </a:prstGeom>
            </p:spPr>
          </p:pic>
        </mc:Fallback>
      </mc:AlternateContent>
      <p:sp>
        <p:nvSpPr>
          <p:cNvPr id="14" name="Ellipse 13">
            <a:extLst>
              <a:ext uri="{FF2B5EF4-FFF2-40B4-BE49-F238E27FC236}">
                <a16:creationId xmlns:a16="http://schemas.microsoft.com/office/drawing/2014/main" id="{8A662441-77BF-D58F-44D2-D3D4991953C5}"/>
              </a:ext>
            </a:extLst>
          </p:cNvPr>
          <p:cNvSpPr/>
          <p:nvPr/>
        </p:nvSpPr>
        <p:spPr>
          <a:xfrm>
            <a:off x="104706" y="3698279"/>
            <a:ext cx="2220008" cy="78663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Diagnostic</a:t>
            </a:r>
          </a:p>
        </p:txBody>
      </p:sp>
      <p:sp>
        <p:nvSpPr>
          <p:cNvPr id="16" name="Ellipse 15">
            <a:extLst>
              <a:ext uri="{FF2B5EF4-FFF2-40B4-BE49-F238E27FC236}">
                <a16:creationId xmlns:a16="http://schemas.microsoft.com/office/drawing/2014/main" id="{A6BD79A7-E96A-CCAE-5DAC-B76A389BDCFD}"/>
              </a:ext>
            </a:extLst>
          </p:cNvPr>
          <p:cNvSpPr/>
          <p:nvPr/>
        </p:nvSpPr>
        <p:spPr>
          <a:xfrm>
            <a:off x="4706610" y="1349021"/>
            <a:ext cx="2384168" cy="89466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Prévention</a:t>
            </a:r>
          </a:p>
        </p:txBody>
      </p:sp>
      <p:sp>
        <p:nvSpPr>
          <p:cNvPr id="17" name="Ellipse 16">
            <a:extLst>
              <a:ext uri="{FF2B5EF4-FFF2-40B4-BE49-F238E27FC236}">
                <a16:creationId xmlns:a16="http://schemas.microsoft.com/office/drawing/2014/main" id="{43485B9B-3551-750D-B6A4-FFED5281C99F}"/>
              </a:ext>
            </a:extLst>
          </p:cNvPr>
          <p:cNvSpPr/>
          <p:nvPr/>
        </p:nvSpPr>
        <p:spPr>
          <a:xfrm>
            <a:off x="6539485" y="2014421"/>
            <a:ext cx="3099524" cy="96966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Accès aux soins</a:t>
            </a:r>
          </a:p>
        </p:txBody>
      </p:sp>
      <p:sp>
        <p:nvSpPr>
          <p:cNvPr id="18" name="Flèche : droite 17">
            <a:extLst>
              <a:ext uri="{FF2B5EF4-FFF2-40B4-BE49-F238E27FC236}">
                <a16:creationId xmlns:a16="http://schemas.microsoft.com/office/drawing/2014/main" id="{E558C128-1154-AEBA-B8CF-4B598EFC23AE}"/>
              </a:ext>
            </a:extLst>
          </p:cNvPr>
          <p:cNvSpPr/>
          <p:nvPr/>
        </p:nvSpPr>
        <p:spPr>
          <a:xfrm rot="1351646">
            <a:off x="4836153" y="3546378"/>
            <a:ext cx="1931432" cy="521548"/>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D5278D67-DE81-F537-D2E8-CB4559073A30}"/>
              </a:ext>
            </a:extLst>
          </p:cNvPr>
          <p:cNvSpPr/>
          <p:nvPr/>
        </p:nvSpPr>
        <p:spPr>
          <a:xfrm>
            <a:off x="5765457" y="5324835"/>
            <a:ext cx="2424383" cy="92558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bg1"/>
                </a:solidFill>
              </a:rPr>
              <a:t>Surcharge de travail</a:t>
            </a:r>
          </a:p>
        </p:txBody>
      </p:sp>
      <p:sp>
        <p:nvSpPr>
          <p:cNvPr id="5" name="Rectangle 4">
            <a:extLst>
              <a:ext uri="{FF2B5EF4-FFF2-40B4-BE49-F238E27FC236}">
                <a16:creationId xmlns:a16="http://schemas.microsoft.com/office/drawing/2014/main" id="{01DB1E58-D9CB-7207-4808-9EAD770BCA9B}"/>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cap="all" dirty="0">
                <a:solidFill>
                  <a:schemeClr val="tx1"/>
                </a:solidFill>
              </a:rPr>
              <a:t>POURQUOI ?</a:t>
            </a:r>
          </a:p>
        </p:txBody>
      </p:sp>
    </p:spTree>
    <p:custDataLst>
      <p:tags r:id="rId1"/>
    </p:custDataLst>
    <p:extLst>
      <p:ext uri="{BB962C8B-B14F-4D97-AF65-F5344CB8AC3E}">
        <p14:creationId xmlns:p14="http://schemas.microsoft.com/office/powerpoint/2010/main" val="2802672305"/>
      </p:ext>
    </p:extLst>
  </p:cSld>
  <p:clrMapOvr>
    <a:masterClrMapping/>
  </p:clrMapOvr>
  <mc:AlternateContent xmlns:mc="http://schemas.openxmlformats.org/markup-compatibility/2006" xmlns:p14="http://schemas.microsoft.com/office/powerpoint/2010/main">
    <mc:Choice Requires="p14">
      <p:transition spd="slow" p14:dur="2000" advTm="57081"/>
    </mc:Choice>
    <mc:Fallback xmlns="">
      <p:transition spd="slow" advTm="570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3" grpId="0" animBg="1"/>
      <p:bldP spid="4" grpId="0" animBg="1"/>
      <p:bldP spid="7" grpId="0" animBg="1"/>
      <p:bldP spid="10" grpId="0" animBg="1"/>
      <p:bldP spid="11" grpId="0" animBg="1"/>
      <p:bldP spid="12" grpId="0" animBg="1"/>
      <p:bldP spid="14" grpId="0" animBg="1"/>
      <p:bldP spid="16" grpId="0" animBg="1"/>
      <p:bldP spid="17" grpId="0" animBg="1"/>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F7DEC7B1-E71E-BB2B-A29C-4C6990A969E2}"/>
              </a:ext>
            </a:extLst>
          </p:cNvPr>
          <p:cNvSpPr>
            <a:spLocks noGrp="1"/>
          </p:cNvSpPr>
          <p:nvPr>
            <p:ph type="title"/>
          </p:nvPr>
        </p:nvSpPr>
        <p:spPr>
          <a:xfrm>
            <a:off x="-919415" y="473127"/>
            <a:ext cx="8668658" cy="953031"/>
          </a:xfrm>
        </p:spPr>
        <p:txBody>
          <a:bodyPr/>
          <a:lstStyle/>
          <a:p>
            <a:r>
              <a:rPr lang="fr-FR" sz="2800" dirty="0">
                <a:solidFill>
                  <a:srgbClr val="00B0F0"/>
                </a:solidFill>
              </a:rPr>
              <a:t>Evolution du système de sante</a:t>
            </a:r>
          </a:p>
        </p:txBody>
      </p:sp>
      <p:sp>
        <p:nvSpPr>
          <p:cNvPr id="20" name="Ellipse 19">
            <a:extLst>
              <a:ext uri="{FF2B5EF4-FFF2-40B4-BE49-F238E27FC236}">
                <a16:creationId xmlns:a16="http://schemas.microsoft.com/office/drawing/2014/main" id="{B95F450F-1496-6B1C-219F-1EE1A663C1E0}"/>
              </a:ext>
            </a:extLst>
          </p:cNvPr>
          <p:cNvSpPr/>
          <p:nvPr/>
        </p:nvSpPr>
        <p:spPr>
          <a:xfrm>
            <a:off x="240356" y="3743492"/>
            <a:ext cx="4109971" cy="178442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200" dirty="0">
                <a:solidFill>
                  <a:schemeClr val="tx1"/>
                </a:solidFill>
              </a:rPr>
              <a:t>La fin de « </a:t>
            </a:r>
            <a:r>
              <a:rPr lang="fr-FR" sz="2200" b="1" dirty="0">
                <a:solidFill>
                  <a:schemeClr val="tx1"/>
                </a:solidFill>
              </a:rPr>
              <a:t>la médecine </a:t>
            </a:r>
            <a:r>
              <a:rPr lang="fr-FR" sz="2200" dirty="0">
                <a:solidFill>
                  <a:schemeClr val="tx1"/>
                </a:solidFill>
              </a:rPr>
              <a:t>de l'ère industrielle à </a:t>
            </a:r>
            <a:r>
              <a:rPr lang="fr-FR" sz="2200" b="1" dirty="0">
                <a:solidFill>
                  <a:schemeClr val="tx1"/>
                </a:solidFill>
              </a:rPr>
              <a:t>visée curative</a:t>
            </a:r>
            <a:r>
              <a:rPr lang="fr-FR" sz="2200" dirty="0">
                <a:solidFill>
                  <a:schemeClr val="tx1"/>
                </a:solidFill>
              </a:rPr>
              <a:t>. »</a:t>
            </a:r>
          </a:p>
        </p:txBody>
      </p:sp>
      <p:sp>
        <p:nvSpPr>
          <p:cNvPr id="24" name="Ellipse 23">
            <a:extLst>
              <a:ext uri="{FF2B5EF4-FFF2-40B4-BE49-F238E27FC236}">
                <a16:creationId xmlns:a16="http://schemas.microsoft.com/office/drawing/2014/main" id="{BF2D2CF4-2944-229D-8CCB-BADDBAFB29AA}"/>
              </a:ext>
            </a:extLst>
          </p:cNvPr>
          <p:cNvSpPr/>
          <p:nvPr/>
        </p:nvSpPr>
        <p:spPr>
          <a:xfrm>
            <a:off x="4807527" y="3690704"/>
            <a:ext cx="7310227" cy="1887891"/>
          </a:xfrm>
          <a:prstGeom prst="ellipse">
            <a:avLst/>
          </a:prstGeom>
        </p:spPr>
        <p:style>
          <a:lnRef idx="0">
            <a:schemeClr val="accent2"/>
          </a:lnRef>
          <a:fillRef idx="3">
            <a:schemeClr val="accent2"/>
          </a:fillRef>
          <a:effectRef idx="3">
            <a:schemeClr val="accent2"/>
          </a:effectRef>
          <a:fontRef idx="minor">
            <a:schemeClr val="lt1"/>
          </a:fontRef>
        </p:style>
        <p:txBody>
          <a:bodyPr lIns="0" rIns="0" rtlCol="0" anchor="ctr"/>
          <a:lstStyle/>
          <a:p>
            <a:pPr algn="ctr"/>
            <a:r>
              <a:rPr lang="fr-FR" sz="2200" dirty="0">
                <a:solidFill>
                  <a:schemeClr val="tx1"/>
                </a:solidFill>
              </a:rPr>
              <a:t>La perspective rapide d’un </a:t>
            </a:r>
            <a:r>
              <a:rPr lang="fr-FR" sz="2200" b="1" dirty="0">
                <a:solidFill>
                  <a:schemeClr val="tx1"/>
                </a:solidFill>
              </a:rPr>
              <a:t>nouveau modèle de référence </a:t>
            </a:r>
            <a:r>
              <a:rPr lang="fr-FR" sz="2200" dirty="0">
                <a:solidFill>
                  <a:schemeClr val="tx1"/>
                </a:solidFill>
              </a:rPr>
              <a:t>d’une </a:t>
            </a:r>
            <a:r>
              <a:rPr lang="fr-FR" sz="2200" b="1" dirty="0">
                <a:solidFill>
                  <a:schemeClr val="tx1"/>
                </a:solidFill>
              </a:rPr>
              <a:t>santé de l’ère numérique </a:t>
            </a:r>
            <a:r>
              <a:rPr lang="fr-FR" sz="2200" dirty="0">
                <a:solidFill>
                  <a:schemeClr val="tx1"/>
                </a:solidFill>
              </a:rPr>
              <a:t>à visée </a:t>
            </a:r>
            <a:r>
              <a:rPr lang="fr-FR" sz="2200" b="1" dirty="0">
                <a:solidFill>
                  <a:schemeClr val="tx1"/>
                </a:solidFill>
              </a:rPr>
              <a:t>prédictive, préventive, personnalisée et participative</a:t>
            </a:r>
            <a:r>
              <a:rPr lang="fr-FR" sz="2200" dirty="0">
                <a:solidFill>
                  <a:schemeClr val="tx1"/>
                </a:solidFill>
              </a:rPr>
              <a:t>. (2)</a:t>
            </a:r>
          </a:p>
        </p:txBody>
      </p:sp>
      <p:sp>
        <p:nvSpPr>
          <p:cNvPr id="22" name="Flèche : droite 21">
            <a:extLst>
              <a:ext uri="{FF2B5EF4-FFF2-40B4-BE49-F238E27FC236}">
                <a16:creationId xmlns:a16="http://schemas.microsoft.com/office/drawing/2014/main" id="{DB16F19A-44CB-31D9-BF4F-F521E0D6DC68}"/>
              </a:ext>
            </a:extLst>
          </p:cNvPr>
          <p:cNvSpPr/>
          <p:nvPr/>
        </p:nvSpPr>
        <p:spPr>
          <a:xfrm>
            <a:off x="3979279" y="4433605"/>
            <a:ext cx="1388116" cy="40419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endParaRPr lang="fr-FR" sz="2200">
              <a:solidFill>
                <a:schemeClr val="bg1"/>
              </a:solidFill>
            </a:endParaRPr>
          </a:p>
        </p:txBody>
      </p:sp>
      <p:sp>
        <p:nvSpPr>
          <p:cNvPr id="5" name="Rectangle : coins arrondis 4">
            <a:extLst>
              <a:ext uri="{FF2B5EF4-FFF2-40B4-BE49-F238E27FC236}">
                <a16:creationId xmlns:a16="http://schemas.microsoft.com/office/drawing/2014/main" id="{563678E1-47A6-7B7C-64FD-86150ABDF785}"/>
              </a:ext>
            </a:extLst>
          </p:cNvPr>
          <p:cNvSpPr/>
          <p:nvPr/>
        </p:nvSpPr>
        <p:spPr>
          <a:xfrm>
            <a:off x="3500323" y="1827664"/>
            <a:ext cx="4248920" cy="404195"/>
          </a:xfrm>
          <a:prstGeom prst="roundRect">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fr-FR" sz="2200" dirty="0">
                <a:solidFill>
                  <a:schemeClr val="bg1"/>
                </a:solidFill>
              </a:rPr>
              <a:t>Changement de </a:t>
            </a:r>
            <a:r>
              <a:rPr lang="fr-FR" sz="2200" b="1" dirty="0">
                <a:solidFill>
                  <a:schemeClr val="bg1"/>
                </a:solidFill>
              </a:rPr>
              <a:t>paradigme</a:t>
            </a:r>
          </a:p>
        </p:txBody>
      </p:sp>
      <p:sp>
        <p:nvSpPr>
          <p:cNvPr id="6" name="Espace réservé de la date 1">
            <a:extLst>
              <a:ext uri="{FF2B5EF4-FFF2-40B4-BE49-F238E27FC236}">
                <a16:creationId xmlns:a16="http://schemas.microsoft.com/office/drawing/2014/main" id="{AA409029-CE17-8C4D-C521-291C4EA85CA0}"/>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8" name="Espace réservé du numéro de diapositive 3">
            <a:extLst>
              <a:ext uri="{FF2B5EF4-FFF2-40B4-BE49-F238E27FC236}">
                <a16:creationId xmlns:a16="http://schemas.microsoft.com/office/drawing/2014/main" id="{05415F66-9416-CCA0-734B-A2CB2FA23DDF}"/>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3</a:t>
            </a:fld>
            <a:endParaRPr lang="fr-FR" b="1" i="1" noProof="0">
              <a:solidFill>
                <a:schemeClr val="accent4"/>
              </a:solidFill>
            </a:endParaRPr>
          </a:p>
        </p:txBody>
      </p:sp>
      <p:pic>
        <p:nvPicPr>
          <p:cNvPr id="9" name="Image 8">
            <a:extLst>
              <a:ext uri="{FF2B5EF4-FFF2-40B4-BE49-F238E27FC236}">
                <a16:creationId xmlns:a16="http://schemas.microsoft.com/office/drawing/2014/main" id="{927BF7BC-2D23-D05C-E9AC-1312CED879E9}"/>
              </a:ext>
            </a:extLst>
          </p:cNvPr>
          <p:cNvPicPr>
            <a:picLocks noChangeAspect="1"/>
          </p:cNvPicPr>
          <p:nvPr/>
        </p:nvPicPr>
        <p:blipFill>
          <a:blip r:embed="rId4"/>
          <a:stretch>
            <a:fillRect/>
          </a:stretch>
        </p:blipFill>
        <p:spPr>
          <a:xfrm>
            <a:off x="5624783" y="6431197"/>
            <a:ext cx="942434" cy="331658"/>
          </a:xfrm>
          <a:prstGeom prst="rect">
            <a:avLst/>
          </a:prstGeom>
        </p:spPr>
      </p:pic>
      <p:sp>
        <p:nvSpPr>
          <p:cNvPr id="32" name="Rectangle 31">
            <a:extLst>
              <a:ext uri="{FF2B5EF4-FFF2-40B4-BE49-F238E27FC236}">
                <a16:creationId xmlns:a16="http://schemas.microsoft.com/office/drawing/2014/main" id="{C01E20CF-18CB-16B4-057A-98CE75158F65}"/>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cap="all" dirty="0">
                <a:solidFill>
                  <a:schemeClr val="tx1"/>
                </a:solidFill>
              </a:rPr>
              <a:t>La santé</a:t>
            </a:r>
          </a:p>
        </p:txBody>
      </p:sp>
      <p:pic>
        <p:nvPicPr>
          <p:cNvPr id="34" name="Image 33">
            <a:extLst>
              <a:ext uri="{FF2B5EF4-FFF2-40B4-BE49-F238E27FC236}">
                <a16:creationId xmlns:a16="http://schemas.microsoft.com/office/drawing/2014/main" id="{C9C838C5-2A2C-F75E-8AB0-636647023DD5}"/>
              </a:ext>
            </a:extLst>
          </p:cNvPr>
          <p:cNvPicPr>
            <a:picLocks noChangeAspect="1"/>
          </p:cNvPicPr>
          <p:nvPr/>
        </p:nvPicPr>
        <p:blipFill>
          <a:blip r:embed="rId5"/>
          <a:stretch>
            <a:fillRect/>
          </a:stretch>
        </p:blipFill>
        <p:spPr>
          <a:xfrm>
            <a:off x="1148877" y="1911156"/>
            <a:ext cx="1996105" cy="1996105"/>
          </a:xfrm>
          <a:prstGeom prst="rect">
            <a:avLst/>
          </a:prstGeom>
          <a:ln>
            <a:solidFill>
              <a:schemeClr val="tx1"/>
            </a:solidFill>
          </a:ln>
        </p:spPr>
      </p:pic>
      <p:sp>
        <p:nvSpPr>
          <p:cNvPr id="35" name="Rectangle 34">
            <a:extLst>
              <a:ext uri="{FF2B5EF4-FFF2-40B4-BE49-F238E27FC236}">
                <a16:creationId xmlns:a16="http://schemas.microsoft.com/office/drawing/2014/main" id="{3DB5BDAF-9076-3E21-E77C-B7B7D493C6D3}"/>
              </a:ext>
            </a:extLst>
          </p:cNvPr>
          <p:cNvSpPr/>
          <p:nvPr/>
        </p:nvSpPr>
        <p:spPr>
          <a:xfrm>
            <a:off x="1135023" y="1827664"/>
            <a:ext cx="2008909" cy="40419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400" i="1" dirty="0"/>
              <a:t>Maladie </a:t>
            </a:r>
          </a:p>
        </p:txBody>
      </p:sp>
      <p:pic>
        <p:nvPicPr>
          <p:cNvPr id="37" name="Image 36">
            <a:extLst>
              <a:ext uri="{FF2B5EF4-FFF2-40B4-BE49-F238E27FC236}">
                <a16:creationId xmlns:a16="http://schemas.microsoft.com/office/drawing/2014/main" id="{F1E365E4-8E98-D0EB-FFEE-607354B24C9F}"/>
              </a:ext>
            </a:extLst>
          </p:cNvPr>
          <p:cNvPicPr>
            <a:picLocks noChangeAspect="1"/>
          </p:cNvPicPr>
          <p:nvPr/>
        </p:nvPicPr>
        <p:blipFill>
          <a:blip r:embed="rId6"/>
          <a:stretch>
            <a:fillRect/>
          </a:stretch>
        </p:blipFill>
        <p:spPr>
          <a:xfrm>
            <a:off x="6089982" y="2701010"/>
            <a:ext cx="4381500" cy="1203960"/>
          </a:xfrm>
          <a:prstGeom prst="rect">
            <a:avLst/>
          </a:prstGeom>
          <a:ln>
            <a:solidFill>
              <a:schemeClr val="tx1"/>
            </a:solidFill>
          </a:ln>
        </p:spPr>
      </p:pic>
      <p:sp>
        <p:nvSpPr>
          <p:cNvPr id="38" name="Rectangle 37">
            <a:extLst>
              <a:ext uri="{FF2B5EF4-FFF2-40B4-BE49-F238E27FC236}">
                <a16:creationId xmlns:a16="http://schemas.microsoft.com/office/drawing/2014/main" id="{74AC38A5-1C65-1962-B7F2-FC7D16C3AB69}"/>
              </a:ext>
            </a:extLst>
          </p:cNvPr>
          <p:cNvSpPr/>
          <p:nvPr/>
        </p:nvSpPr>
        <p:spPr>
          <a:xfrm>
            <a:off x="7276277" y="2299989"/>
            <a:ext cx="2008909" cy="40419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400" i="1" dirty="0"/>
              <a:t>Santé </a:t>
            </a:r>
          </a:p>
        </p:txBody>
      </p:sp>
    </p:spTree>
    <p:custDataLst>
      <p:tags r:id="rId1"/>
    </p:custDataLst>
    <p:extLst>
      <p:ext uri="{BB962C8B-B14F-4D97-AF65-F5344CB8AC3E}">
        <p14:creationId xmlns:p14="http://schemas.microsoft.com/office/powerpoint/2010/main" val="1388877192"/>
      </p:ext>
    </p:extLst>
  </p:cSld>
  <p:clrMapOvr>
    <a:masterClrMapping/>
  </p:clrMapOvr>
  <mc:AlternateContent xmlns:mc="http://schemas.openxmlformats.org/markup-compatibility/2006" xmlns:p14="http://schemas.microsoft.com/office/powerpoint/2010/main">
    <mc:Choice Requires="p14">
      <p:transition spd="slow" p14:dur="2000" advTm="34058"/>
    </mc:Choice>
    <mc:Fallback xmlns="">
      <p:transition spd="slow" advTm="340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2"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36">
            <a:extLst>
              <a:ext uri="{FF2B5EF4-FFF2-40B4-BE49-F238E27FC236}">
                <a16:creationId xmlns:a16="http://schemas.microsoft.com/office/drawing/2014/main" id="{FCCECA2E-67F8-F95B-76FC-1285F8C60E0C}"/>
              </a:ext>
            </a:extLst>
          </p:cNvPr>
          <p:cNvPicPr>
            <a:picLocks noChangeAspect="1"/>
          </p:cNvPicPr>
          <p:nvPr/>
        </p:nvPicPr>
        <p:blipFill>
          <a:blip r:embed="rId4"/>
          <a:stretch>
            <a:fillRect/>
          </a:stretch>
        </p:blipFill>
        <p:spPr>
          <a:xfrm>
            <a:off x="7458007" y="5708396"/>
            <a:ext cx="1965207" cy="1020189"/>
          </a:xfrm>
          <a:prstGeom prst="rect">
            <a:avLst/>
          </a:prstGeom>
        </p:spPr>
      </p:pic>
      <p:pic>
        <p:nvPicPr>
          <p:cNvPr id="36" name="Image 35">
            <a:extLst>
              <a:ext uri="{FF2B5EF4-FFF2-40B4-BE49-F238E27FC236}">
                <a16:creationId xmlns:a16="http://schemas.microsoft.com/office/drawing/2014/main" id="{BB759357-E2C6-75E7-234D-211E2894E79B}"/>
              </a:ext>
            </a:extLst>
          </p:cNvPr>
          <p:cNvPicPr>
            <a:picLocks noChangeAspect="1"/>
          </p:cNvPicPr>
          <p:nvPr/>
        </p:nvPicPr>
        <p:blipFill>
          <a:blip r:embed="rId5"/>
          <a:stretch>
            <a:fillRect/>
          </a:stretch>
        </p:blipFill>
        <p:spPr>
          <a:xfrm>
            <a:off x="10004298" y="4388699"/>
            <a:ext cx="2032420" cy="1247239"/>
          </a:xfrm>
          <a:prstGeom prst="rect">
            <a:avLst/>
          </a:prstGeom>
        </p:spPr>
      </p:pic>
      <p:pic>
        <p:nvPicPr>
          <p:cNvPr id="35" name="Image 34">
            <a:extLst>
              <a:ext uri="{FF2B5EF4-FFF2-40B4-BE49-F238E27FC236}">
                <a16:creationId xmlns:a16="http://schemas.microsoft.com/office/drawing/2014/main" id="{B151DF14-82BF-E6B3-07F3-8C6C8AFF482C}"/>
              </a:ext>
            </a:extLst>
          </p:cNvPr>
          <p:cNvPicPr>
            <a:picLocks noChangeAspect="1"/>
          </p:cNvPicPr>
          <p:nvPr/>
        </p:nvPicPr>
        <p:blipFill rotWithShape="1">
          <a:blip r:embed="rId6"/>
          <a:srcRect r="22708"/>
          <a:stretch/>
        </p:blipFill>
        <p:spPr>
          <a:xfrm>
            <a:off x="1544860" y="5147401"/>
            <a:ext cx="1370248" cy="1247239"/>
          </a:xfrm>
          <a:prstGeom prst="rect">
            <a:avLst/>
          </a:prstGeom>
        </p:spPr>
      </p:pic>
      <p:sp>
        <p:nvSpPr>
          <p:cNvPr id="2" name="Espace réservé de la date 1">
            <a:extLst>
              <a:ext uri="{FF2B5EF4-FFF2-40B4-BE49-F238E27FC236}">
                <a16:creationId xmlns:a16="http://schemas.microsoft.com/office/drawing/2014/main" id="{CFF08DEB-74E4-319B-A588-679956B9EE18}"/>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4" name="Espace réservé du numéro de diapositive 3">
            <a:extLst>
              <a:ext uri="{FF2B5EF4-FFF2-40B4-BE49-F238E27FC236}">
                <a16:creationId xmlns:a16="http://schemas.microsoft.com/office/drawing/2014/main" id="{7D7CA17C-FD6F-4337-2DB9-31DDA3E3C3BB}"/>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4</a:t>
            </a:fld>
            <a:endParaRPr lang="fr-FR" b="1" i="1" noProof="0">
              <a:solidFill>
                <a:schemeClr val="accent4"/>
              </a:solidFill>
            </a:endParaRPr>
          </a:p>
        </p:txBody>
      </p:sp>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1625080" y="593484"/>
            <a:ext cx="9463110" cy="665965"/>
          </a:xfrm>
        </p:spPr>
        <p:txBody>
          <a:bodyPr/>
          <a:lstStyle/>
          <a:p>
            <a:r>
              <a:rPr lang="fr-FR" sz="2800" dirty="0">
                <a:solidFill>
                  <a:srgbClr val="00B0F0"/>
                </a:solidFill>
              </a:rPr>
              <a:t>Evolution du système de santé  </a:t>
            </a:r>
          </a:p>
        </p:txBody>
      </p:sp>
      <p:sp>
        <p:nvSpPr>
          <p:cNvPr id="11" name="Ellipse 10">
            <a:extLst>
              <a:ext uri="{FF2B5EF4-FFF2-40B4-BE49-F238E27FC236}">
                <a16:creationId xmlns:a16="http://schemas.microsoft.com/office/drawing/2014/main" id="{C50E7349-B16C-DE67-49DC-70EFDD1D8BCF}"/>
              </a:ext>
            </a:extLst>
          </p:cNvPr>
          <p:cNvSpPr/>
          <p:nvPr/>
        </p:nvSpPr>
        <p:spPr>
          <a:xfrm>
            <a:off x="4051596" y="2915020"/>
            <a:ext cx="4768343" cy="243562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400" b="1" dirty="0">
                <a:solidFill>
                  <a:schemeClr val="tx1"/>
                </a:solidFill>
              </a:rPr>
              <a:t>Les grandes tendances qui s’imposent aux organisations (4,5) </a:t>
            </a:r>
          </a:p>
        </p:txBody>
      </p:sp>
      <p:sp>
        <p:nvSpPr>
          <p:cNvPr id="10" name="Ellipse 9">
            <a:extLst>
              <a:ext uri="{FF2B5EF4-FFF2-40B4-BE49-F238E27FC236}">
                <a16:creationId xmlns:a16="http://schemas.microsoft.com/office/drawing/2014/main" id="{FA5D6EE8-ECEE-E2BB-620C-76FFDD13BF46}"/>
              </a:ext>
            </a:extLst>
          </p:cNvPr>
          <p:cNvSpPr/>
          <p:nvPr/>
        </p:nvSpPr>
        <p:spPr>
          <a:xfrm>
            <a:off x="2588970" y="5013742"/>
            <a:ext cx="3312000" cy="757279"/>
          </a:xfrm>
          <a:prstGeom prst="ellipse">
            <a:avLst/>
          </a:prstGeom>
        </p:spPr>
        <p:style>
          <a:lnRef idx="0">
            <a:schemeClr val="accent4"/>
          </a:lnRef>
          <a:fillRef idx="3">
            <a:schemeClr val="accent4"/>
          </a:fillRef>
          <a:effectRef idx="3">
            <a:schemeClr val="accent4"/>
          </a:effectRef>
          <a:fontRef idx="minor">
            <a:schemeClr val="lt1"/>
          </a:fontRef>
        </p:style>
        <p:txBody>
          <a:bodyPr lIns="0" rIns="0" rtlCol="0" anchor="ctr"/>
          <a:lstStyle/>
          <a:p>
            <a:pPr algn="ctr"/>
            <a:r>
              <a:rPr lang="fr-FR" sz="2200" b="1" dirty="0">
                <a:solidFill>
                  <a:schemeClr val="tx1"/>
                </a:solidFill>
              </a:rPr>
              <a:t>Organisationnelles</a:t>
            </a:r>
          </a:p>
        </p:txBody>
      </p:sp>
      <p:sp>
        <p:nvSpPr>
          <p:cNvPr id="16" name="Ellipse 15">
            <a:extLst>
              <a:ext uri="{FF2B5EF4-FFF2-40B4-BE49-F238E27FC236}">
                <a16:creationId xmlns:a16="http://schemas.microsoft.com/office/drawing/2014/main" id="{775E4F14-13D3-827E-B735-B13EF4DA9247}"/>
              </a:ext>
            </a:extLst>
          </p:cNvPr>
          <p:cNvSpPr/>
          <p:nvPr/>
        </p:nvSpPr>
        <p:spPr>
          <a:xfrm>
            <a:off x="8280732" y="3727124"/>
            <a:ext cx="2821738" cy="756000"/>
          </a:xfrm>
          <a:prstGeom prst="ellipse">
            <a:avLst/>
          </a:prstGeom>
        </p:spPr>
        <p:style>
          <a:lnRef idx="0">
            <a:schemeClr val="accent4"/>
          </a:lnRef>
          <a:fillRef idx="3">
            <a:schemeClr val="accent4"/>
          </a:fillRef>
          <a:effectRef idx="3">
            <a:schemeClr val="accent4"/>
          </a:effectRef>
          <a:fontRef idx="minor">
            <a:schemeClr val="lt1"/>
          </a:fontRef>
        </p:style>
        <p:txBody>
          <a:bodyPr lIns="0" rIns="0" rtlCol="0" anchor="ctr"/>
          <a:lstStyle/>
          <a:p>
            <a:pPr algn="ctr"/>
            <a:r>
              <a:rPr lang="fr-FR" sz="2200" b="1" dirty="0">
                <a:solidFill>
                  <a:schemeClr val="tx1"/>
                </a:solidFill>
              </a:rPr>
              <a:t>Economiques</a:t>
            </a:r>
          </a:p>
        </p:txBody>
      </p:sp>
      <p:sp>
        <p:nvSpPr>
          <p:cNvPr id="17" name="Ellipse 16">
            <a:extLst>
              <a:ext uri="{FF2B5EF4-FFF2-40B4-BE49-F238E27FC236}">
                <a16:creationId xmlns:a16="http://schemas.microsoft.com/office/drawing/2014/main" id="{160B429B-8A89-ED0A-36CA-52670E9ECAAB}"/>
              </a:ext>
            </a:extLst>
          </p:cNvPr>
          <p:cNvSpPr/>
          <p:nvPr/>
        </p:nvSpPr>
        <p:spPr>
          <a:xfrm>
            <a:off x="6974445" y="5014381"/>
            <a:ext cx="2691373" cy="756000"/>
          </a:xfrm>
          <a:prstGeom prst="ellipse">
            <a:avLst/>
          </a:prstGeom>
        </p:spPr>
        <p:style>
          <a:lnRef idx="0">
            <a:schemeClr val="accent4"/>
          </a:lnRef>
          <a:fillRef idx="3">
            <a:schemeClr val="accent4"/>
          </a:fillRef>
          <a:effectRef idx="3">
            <a:schemeClr val="accent4"/>
          </a:effectRef>
          <a:fontRef idx="minor">
            <a:schemeClr val="lt1"/>
          </a:fontRef>
        </p:style>
        <p:txBody>
          <a:bodyPr lIns="0" rIns="0" rtlCol="0" anchor="ctr"/>
          <a:lstStyle/>
          <a:p>
            <a:pPr algn="ctr"/>
            <a:r>
              <a:rPr lang="fr-FR" sz="2200" b="1" dirty="0">
                <a:solidFill>
                  <a:schemeClr val="tx1"/>
                </a:solidFill>
              </a:rPr>
              <a:t>Innovations</a:t>
            </a:r>
          </a:p>
        </p:txBody>
      </p:sp>
      <p:pic>
        <p:nvPicPr>
          <p:cNvPr id="32" name="Image 31">
            <a:extLst>
              <a:ext uri="{FF2B5EF4-FFF2-40B4-BE49-F238E27FC236}">
                <a16:creationId xmlns:a16="http://schemas.microsoft.com/office/drawing/2014/main" id="{2CD0613E-B86F-8D6B-60F9-DAB1DE7042B6}"/>
              </a:ext>
            </a:extLst>
          </p:cNvPr>
          <p:cNvPicPr>
            <a:picLocks noChangeAspect="1"/>
          </p:cNvPicPr>
          <p:nvPr/>
        </p:nvPicPr>
        <p:blipFill>
          <a:blip r:embed="rId7"/>
          <a:stretch>
            <a:fillRect/>
          </a:stretch>
        </p:blipFill>
        <p:spPr>
          <a:xfrm>
            <a:off x="117138" y="3222189"/>
            <a:ext cx="1802995" cy="1802995"/>
          </a:xfrm>
          <a:prstGeom prst="rect">
            <a:avLst/>
          </a:prstGeom>
        </p:spPr>
      </p:pic>
      <p:pic>
        <p:nvPicPr>
          <p:cNvPr id="33" name="Image 32">
            <a:extLst>
              <a:ext uri="{FF2B5EF4-FFF2-40B4-BE49-F238E27FC236}">
                <a16:creationId xmlns:a16="http://schemas.microsoft.com/office/drawing/2014/main" id="{0B6C5D20-406B-75A6-5F42-0526EF7668F5}"/>
              </a:ext>
            </a:extLst>
          </p:cNvPr>
          <p:cNvPicPr>
            <a:picLocks noChangeAspect="1"/>
          </p:cNvPicPr>
          <p:nvPr/>
        </p:nvPicPr>
        <p:blipFill>
          <a:blip r:embed="rId8"/>
          <a:stretch>
            <a:fillRect/>
          </a:stretch>
        </p:blipFill>
        <p:spPr>
          <a:xfrm>
            <a:off x="1230776" y="2021624"/>
            <a:ext cx="2295426" cy="1377255"/>
          </a:xfrm>
          <a:prstGeom prst="rect">
            <a:avLst/>
          </a:prstGeom>
        </p:spPr>
      </p:pic>
      <p:pic>
        <p:nvPicPr>
          <p:cNvPr id="34" name="Image 33">
            <a:extLst>
              <a:ext uri="{FF2B5EF4-FFF2-40B4-BE49-F238E27FC236}">
                <a16:creationId xmlns:a16="http://schemas.microsoft.com/office/drawing/2014/main" id="{40BAC80B-6A47-0A9F-726F-3BB5AB31F01F}"/>
              </a:ext>
            </a:extLst>
          </p:cNvPr>
          <p:cNvPicPr>
            <a:picLocks noChangeAspect="1"/>
          </p:cNvPicPr>
          <p:nvPr/>
        </p:nvPicPr>
        <p:blipFill>
          <a:blip r:embed="rId9"/>
          <a:stretch>
            <a:fillRect/>
          </a:stretch>
        </p:blipFill>
        <p:spPr>
          <a:xfrm>
            <a:off x="9203896" y="2366921"/>
            <a:ext cx="2017518" cy="1077762"/>
          </a:xfrm>
          <a:prstGeom prst="rect">
            <a:avLst/>
          </a:prstGeom>
        </p:spPr>
      </p:pic>
      <p:pic>
        <p:nvPicPr>
          <p:cNvPr id="5" name="Image 4">
            <a:extLst>
              <a:ext uri="{FF2B5EF4-FFF2-40B4-BE49-F238E27FC236}">
                <a16:creationId xmlns:a16="http://schemas.microsoft.com/office/drawing/2014/main" id="{AEFDCD0D-3D93-154B-0391-1EFE05C5011C}"/>
              </a:ext>
            </a:extLst>
          </p:cNvPr>
          <p:cNvPicPr>
            <a:picLocks noChangeAspect="1"/>
          </p:cNvPicPr>
          <p:nvPr/>
        </p:nvPicPr>
        <p:blipFill>
          <a:blip r:embed="rId10"/>
          <a:stretch>
            <a:fillRect/>
          </a:stretch>
        </p:blipFill>
        <p:spPr>
          <a:xfrm>
            <a:off x="5624783" y="6431197"/>
            <a:ext cx="942434" cy="331658"/>
          </a:xfrm>
          <a:prstGeom prst="rect">
            <a:avLst/>
          </a:prstGeom>
        </p:spPr>
      </p:pic>
      <p:sp>
        <p:nvSpPr>
          <p:cNvPr id="6" name="Ellipse 5">
            <a:extLst>
              <a:ext uri="{FF2B5EF4-FFF2-40B4-BE49-F238E27FC236}">
                <a16:creationId xmlns:a16="http://schemas.microsoft.com/office/drawing/2014/main" id="{B3D66E03-E404-E2AC-E211-D0D386026A8D}"/>
              </a:ext>
            </a:extLst>
          </p:cNvPr>
          <p:cNvSpPr/>
          <p:nvPr/>
        </p:nvSpPr>
        <p:spPr>
          <a:xfrm>
            <a:off x="3297968" y="2495927"/>
            <a:ext cx="3204000" cy="756000"/>
          </a:xfrm>
          <a:prstGeom prst="ellipse">
            <a:avLst/>
          </a:prstGeom>
        </p:spPr>
        <p:style>
          <a:lnRef idx="0">
            <a:schemeClr val="accent4"/>
          </a:lnRef>
          <a:fillRef idx="3">
            <a:schemeClr val="accent4"/>
          </a:fillRef>
          <a:effectRef idx="3">
            <a:schemeClr val="accent4"/>
          </a:effectRef>
          <a:fontRef idx="minor">
            <a:schemeClr val="lt1"/>
          </a:fontRef>
        </p:style>
        <p:txBody>
          <a:bodyPr lIns="0" rIns="0" rtlCol="0" anchor="ctr"/>
          <a:lstStyle/>
          <a:p>
            <a:pPr algn="ctr"/>
            <a:r>
              <a:rPr lang="fr-FR" sz="2200" b="1" dirty="0">
                <a:solidFill>
                  <a:schemeClr val="tx1"/>
                </a:solidFill>
              </a:rPr>
              <a:t>Epidémiologiques</a:t>
            </a:r>
          </a:p>
        </p:txBody>
      </p:sp>
      <p:sp>
        <p:nvSpPr>
          <p:cNvPr id="12" name="Ellipse 11">
            <a:extLst>
              <a:ext uri="{FF2B5EF4-FFF2-40B4-BE49-F238E27FC236}">
                <a16:creationId xmlns:a16="http://schemas.microsoft.com/office/drawing/2014/main" id="{3BC90994-B6D1-8AE8-25CD-16FBF34476D1}"/>
              </a:ext>
            </a:extLst>
          </p:cNvPr>
          <p:cNvSpPr/>
          <p:nvPr/>
        </p:nvSpPr>
        <p:spPr>
          <a:xfrm>
            <a:off x="1718901" y="3727124"/>
            <a:ext cx="3053021" cy="756000"/>
          </a:xfrm>
          <a:prstGeom prst="ellipse">
            <a:avLst/>
          </a:prstGeom>
        </p:spPr>
        <p:style>
          <a:lnRef idx="0">
            <a:schemeClr val="accent4"/>
          </a:lnRef>
          <a:fillRef idx="3">
            <a:schemeClr val="accent4"/>
          </a:fillRef>
          <a:effectRef idx="3">
            <a:schemeClr val="accent4"/>
          </a:effectRef>
          <a:fontRef idx="minor">
            <a:schemeClr val="lt1"/>
          </a:fontRef>
        </p:style>
        <p:txBody>
          <a:bodyPr lIns="0" rIns="0" rtlCol="0" anchor="ctr"/>
          <a:lstStyle/>
          <a:p>
            <a:pPr algn="ctr"/>
            <a:r>
              <a:rPr lang="fr-FR" sz="2200" b="1" dirty="0">
                <a:solidFill>
                  <a:schemeClr val="tx1"/>
                </a:solidFill>
              </a:rPr>
              <a:t>Démographiques</a:t>
            </a:r>
          </a:p>
        </p:txBody>
      </p:sp>
      <p:sp>
        <p:nvSpPr>
          <p:cNvPr id="7" name="Rectangle 6">
            <a:extLst>
              <a:ext uri="{FF2B5EF4-FFF2-40B4-BE49-F238E27FC236}">
                <a16:creationId xmlns:a16="http://schemas.microsoft.com/office/drawing/2014/main" id="{0163F096-066F-84DF-7006-60C9A938A1DA}"/>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cap="all" dirty="0">
                <a:solidFill>
                  <a:schemeClr val="tx1"/>
                </a:solidFill>
              </a:rPr>
              <a:t>Santé publique</a:t>
            </a:r>
          </a:p>
        </p:txBody>
      </p:sp>
      <p:sp>
        <p:nvSpPr>
          <p:cNvPr id="8" name="Rectangle : coins arrondis 7">
            <a:extLst>
              <a:ext uri="{FF2B5EF4-FFF2-40B4-BE49-F238E27FC236}">
                <a16:creationId xmlns:a16="http://schemas.microsoft.com/office/drawing/2014/main" id="{607B206F-E528-FB59-4F4F-CD2529EA9CA4}"/>
              </a:ext>
            </a:extLst>
          </p:cNvPr>
          <p:cNvSpPr/>
          <p:nvPr/>
        </p:nvSpPr>
        <p:spPr>
          <a:xfrm>
            <a:off x="2568000" y="1623846"/>
            <a:ext cx="7056000" cy="404195"/>
          </a:xfrm>
          <a:prstGeom prst="roundRect">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fr-FR" sz="2200" dirty="0">
                <a:solidFill>
                  <a:schemeClr val="bg1"/>
                </a:solidFill>
              </a:rPr>
              <a:t>Démocratie sanitaire / Santé Publique / société numérique </a:t>
            </a:r>
            <a:endParaRPr lang="fr-FR" sz="2200" b="1" dirty="0">
              <a:solidFill>
                <a:schemeClr val="bg1"/>
              </a:solidFill>
            </a:endParaRPr>
          </a:p>
        </p:txBody>
      </p:sp>
      <p:sp>
        <p:nvSpPr>
          <p:cNvPr id="9" name="Ellipse 8">
            <a:extLst>
              <a:ext uri="{FF2B5EF4-FFF2-40B4-BE49-F238E27FC236}">
                <a16:creationId xmlns:a16="http://schemas.microsoft.com/office/drawing/2014/main" id="{4DB285DB-5B6D-5F78-F794-AC4C0CD5E57F}"/>
              </a:ext>
            </a:extLst>
          </p:cNvPr>
          <p:cNvSpPr/>
          <p:nvPr/>
        </p:nvSpPr>
        <p:spPr>
          <a:xfrm>
            <a:off x="7083921" y="2473339"/>
            <a:ext cx="2339293" cy="756000"/>
          </a:xfrm>
          <a:prstGeom prst="ellipse">
            <a:avLst/>
          </a:prstGeom>
        </p:spPr>
        <p:style>
          <a:lnRef idx="0">
            <a:schemeClr val="accent4"/>
          </a:lnRef>
          <a:fillRef idx="3">
            <a:schemeClr val="accent4"/>
          </a:fillRef>
          <a:effectRef idx="3">
            <a:schemeClr val="accent4"/>
          </a:effectRef>
          <a:fontRef idx="minor">
            <a:schemeClr val="lt1"/>
          </a:fontRef>
        </p:style>
        <p:txBody>
          <a:bodyPr lIns="0" rIns="0" rtlCol="0" anchor="ctr"/>
          <a:lstStyle/>
          <a:p>
            <a:pPr algn="ctr"/>
            <a:r>
              <a:rPr lang="fr-FR" sz="2200" b="1" dirty="0">
                <a:solidFill>
                  <a:schemeClr val="tx1"/>
                </a:solidFill>
              </a:rPr>
              <a:t>Culturelles</a:t>
            </a:r>
          </a:p>
        </p:txBody>
      </p:sp>
    </p:spTree>
    <p:custDataLst>
      <p:tags r:id="rId1"/>
    </p:custDataLst>
    <p:extLst>
      <p:ext uri="{BB962C8B-B14F-4D97-AF65-F5344CB8AC3E}">
        <p14:creationId xmlns:p14="http://schemas.microsoft.com/office/powerpoint/2010/main" val="3033845946"/>
      </p:ext>
    </p:extLst>
  </p:cSld>
  <p:clrMapOvr>
    <a:masterClrMapping/>
  </p:clrMapOvr>
  <mc:AlternateContent xmlns:mc="http://schemas.openxmlformats.org/markup-compatibility/2006" xmlns:p14="http://schemas.microsoft.com/office/powerpoint/2010/main">
    <mc:Choice Requires="p14">
      <p:transition spd="slow" p14:dur="2000" advTm="14849"/>
    </mc:Choice>
    <mc:Fallback xmlns="">
      <p:transition spd="slow" advTm="148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6" grpId="0" animBg="1"/>
      <p:bldP spid="17" grpId="0" animBg="1"/>
      <p:bldP spid="6" grpId="0" animBg="1"/>
      <p:bldP spid="12"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8DADCFCE-D1B8-0CE9-4321-52DB620260F6}"/>
              </a:ext>
            </a:extLst>
          </p:cNvPr>
          <p:cNvPicPr>
            <a:picLocks noChangeAspect="1"/>
          </p:cNvPicPr>
          <p:nvPr/>
        </p:nvPicPr>
        <p:blipFill>
          <a:blip r:embed="rId4"/>
          <a:stretch>
            <a:fillRect/>
          </a:stretch>
        </p:blipFill>
        <p:spPr>
          <a:xfrm>
            <a:off x="211811" y="1210404"/>
            <a:ext cx="2024712" cy="1349471"/>
          </a:xfrm>
          <a:prstGeom prst="rect">
            <a:avLst/>
          </a:prstGeom>
        </p:spPr>
      </p:pic>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523336" y="638684"/>
            <a:ext cx="7767972" cy="665965"/>
          </a:xfrm>
        </p:spPr>
        <p:txBody>
          <a:bodyPr/>
          <a:lstStyle/>
          <a:p>
            <a:r>
              <a:rPr lang="fr-FR" sz="2800" dirty="0">
                <a:solidFill>
                  <a:srgbClr val="00B0F0"/>
                </a:solidFill>
              </a:rPr>
              <a:t>Evolution du système de santé  </a:t>
            </a:r>
          </a:p>
        </p:txBody>
      </p:sp>
      <p:pic>
        <p:nvPicPr>
          <p:cNvPr id="19" name="Image 18">
            <a:extLst>
              <a:ext uri="{FF2B5EF4-FFF2-40B4-BE49-F238E27FC236}">
                <a16:creationId xmlns:a16="http://schemas.microsoft.com/office/drawing/2014/main" id="{E9C14F27-5C9D-1148-3FDD-0C8E94675326}"/>
              </a:ext>
            </a:extLst>
          </p:cNvPr>
          <p:cNvPicPr>
            <a:picLocks noChangeAspect="1"/>
          </p:cNvPicPr>
          <p:nvPr/>
        </p:nvPicPr>
        <p:blipFill>
          <a:blip r:embed="rId5"/>
          <a:stretch>
            <a:fillRect/>
          </a:stretch>
        </p:blipFill>
        <p:spPr>
          <a:xfrm>
            <a:off x="9477123" y="1542295"/>
            <a:ext cx="2661603" cy="1886706"/>
          </a:xfrm>
          <a:prstGeom prst="rect">
            <a:avLst/>
          </a:prstGeom>
        </p:spPr>
      </p:pic>
      <p:pic>
        <p:nvPicPr>
          <p:cNvPr id="34" name="Image 33">
            <a:extLst>
              <a:ext uri="{FF2B5EF4-FFF2-40B4-BE49-F238E27FC236}">
                <a16:creationId xmlns:a16="http://schemas.microsoft.com/office/drawing/2014/main" id="{3682C489-754E-9F8E-43DA-1FD4B6AC4D74}"/>
              </a:ext>
            </a:extLst>
          </p:cNvPr>
          <p:cNvPicPr>
            <a:picLocks noChangeAspect="1"/>
          </p:cNvPicPr>
          <p:nvPr/>
        </p:nvPicPr>
        <p:blipFill>
          <a:blip r:embed="rId6"/>
          <a:stretch>
            <a:fillRect/>
          </a:stretch>
        </p:blipFill>
        <p:spPr>
          <a:xfrm>
            <a:off x="75191" y="4671981"/>
            <a:ext cx="2259298" cy="1485566"/>
          </a:xfrm>
          <a:prstGeom prst="rect">
            <a:avLst/>
          </a:prstGeom>
        </p:spPr>
      </p:pic>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5</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7"/>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cap="all" dirty="0">
                <a:solidFill>
                  <a:schemeClr val="tx1"/>
                </a:solidFill>
              </a:rPr>
              <a:t>Santé PUBLIQUE</a:t>
            </a:r>
          </a:p>
        </p:txBody>
      </p:sp>
      <p:sp>
        <p:nvSpPr>
          <p:cNvPr id="14" name="Rectangle : coins arrondis 13">
            <a:extLst>
              <a:ext uri="{FF2B5EF4-FFF2-40B4-BE49-F238E27FC236}">
                <a16:creationId xmlns:a16="http://schemas.microsoft.com/office/drawing/2014/main" id="{557FEBB8-0C6C-4D20-C5AC-54436A6C6635}"/>
              </a:ext>
            </a:extLst>
          </p:cNvPr>
          <p:cNvSpPr/>
          <p:nvPr/>
        </p:nvSpPr>
        <p:spPr>
          <a:xfrm>
            <a:off x="3396000" y="1720617"/>
            <a:ext cx="5400000" cy="404195"/>
          </a:xfrm>
          <a:prstGeom prst="roundRect">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fr-FR" sz="2200" dirty="0">
                <a:solidFill>
                  <a:schemeClr val="bg1"/>
                </a:solidFill>
              </a:rPr>
              <a:t>Évolution des enjeux de santé publique </a:t>
            </a:r>
            <a:endParaRPr lang="fr-FR" sz="2200" b="1" dirty="0">
              <a:solidFill>
                <a:schemeClr val="bg1"/>
              </a:solidFill>
            </a:endParaRPr>
          </a:p>
        </p:txBody>
      </p:sp>
      <p:sp>
        <p:nvSpPr>
          <p:cNvPr id="16" name="Ellipse 15">
            <a:extLst>
              <a:ext uri="{FF2B5EF4-FFF2-40B4-BE49-F238E27FC236}">
                <a16:creationId xmlns:a16="http://schemas.microsoft.com/office/drawing/2014/main" id="{029C87C3-14CA-3FAA-CF43-9FAC5516E186}"/>
              </a:ext>
            </a:extLst>
          </p:cNvPr>
          <p:cNvSpPr/>
          <p:nvPr/>
        </p:nvSpPr>
        <p:spPr>
          <a:xfrm>
            <a:off x="3627723" y="2799098"/>
            <a:ext cx="4768343" cy="239931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400" b="1" dirty="0">
                <a:solidFill>
                  <a:schemeClr val="tx1"/>
                </a:solidFill>
              </a:rPr>
              <a:t>PROBLEMATIQUES</a:t>
            </a:r>
          </a:p>
          <a:p>
            <a:pPr algn="ctr"/>
            <a:r>
              <a:rPr lang="fr-FR" sz="2400" dirty="0">
                <a:solidFill>
                  <a:schemeClr val="tx1"/>
                </a:solidFill>
              </a:rPr>
              <a:t>qui s’imposent aux organisations</a:t>
            </a:r>
          </a:p>
        </p:txBody>
      </p:sp>
      <p:sp>
        <p:nvSpPr>
          <p:cNvPr id="31" name="Ellipse 30">
            <a:extLst>
              <a:ext uri="{FF2B5EF4-FFF2-40B4-BE49-F238E27FC236}">
                <a16:creationId xmlns:a16="http://schemas.microsoft.com/office/drawing/2014/main" id="{99697235-6DDE-ECB2-4AC9-B24758D69007}"/>
              </a:ext>
            </a:extLst>
          </p:cNvPr>
          <p:cNvSpPr/>
          <p:nvPr/>
        </p:nvSpPr>
        <p:spPr>
          <a:xfrm>
            <a:off x="7275540" y="4203981"/>
            <a:ext cx="3749790" cy="9000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Maladie chronique</a:t>
            </a:r>
          </a:p>
          <a:p>
            <a:pPr algn="ctr"/>
            <a:r>
              <a:rPr lang="fr-FR" sz="2200" b="1" dirty="0">
                <a:solidFill>
                  <a:schemeClr val="tx1"/>
                </a:solidFill>
              </a:rPr>
              <a:t>/ALD (10)</a:t>
            </a:r>
          </a:p>
        </p:txBody>
      </p:sp>
      <p:sp>
        <p:nvSpPr>
          <p:cNvPr id="33" name="Ellipse 32">
            <a:extLst>
              <a:ext uri="{FF2B5EF4-FFF2-40B4-BE49-F238E27FC236}">
                <a16:creationId xmlns:a16="http://schemas.microsoft.com/office/drawing/2014/main" id="{62D18A4E-042E-E4EB-9D44-94FA52E3E60D}"/>
              </a:ext>
            </a:extLst>
          </p:cNvPr>
          <p:cNvSpPr/>
          <p:nvPr/>
        </p:nvSpPr>
        <p:spPr>
          <a:xfrm>
            <a:off x="1204840" y="4203981"/>
            <a:ext cx="3573417" cy="9000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Santé environnementale</a:t>
            </a:r>
          </a:p>
        </p:txBody>
      </p:sp>
      <p:grpSp>
        <p:nvGrpSpPr>
          <p:cNvPr id="22" name="Groupe 21">
            <a:extLst>
              <a:ext uri="{FF2B5EF4-FFF2-40B4-BE49-F238E27FC236}">
                <a16:creationId xmlns:a16="http://schemas.microsoft.com/office/drawing/2014/main" id="{8858A26E-D155-3B80-645A-D52FF3F1202F}"/>
              </a:ext>
            </a:extLst>
          </p:cNvPr>
          <p:cNvGrpSpPr/>
          <p:nvPr/>
        </p:nvGrpSpPr>
        <p:grpSpPr>
          <a:xfrm>
            <a:off x="9003754" y="4962787"/>
            <a:ext cx="3188246" cy="648000"/>
            <a:chOff x="9003754" y="4997293"/>
            <a:chExt cx="3188246" cy="834941"/>
          </a:xfrm>
        </p:grpSpPr>
        <p:sp>
          <p:nvSpPr>
            <p:cNvPr id="32" name="Ellipse 31">
              <a:extLst>
                <a:ext uri="{FF2B5EF4-FFF2-40B4-BE49-F238E27FC236}">
                  <a16:creationId xmlns:a16="http://schemas.microsoft.com/office/drawing/2014/main" id="{44E6CE2B-A473-179A-2F6C-3DA9C4FB4E1B}"/>
                </a:ext>
              </a:extLst>
            </p:cNvPr>
            <p:cNvSpPr/>
            <p:nvPr/>
          </p:nvSpPr>
          <p:spPr>
            <a:xfrm>
              <a:off x="9003754" y="4997293"/>
              <a:ext cx="3188246" cy="834941"/>
            </a:xfrm>
            <a:prstGeom prst="ellipse">
              <a:avLst/>
            </a:prstGeom>
          </p:spPr>
          <p:style>
            <a:lnRef idx="0">
              <a:schemeClr val="accent5"/>
            </a:lnRef>
            <a:fillRef idx="3">
              <a:schemeClr val="accent5"/>
            </a:fillRef>
            <a:effectRef idx="3">
              <a:schemeClr val="accent5"/>
            </a:effectRef>
            <a:fontRef idx="minor">
              <a:schemeClr val="lt1"/>
            </a:fontRef>
          </p:style>
          <p:txBody>
            <a:bodyPr lIns="0" rIns="216000" rtlCol="0" anchor="ctr"/>
            <a:lstStyle/>
            <a:p>
              <a:pPr algn="ctr"/>
              <a:r>
                <a:rPr lang="fr-FR" sz="2200" b="1" dirty="0">
                  <a:solidFill>
                    <a:schemeClr val="bg1"/>
                  </a:solidFill>
                </a:rPr>
                <a:t>Polypathologies</a:t>
              </a:r>
              <a:r>
                <a:rPr lang="fr-FR" sz="2200" dirty="0">
                  <a:solidFill>
                    <a:schemeClr val="bg1"/>
                  </a:solidFill>
                </a:rPr>
                <a:t> </a:t>
              </a:r>
            </a:p>
          </p:txBody>
        </p:sp>
        <p:cxnSp>
          <p:nvCxnSpPr>
            <p:cNvPr id="21" name="Connecteur droit avec flèche 20">
              <a:extLst>
                <a:ext uri="{FF2B5EF4-FFF2-40B4-BE49-F238E27FC236}">
                  <a16:creationId xmlns:a16="http://schemas.microsoft.com/office/drawing/2014/main" id="{38A980B8-1BE4-F232-645C-0936783CF21C}"/>
                </a:ext>
              </a:extLst>
            </p:cNvPr>
            <p:cNvCxnSpPr/>
            <p:nvPr/>
          </p:nvCxnSpPr>
          <p:spPr>
            <a:xfrm flipV="1">
              <a:off x="11691058" y="5139982"/>
              <a:ext cx="0" cy="50159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Ellipse 22">
            <a:extLst>
              <a:ext uri="{FF2B5EF4-FFF2-40B4-BE49-F238E27FC236}">
                <a16:creationId xmlns:a16="http://schemas.microsoft.com/office/drawing/2014/main" id="{2A2F0095-9F52-AFD3-820F-87CEF2759CDE}"/>
              </a:ext>
            </a:extLst>
          </p:cNvPr>
          <p:cNvSpPr/>
          <p:nvPr/>
        </p:nvSpPr>
        <p:spPr>
          <a:xfrm>
            <a:off x="2316543" y="5002924"/>
            <a:ext cx="7344000" cy="12960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dirty="0">
                <a:solidFill>
                  <a:schemeClr val="bg1"/>
                </a:solidFill>
              </a:rPr>
              <a:t>Des </a:t>
            </a:r>
            <a:r>
              <a:rPr lang="fr-FR" sz="2200" b="1" dirty="0">
                <a:solidFill>
                  <a:schemeClr val="bg1"/>
                </a:solidFill>
              </a:rPr>
              <a:t>coopérations</a:t>
            </a:r>
            <a:r>
              <a:rPr lang="fr-FR" sz="2200" dirty="0">
                <a:solidFill>
                  <a:schemeClr val="bg1"/>
                </a:solidFill>
              </a:rPr>
              <a:t> interprofessionnelles, des </a:t>
            </a:r>
            <a:r>
              <a:rPr lang="fr-FR" sz="2200" b="1" dirty="0">
                <a:solidFill>
                  <a:schemeClr val="bg1"/>
                </a:solidFill>
              </a:rPr>
              <a:t>pratiques avancées </a:t>
            </a:r>
            <a:r>
              <a:rPr lang="fr-FR" sz="2200" dirty="0">
                <a:solidFill>
                  <a:schemeClr val="bg1"/>
                </a:solidFill>
              </a:rPr>
              <a:t>et des </a:t>
            </a:r>
            <a:r>
              <a:rPr lang="fr-FR" sz="2200" b="1" dirty="0">
                <a:solidFill>
                  <a:schemeClr val="bg1"/>
                </a:solidFill>
              </a:rPr>
              <a:t>nouveaux métiers </a:t>
            </a:r>
            <a:r>
              <a:rPr lang="fr-FR" sz="2200" dirty="0">
                <a:solidFill>
                  <a:schemeClr val="bg1"/>
                </a:solidFill>
              </a:rPr>
              <a:t>à  construire (9)</a:t>
            </a:r>
          </a:p>
        </p:txBody>
      </p:sp>
      <p:sp>
        <p:nvSpPr>
          <p:cNvPr id="18" name="Ellipse 17">
            <a:extLst>
              <a:ext uri="{FF2B5EF4-FFF2-40B4-BE49-F238E27FC236}">
                <a16:creationId xmlns:a16="http://schemas.microsoft.com/office/drawing/2014/main" id="{7A35B5B2-6A80-EA04-F070-28D750985A75}"/>
              </a:ext>
            </a:extLst>
          </p:cNvPr>
          <p:cNvSpPr/>
          <p:nvPr/>
        </p:nvSpPr>
        <p:spPr>
          <a:xfrm>
            <a:off x="7370384" y="2918124"/>
            <a:ext cx="3435581" cy="9000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Vieillissement de la population (8)</a:t>
            </a:r>
          </a:p>
        </p:txBody>
      </p:sp>
      <p:sp>
        <p:nvSpPr>
          <p:cNvPr id="20" name="Ellipse 19">
            <a:extLst>
              <a:ext uri="{FF2B5EF4-FFF2-40B4-BE49-F238E27FC236}">
                <a16:creationId xmlns:a16="http://schemas.microsoft.com/office/drawing/2014/main" id="{7115513E-3189-273D-EAF9-117A619E9EC1}"/>
              </a:ext>
            </a:extLst>
          </p:cNvPr>
          <p:cNvSpPr/>
          <p:nvPr/>
        </p:nvSpPr>
        <p:spPr>
          <a:xfrm>
            <a:off x="592536" y="2660999"/>
            <a:ext cx="3094718" cy="9000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Professionnels</a:t>
            </a:r>
          </a:p>
          <a:p>
            <a:pPr algn="ctr"/>
            <a:r>
              <a:rPr lang="fr-FR" sz="2200" b="1" dirty="0">
                <a:solidFill>
                  <a:schemeClr val="tx1"/>
                </a:solidFill>
              </a:rPr>
              <a:t>de santé (7)</a:t>
            </a:r>
          </a:p>
        </p:txBody>
      </p:sp>
      <p:sp>
        <p:nvSpPr>
          <p:cNvPr id="12" name="Ellipse 11">
            <a:extLst>
              <a:ext uri="{FF2B5EF4-FFF2-40B4-BE49-F238E27FC236}">
                <a16:creationId xmlns:a16="http://schemas.microsoft.com/office/drawing/2014/main" id="{3BC90994-B6D1-8AE8-25CD-16FBF34476D1}"/>
              </a:ext>
            </a:extLst>
          </p:cNvPr>
          <p:cNvSpPr/>
          <p:nvPr/>
        </p:nvSpPr>
        <p:spPr>
          <a:xfrm>
            <a:off x="3305670" y="2559915"/>
            <a:ext cx="2736000" cy="9000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Offre de soin / désert (6)</a:t>
            </a:r>
          </a:p>
        </p:txBody>
      </p:sp>
    </p:spTree>
    <p:custDataLst>
      <p:tags r:id="rId1"/>
    </p:custDataLst>
    <p:extLst>
      <p:ext uri="{BB962C8B-B14F-4D97-AF65-F5344CB8AC3E}">
        <p14:creationId xmlns:p14="http://schemas.microsoft.com/office/powerpoint/2010/main" val="3459682195"/>
      </p:ext>
    </p:extLst>
  </p:cSld>
  <p:clrMapOvr>
    <a:masterClrMapping/>
  </p:clrMapOvr>
  <mc:AlternateContent xmlns:mc="http://schemas.openxmlformats.org/markup-compatibility/2006" xmlns:p14="http://schemas.microsoft.com/office/powerpoint/2010/main">
    <mc:Choice Requires="p14">
      <p:transition spd="slow" p14:dur="2000" advTm="72102"/>
    </mc:Choice>
    <mc:Fallback xmlns="">
      <p:transition spd="slow" advTm="721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23" grpId="0" animBg="1"/>
      <p:bldP spid="18" grpId="0" animBg="1"/>
      <p:bldP spid="20"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523336" y="638684"/>
            <a:ext cx="7767972" cy="665965"/>
          </a:xfrm>
        </p:spPr>
        <p:txBody>
          <a:bodyPr/>
          <a:lstStyle/>
          <a:p>
            <a:r>
              <a:rPr lang="fr-FR" sz="2800" dirty="0">
                <a:solidFill>
                  <a:srgbClr val="00B0F0"/>
                </a:solidFill>
              </a:rPr>
              <a:t>Evolution du système de santé  </a:t>
            </a: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68177" y="6516889"/>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6</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cap="all" dirty="0">
                <a:solidFill>
                  <a:schemeClr val="tx1"/>
                </a:solidFill>
              </a:rPr>
              <a:t>ENJEUX</a:t>
            </a:r>
          </a:p>
        </p:txBody>
      </p:sp>
      <p:sp>
        <p:nvSpPr>
          <p:cNvPr id="14" name="Rectangle : coins arrondis 13">
            <a:extLst>
              <a:ext uri="{FF2B5EF4-FFF2-40B4-BE49-F238E27FC236}">
                <a16:creationId xmlns:a16="http://schemas.microsoft.com/office/drawing/2014/main" id="{557FEBB8-0C6C-4D20-C5AC-54436A6C6635}"/>
              </a:ext>
            </a:extLst>
          </p:cNvPr>
          <p:cNvSpPr/>
          <p:nvPr/>
        </p:nvSpPr>
        <p:spPr>
          <a:xfrm>
            <a:off x="2931885" y="1503204"/>
            <a:ext cx="5929429" cy="404195"/>
          </a:xfrm>
          <a:prstGeom prst="roundRect">
            <a:avLst/>
          </a:prstGeom>
          <a:solidFill>
            <a:schemeClr val="bg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fr-FR" sz="2200" dirty="0">
                <a:solidFill>
                  <a:schemeClr val="bg1"/>
                </a:solidFill>
              </a:rPr>
              <a:t>Évolution des enjeux sociétaux et économique</a:t>
            </a:r>
            <a:endParaRPr lang="fr-FR" sz="2200" b="1" dirty="0">
              <a:solidFill>
                <a:schemeClr val="bg1"/>
              </a:solidFill>
            </a:endParaRPr>
          </a:p>
        </p:txBody>
      </p:sp>
      <p:sp>
        <p:nvSpPr>
          <p:cNvPr id="16" name="Ellipse 15">
            <a:extLst>
              <a:ext uri="{FF2B5EF4-FFF2-40B4-BE49-F238E27FC236}">
                <a16:creationId xmlns:a16="http://schemas.microsoft.com/office/drawing/2014/main" id="{029C87C3-14CA-3FAA-CF43-9FAC5516E186}"/>
              </a:ext>
            </a:extLst>
          </p:cNvPr>
          <p:cNvSpPr/>
          <p:nvPr/>
        </p:nvSpPr>
        <p:spPr>
          <a:xfrm>
            <a:off x="3888388" y="3270812"/>
            <a:ext cx="4768343" cy="239931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400" b="1" dirty="0">
                <a:solidFill>
                  <a:schemeClr val="tx1"/>
                </a:solidFill>
              </a:rPr>
              <a:t>PROBLEMATIQUES</a:t>
            </a:r>
          </a:p>
          <a:p>
            <a:pPr algn="ctr"/>
            <a:r>
              <a:rPr lang="fr-FR" sz="2400" dirty="0">
                <a:solidFill>
                  <a:schemeClr val="tx1"/>
                </a:solidFill>
              </a:rPr>
              <a:t>qui s’imposent aux organisations</a:t>
            </a:r>
          </a:p>
        </p:txBody>
      </p:sp>
      <p:sp>
        <p:nvSpPr>
          <p:cNvPr id="4" name="Ellipse 3">
            <a:extLst>
              <a:ext uri="{FF2B5EF4-FFF2-40B4-BE49-F238E27FC236}">
                <a16:creationId xmlns:a16="http://schemas.microsoft.com/office/drawing/2014/main" id="{0819128C-BA3C-E5B4-59BA-1033CB7A8FBF}"/>
              </a:ext>
            </a:extLst>
          </p:cNvPr>
          <p:cNvSpPr/>
          <p:nvPr/>
        </p:nvSpPr>
        <p:spPr>
          <a:xfrm>
            <a:off x="510658" y="3193392"/>
            <a:ext cx="3983617" cy="2072341"/>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dirty="0">
                <a:solidFill>
                  <a:schemeClr val="tx1"/>
                </a:solidFill>
              </a:rPr>
              <a:t>Evolution </a:t>
            </a:r>
            <a:r>
              <a:rPr lang="fr-FR" sz="2200" dirty="0">
                <a:solidFill>
                  <a:schemeClr val="tx1"/>
                </a:solidFill>
              </a:rPr>
              <a:t>de la posture et du rôle du </a:t>
            </a:r>
            <a:r>
              <a:rPr lang="fr-FR" sz="2200" b="1" dirty="0">
                <a:solidFill>
                  <a:schemeClr val="tx1"/>
                </a:solidFill>
              </a:rPr>
              <a:t>patient:</a:t>
            </a:r>
          </a:p>
          <a:p>
            <a:pPr marL="285750" indent="-285750" algn="ctr">
              <a:buFont typeface="Arial" panose="020B0604020202020204" pitchFamily="34" charset="0"/>
              <a:buChar char="•"/>
            </a:pPr>
            <a:r>
              <a:rPr lang="fr-FR" sz="2200" b="1" dirty="0">
                <a:solidFill>
                  <a:schemeClr val="tx1"/>
                </a:solidFill>
              </a:rPr>
              <a:t>Acteurs</a:t>
            </a:r>
          </a:p>
          <a:p>
            <a:pPr marL="285750" indent="-285750" algn="ctr">
              <a:buFont typeface="Arial" panose="020B0604020202020204" pitchFamily="34" charset="0"/>
              <a:buChar char="•"/>
            </a:pPr>
            <a:r>
              <a:rPr lang="fr-FR" sz="2200" b="1" dirty="0">
                <a:solidFill>
                  <a:schemeClr val="tx1"/>
                </a:solidFill>
              </a:rPr>
              <a:t>Consommateurs </a:t>
            </a:r>
          </a:p>
        </p:txBody>
      </p:sp>
      <p:pic>
        <p:nvPicPr>
          <p:cNvPr id="5" name="Image 4">
            <a:extLst>
              <a:ext uri="{FF2B5EF4-FFF2-40B4-BE49-F238E27FC236}">
                <a16:creationId xmlns:a16="http://schemas.microsoft.com/office/drawing/2014/main" id="{83813A28-EC6D-A5AD-9D65-62BA628D36FD}"/>
              </a:ext>
            </a:extLst>
          </p:cNvPr>
          <p:cNvPicPr>
            <a:picLocks noChangeAspect="1"/>
          </p:cNvPicPr>
          <p:nvPr/>
        </p:nvPicPr>
        <p:blipFill>
          <a:blip r:embed="rId5"/>
          <a:stretch>
            <a:fillRect/>
          </a:stretch>
        </p:blipFill>
        <p:spPr>
          <a:xfrm>
            <a:off x="139338" y="1685485"/>
            <a:ext cx="2717155" cy="1736103"/>
          </a:xfrm>
          <a:prstGeom prst="rect">
            <a:avLst/>
          </a:prstGeom>
        </p:spPr>
      </p:pic>
      <p:sp>
        <p:nvSpPr>
          <p:cNvPr id="6" name="Ellipse 5">
            <a:extLst>
              <a:ext uri="{FF2B5EF4-FFF2-40B4-BE49-F238E27FC236}">
                <a16:creationId xmlns:a16="http://schemas.microsoft.com/office/drawing/2014/main" id="{06B29817-EB86-3B4A-BBF4-24C64C4703AC}"/>
              </a:ext>
            </a:extLst>
          </p:cNvPr>
          <p:cNvSpPr/>
          <p:nvPr/>
        </p:nvSpPr>
        <p:spPr>
          <a:xfrm>
            <a:off x="3405432" y="1962819"/>
            <a:ext cx="3842864" cy="171689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dirty="0">
                <a:solidFill>
                  <a:schemeClr val="tx1"/>
                </a:solidFill>
              </a:rPr>
              <a:t>Une </a:t>
            </a:r>
            <a:r>
              <a:rPr lang="fr-FR" sz="2200" b="1" dirty="0">
                <a:solidFill>
                  <a:schemeClr val="tx1"/>
                </a:solidFill>
              </a:rPr>
              <a:t>assurance maladie </a:t>
            </a:r>
            <a:r>
              <a:rPr lang="fr-FR" sz="2200" dirty="0">
                <a:solidFill>
                  <a:schemeClr val="tx1"/>
                </a:solidFill>
              </a:rPr>
              <a:t>qui peine à </a:t>
            </a:r>
            <a:r>
              <a:rPr lang="fr-FR" sz="2200" b="1" dirty="0">
                <a:solidFill>
                  <a:schemeClr val="tx1"/>
                </a:solidFill>
              </a:rPr>
              <a:t>trouver le retour à </a:t>
            </a:r>
          </a:p>
          <a:p>
            <a:pPr algn="ctr"/>
            <a:r>
              <a:rPr lang="fr-FR" sz="2200" b="1" dirty="0">
                <a:solidFill>
                  <a:schemeClr val="tx1"/>
                </a:solidFill>
              </a:rPr>
              <a:t>l’équilibre </a:t>
            </a:r>
          </a:p>
        </p:txBody>
      </p:sp>
      <p:pic>
        <p:nvPicPr>
          <p:cNvPr id="7" name="Image 6">
            <a:extLst>
              <a:ext uri="{FF2B5EF4-FFF2-40B4-BE49-F238E27FC236}">
                <a16:creationId xmlns:a16="http://schemas.microsoft.com/office/drawing/2014/main" id="{CB0937F7-370E-0135-ACB4-2FCE7425576C}"/>
              </a:ext>
            </a:extLst>
          </p:cNvPr>
          <p:cNvPicPr>
            <a:picLocks noChangeAspect="1"/>
          </p:cNvPicPr>
          <p:nvPr/>
        </p:nvPicPr>
        <p:blipFill>
          <a:blip r:embed="rId6"/>
          <a:stretch>
            <a:fillRect/>
          </a:stretch>
        </p:blipFill>
        <p:spPr>
          <a:xfrm>
            <a:off x="6775990" y="2054833"/>
            <a:ext cx="1725001" cy="1056758"/>
          </a:xfrm>
          <a:prstGeom prst="rect">
            <a:avLst/>
          </a:prstGeom>
        </p:spPr>
      </p:pic>
      <p:sp>
        <p:nvSpPr>
          <p:cNvPr id="11" name="Ellipse 10">
            <a:extLst>
              <a:ext uri="{FF2B5EF4-FFF2-40B4-BE49-F238E27FC236}">
                <a16:creationId xmlns:a16="http://schemas.microsoft.com/office/drawing/2014/main" id="{2186717E-912B-C10D-EBCC-4F348D57838B}"/>
              </a:ext>
            </a:extLst>
          </p:cNvPr>
          <p:cNvSpPr/>
          <p:nvPr/>
        </p:nvSpPr>
        <p:spPr>
          <a:xfrm>
            <a:off x="7745107" y="2960223"/>
            <a:ext cx="3652602" cy="2002971"/>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b="1" u="sng" dirty="0">
                <a:solidFill>
                  <a:schemeClr val="tx1"/>
                </a:solidFill>
              </a:rPr>
              <a:t>Innovation</a:t>
            </a:r>
            <a:r>
              <a:rPr lang="fr-FR" sz="2200" dirty="0">
                <a:solidFill>
                  <a:schemeClr val="tx1"/>
                </a:solidFill>
              </a:rPr>
              <a:t>: Robotique, Intelligence artificielle, Numérique  (13)</a:t>
            </a:r>
          </a:p>
        </p:txBody>
      </p:sp>
      <p:pic>
        <p:nvPicPr>
          <p:cNvPr id="17" name="Image 16">
            <a:extLst>
              <a:ext uri="{FF2B5EF4-FFF2-40B4-BE49-F238E27FC236}">
                <a16:creationId xmlns:a16="http://schemas.microsoft.com/office/drawing/2014/main" id="{094073E0-080D-2518-6D43-190685D56494}"/>
              </a:ext>
            </a:extLst>
          </p:cNvPr>
          <p:cNvPicPr>
            <a:picLocks noChangeAspect="1"/>
          </p:cNvPicPr>
          <p:nvPr/>
        </p:nvPicPr>
        <p:blipFill>
          <a:blip r:embed="rId7"/>
          <a:stretch>
            <a:fillRect/>
          </a:stretch>
        </p:blipFill>
        <p:spPr>
          <a:xfrm>
            <a:off x="1905939" y="5066346"/>
            <a:ext cx="2645893" cy="1725318"/>
          </a:xfrm>
          <a:prstGeom prst="rect">
            <a:avLst/>
          </a:prstGeom>
        </p:spPr>
      </p:pic>
      <p:pic>
        <p:nvPicPr>
          <p:cNvPr id="24" name="Image 23">
            <a:extLst>
              <a:ext uri="{FF2B5EF4-FFF2-40B4-BE49-F238E27FC236}">
                <a16:creationId xmlns:a16="http://schemas.microsoft.com/office/drawing/2014/main" id="{81B673CA-3848-3D8A-3D6A-2AD672CA7CBF}"/>
              </a:ext>
            </a:extLst>
          </p:cNvPr>
          <p:cNvPicPr>
            <a:picLocks noChangeAspect="1"/>
          </p:cNvPicPr>
          <p:nvPr/>
        </p:nvPicPr>
        <p:blipFill>
          <a:blip r:embed="rId8"/>
          <a:stretch>
            <a:fillRect/>
          </a:stretch>
        </p:blipFill>
        <p:spPr>
          <a:xfrm>
            <a:off x="9560858" y="1874657"/>
            <a:ext cx="1963082" cy="1018120"/>
          </a:xfrm>
          <a:prstGeom prst="rect">
            <a:avLst/>
          </a:prstGeom>
        </p:spPr>
      </p:pic>
      <p:sp>
        <p:nvSpPr>
          <p:cNvPr id="26" name="Ellipse 25">
            <a:extLst>
              <a:ext uri="{FF2B5EF4-FFF2-40B4-BE49-F238E27FC236}">
                <a16:creationId xmlns:a16="http://schemas.microsoft.com/office/drawing/2014/main" id="{E0A4FBFD-7308-57D6-6CC7-8341F26A05C2}"/>
              </a:ext>
            </a:extLst>
          </p:cNvPr>
          <p:cNvSpPr/>
          <p:nvPr/>
        </p:nvSpPr>
        <p:spPr>
          <a:xfrm>
            <a:off x="6096000" y="5246754"/>
            <a:ext cx="4840514" cy="136450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200" dirty="0">
                <a:solidFill>
                  <a:schemeClr val="tx1"/>
                </a:solidFill>
              </a:rPr>
              <a:t>Dispositif de </a:t>
            </a:r>
            <a:r>
              <a:rPr lang="fr-FR" sz="2200" b="1" dirty="0">
                <a:solidFill>
                  <a:schemeClr val="tx1"/>
                </a:solidFill>
              </a:rPr>
              <a:t>coordination</a:t>
            </a:r>
            <a:r>
              <a:rPr lang="fr-FR" sz="2200" dirty="0">
                <a:solidFill>
                  <a:schemeClr val="tx1"/>
                </a:solidFill>
              </a:rPr>
              <a:t>, </a:t>
            </a:r>
            <a:r>
              <a:rPr lang="fr-FR" sz="2200" b="1" dirty="0">
                <a:solidFill>
                  <a:schemeClr val="tx1"/>
                </a:solidFill>
              </a:rPr>
              <a:t>exercice coordonné</a:t>
            </a:r>
            <a:r>
              <a:rPr lang="fr-FR" sz="2200" dirty="0">
                <a:solidFill>
                  <a:schemeClr val="tx1"/>
                </a:solidFill>
              </a:rPr>
              <a:t>, logique de </a:t>
            </a:r>
            <a:r>
              <a:rPr lang="fr-FR" sz="2200" b="1" dirty="0">
                <a:solidFill>
                  <a:schemeClr val="tx1"/>
                </a:solidFill>
              </a:rPr>
              <a:t>parcours.</a:t>
            </a:r>
          </a:p>
        </p:txBody>
      </p:sp>
    </p:spTree>
    <p:custDataLst>
      <p:tags r:id="rId1"/>
    </p:custDataLst>
    <p:extLst>
      <p:ext uri="{BB962C8B-B14F-4D97-AF65-F5344CB8AC3E}">
        <p14:creationId xmlns:p14="http://schemas.microsoft.com/office/powerpoint/2010/main" val="1417370347"/>
      </p:ext>
    </p:extLst>
  </p:cSld>
  <p:clrMapOvr>
    <a:masterClrMapping/>
  </p:clrMapOvr>
  <mc:AlternateContent xmlns:mc="http://schemas.openxmlformats.org/markup-compatibility/2006" xmlns:p14="http://schemas.microsoft.com/office/powerpoint/2010/main">
    <mc:Choice Requires="p14">
      <p:transition spd="slow" p14:dur="2000" advTm="68338"/>
    </mc:Choice>
    <mc:Fallback xmlns="">
      <p:transition spd="slow" advTm="683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1"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7</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pic>
        <p:nvPicPr>
          <p:cNvPr id="3" name="Image 2">
            <a:extLst>
              <a:ext uri="{FF2B5EF4-FFF2-40B4-BE49-F238E27FC236}">
                <a16:creationId xmlns:a16="http://schemas.microsoft.com/office/drawing/2014/main" id="{C74CDA43-9BD5-D43D-E423-A6E89ED0D16D}"/>
              </a:ext>
            </a:extLst>
          </p:cNvPr>
          <p:cNvPicPr>
            <a:picLocks noChangeAspect="1"/>
          </p:cNvPicPr>
          <p:nvPr/>
        </p:nvPicPr>
        <p:blipFill>
          <a:blip r:embed="rId5"/>
          <a:stretch>
            <a:fillRect/>
          </a:stretch>
        </p:blipFill>
        <p:spPr>
          <a:xfrm>
            <a:off x="204711" y="2133205"/>
            <a:ext cx="6316003" cy="4212701"/>
          </a:xfrm>
          <a:prstGeom prst="rect">
            <a:avLst/>
          </a:prstGeom>
        </p:spPr>
      </p:pic>
      <p:pic>
        <p:nvPicPr>
          <p:cNvPr id="12" name="Image 11">
            <a:extLst>
              <a:ext uri="{FF2B5EF4-FFF2-40B4-BE49-F238E27FC236}">
                <a16:creationId xmlns:a16="http://schemas.microsoft.com/office/drawing/2014/main" id="{C568D386-BA3E-7764-632B-55F26FEE456B}"/>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2747566" y="1140531"/>
            <a:ext cx="9384044" cy="5662039"/>
          </a:xfrm>
          <a:prstGeom prst="rect">
            <a:avLst/>
          </a:prstGeom>
        </p:spPr>
      </p:pic>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5817" y="615856"/>
            <a:ext cx="7767972" cy="665965"/>
          </a:xfrm>
          <a:solidFill>
            <a:schemeClr val="bg1"/>
          </a:solidFill>
        </p:spPr>
        <p:txBody>
          <a:bodyPr/>
          <a:lstStyle/>
          <a:p>
            <a:r>
              <a:rPr lang="fr-FR" sz="2800" dirty="0">
                <a:solidFill>
                  <a:srgbClr val="00B0F0"/>
                </a:solidFill>
              </a:rPr>
              <a:t>parcours de vie/de soins</a:t>
            </a:r>
          </a:p>
        </p:txBody>
      </p:sp>
      <p:sp>
        <p:nvSpPr>
          <p:cNvPr id="2" name="Ellipse 1">
            <a:extLst>
              <a:ext uri="{FF2B5EF4-FFF2-40B4-BE49-F238E27FC236}">
                <a16:creationId xmlns:a16="http://schemas.microsoft.com/office/drawing/2014/main" id="{C79FD50E-5C42-F4F5-203A-5F76D194F64C}"/>
              </a:ext>
            </a:extLst>
          </p:cNvPr>
          <p:cNvSpPr/>
          <p:nvPr/>
        </p:nvSpPr>
        <p:spPr>
          <a:xfrm>
            <a:off x="74246" y="1140532"/>
            <a:ext cx="6819706" cy="113396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200" dirty="0">
                <a:solidFill>
                  <a:schemeClr val="tx1"/>
                </a:solidFill>
              </a:rPr>
              <a:t>Depuis près de</a:t>
            </a:r>
            <a:r>
              <a:rPr lang="fr-FR" sz="2200" b="1" dirty="0">
                <a:solidFill>
                  <a:schemeClr val="tx1"/>
                </a:solidFill>
              </a:rPr>
              <a:t> 15 ans en France</a:t>
            </a:r>
            <a:r>
              <a:rPr lang="fr-FR" sz="2200" dirty="0">
                <a:solidFill>
                  <a:schemeClr val="tx1"/>
                </a:solidFill>
              </a:rPr>
              <a:t>, le </a:t>
            </a:r>
            <a:r>
              <a:rPr lang="fr-FR" sz="2200" b="1" dirty="0">
                <a:solidFill>
                  <a:schemeClr val="tx1"/>
                </a:solidFill>
              </a:rPr>
              <a:t>législateur</a:t>
            </a:r>
            <a:r>
              <a:rPr lang="fr-FR" sz="2200" dirty="0">
                <a:solidFill>
                  <a:schemeClr val="tx1"/>
                </a:solidFill>
              </a:rPr>
              <a:t> précise la notion de </a:t>
            </a:r>
            <a:r>
              <a:rPr lang="fr-FR" sz="2200" b="1" dirty="0">
                <a:solidFill>
                  <a:schemeClr val="tx1"/>
                </a:solidFill>
              </a:rPr>
              <a:t>parcours</a:t>
            </a:r>
          </a:p>
        </p:txBody>
      </p:sp>
      <p:sp>
        <p:nvSpPr>
          <p:cNvPr id="4" name="Rectangle 3">
            <a:extLst>
              <a:ext uri="{FF2B5EF4-FFF2-40B4-BE49-F238E27FC236}">
                <a16:creationId xmlns:a16="http://schemas.microsoft.com/office/drawing/2014/main" id="{7B6CF480-1B27-633E-2C5D-30D91FED4A43}"/>
              </a:ext>
            </a:extLst>
          </p:cNvPr>
          <p:cNvSpPr/>
          <p:nvPr/>
        </p:nvSpPr>
        <p:spPr>
          <a:xfrm>
            <a:off x="8327268" y="461571"/>
            <a:ext cx="3837022" cy="820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cap="all" dirty="0">
                <a:solidFill>
                  <a:schemeClr val="tx1"/>
                </a:solidFill>
              </a:rPr>
              <a:t> </a:t>
            </a:r>
            <a:r>
              <a:rPr lang="fr-FR" sz="3200" b="1" cap="all" dirty="0">
                <a:solidFill>
                  <a:schemeClr val="tx1"/>
                </a:solidFill>
              </a:rPr>
              <a:t>COOPERER</a:t>
            </a:r>
            <a:endParaRPr lang="fr-FR" sz="2400" b="1" cap="all" dirty="0">
              <a:solidFill>
                <a:schemeClr val="tx1"/>
              </a:solidFill>
            </a:endParaRPr>
          </a:p>
        </p:txBody>
      </p:sp>
    </p:spTree>
    <p:custDataLst>
      <p:tags r:id="rId1"/>
    </p:custDataLst>
    <p:extLst>
      <p:ext uri="{BB962C8B-B14F-4D97-AF65-F5344CB8AC3E}">
        <p14:creationId xmlns:p14="http://schemas.microsoft.com/office/powerpoint/2010/main" val="2483375986"/>
      </p:ext>
    </p:extLst>
  </p:cSld>
  <p:clrMapOvr>
    <a:masterClrMapping/>
  </p:clrMapOvr>
  <mc:AlternateContent xmlns:mc="http://schemas.openxmlformats.org/markup-compatibility/2006" xmlns:p14="http://schemas.microsoft.com/office/powerpoint/2010/main">
    <mc:Choice Requires="p14">
      <p:transition spd="slow" p14:dur="2000" advTm="70500"/>
    </mc:Choice>
    <mc:Fallback xmlns="">
      <p:transition spd="slow" advTm="705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pic>
        <p:nvPicPr>
          <p:cNvPr id="4" name="Image 3">
            <a:extLst>
              <a:ext uri="{FF2B5EF4-FFF2-40B4-BE49-F238E27FC236}">
                <a16:creationId xmlns:a16="http://schemas.microsoft.com/office/drawing/2014/main" id="{7BE8EAB8-4A25-E3CF-7B37-CF3B77FA015F}"/>
              </a:ext>
            </a:extLst>
          </p:cNvPr>
          <p:cNvPicPr>
            <a:picLocks noChangeAspect="1"/>
          </p:cNvPicPr>
          <p:nvPr/>
        </p:nvPicPr>
        <p:blipFill>
          <a:blip r:embed="rId3"/>
          <a:stretch>
            <a:fillRect/>
          </a:stretch>
        </p:blipFill>
        <p:spPr>
          <a:xfrm>
            <a:off x="4225635" y="160766"/>
            <a:ext cx="7892119" cy="6643036"/>
          </a:xfrm>
          <a:prstGeom prst="rect">
            <a:avLst/>
          </a:prstGeom>
        </p:spPr>
      </p:pic>
      <p:sp>
        <p:nvSpPr>
          <p:cNvPr id="6" name="ZoneTexte 5">
            <a:extLst>
              <a:ext uri="{FF2B5EF4-FFF2-40B4-BE49-F238E27FC236}">
                <a16:creationId xmlns:a16="http://schemas.microsoft.com/office/drawing/2014/main" id="{56C9FB42-15B3-A0A3-5F6A-0AA941E38972}"/>
              </a:ext>
            </a:extLst>
          </p:cNvPr>
          <p:cNvSpPr txBox="1"/>
          <p:nvPr/>
        </p:nvSpPr>
        <p:spPr>
          <a:xfrm>
            <a:off x="74246" y="5601849"/>
            <a:ext cx="4511508" cy="646331"/>
          </a:xfrm>
          <a:prstGeom prst="rect">
            <a:avLst/>
          </a:prstGeom>
          <a:noFill/>
        </p:spPr>
        <p:txBody>
          <a:bodyPr wrap="square">
            <a:spAutoFit/>
          </a:bodyPr>
          <a:lstStyle/>
          <a:p>
            <a:r>
              <a:rPr lang="fr-FR" dirty="0"/>
              <a:t>https://www.ars.sante.fr/lorganisation-des-parcours-de-soins-de-sante-de-vie-0</a:t>
            </a:r>
          </a:p>
        </p:txBody>
      </p:sp>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5817" y="615856"/>
            <a:ext cx="6284990" cy="665965"/>
          </a:xfrm>
          <a:solidFill>
            <a:schemeClr val="bg1"/>
          </a:solidFill>
        </p:spPr>
        <p:txBody>
          <a:bodyPr/>
          <a:lstStyle/>
          <a:p>
            <a:r>
              <a:rPr lang="fr-FR" sz="2800" dirty="0">
                <a:solidFill>
                  <a:srgbClr val="00B0F0"/>
                </a:solidFill>
              </a:rPr>
              <a:t>parcours de vie/de soins</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8</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Tree>
    <p:extLst>
      <p:ext uri="{BB962C8B-B14F-4D97-AF65-F5344CB8AC3E}">
        <p14:creationId xmlns:p14="http://schemas.microsoft.com/office/powerpoint/2010/main" val="3510471274"/>
      </p:ext>
    </p:extLst>
  </p:cSld>
  <p:clrMapOvr>
    <a:masterClrMapping/>
  </p:clrMapOvr>
  <mc:AlternateContent xmlns:mc="http://schemas.openxmlformats.org/markup-compatibility/2006" xmlns:p14="http://schemas.microsoft.com/office/powerpoint/2010/main">
    <mc:Choice Requires="p14">
      <p:transition spd="slow" p14:dur="2000" advTm="43110"/>
    </mc:Choice>
    <mc:Fallback xmlns="">
      <p:transition spd="slow" advTm="4311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71714" y="615856"/>
            <a:ext cx="8752445" cy="665965"/>
          </a:xfrm>
        </p:spPr>
        <p:txBody>
          <a:bodyPr/>
          <a:lstStyle/>
          <a:p>
            <a:r>
              <a:rPr kumimoji="0" lang="fr-FR" sz="2800" b="0" i="0" u="none" strike="noStrike" kern="1200" cap="all" spc="200" normalizeH="0" baseline="0" noProof="0" dirty="0">
                <a:ln w="19050">
                  <a:solidFill>
                    <a:srgbClr val="155463"/>
                  </a:solidFill>
                </a:ln>
                <a:solidFill>
                  <a:srgbClr val="00B0F0"/>
                </a:solidFill>
                <a:effectLst/>
                <a:uLnTx/>
                <a:uFillTx/>
                <a:latin typeface="Seaford Bold"/>
                <a:ea typeface="+mj-ea"/>
                <a:cs typeface="+mj-cs"/>
              </a:rPr>
              <a:t>Organisation territoriale des soins</a:t>
            </a:r>
            <a:endParaRPr lang="fr-FR" sz="2800" dirty="0">
              <a:solidFill>
                <a:srgbClr val="00B0F0"/>
              </a:solidFill>
            </a:endParaRP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9</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sp>
        <p:nvSpPr>
          <p:cNvPr id="2" name="ZoneTexte 1">
            <a:extLst>
              <a:ext uri="{FF2B5EF4-FFF2-40B4-BE49-F238E27FC236}">
                <a16:creationId xmlns:a16="http://schemas.microsoft.com/office/drawing/2014/main" id="{373D74A4-739F-81F5-CC25-C23B6108ADC8}"/>
              </a:ext>
            </a:extLst>
          </p:cNvPr>
          <p:cNvSpPr txBox="1"/>
          <p:nvPr/>
        </p:nvSpPr>
        <p:spPr>
          <a:xfrm>
            <a:off x="69790" y="1510468"/>
            <a:ext cx="7965845" cy="461665"/>
          </a:xfrm>
          <a:prstGeom prst="rect">
            <a:avLst/>
          </a:prstGeom>
          <a:noFill/>
        </p:spPr>
        <p:txBody>
          <a:bodyPr wrap="square" rtlCol="0">
            <a:spAutoFit/>
          </a:bodyPr>
          <a:lstStyle/>
          <a:p>
            <a:r>
              <a:rPr lang="fr-FR" sz="2400" dirty="0"/>
              <a:t>De multiples dispositifs interagissant les uns avec les autres</a:t>
            </a:r>
          </a:p>
        </p:txBody>
      </p:sp>
      <p:pic>
        <p:nvPicPr>
          <p:cNvPr id="3" name="Image 2">
            <a:extLst>
              <a:ext uri="{FF2B5EF4-FFF2-40B4-BE49-F238E27FC236}">
                <a16:creationId xmlns:a16="http://schemas.microsoft.com/office/drawing/2014/main" id="{D1474CE6-97BF-789D-20AE-2BF8E9D9E3A2}"/>
              </a:ext>
            </a:extLst>
          </p:cNvPr>
          <p:cNvPicPr>
            <a:picLocks noChangeAspect="1"/>
          </p:cNvPicPr>
          <p:nvPr/>
        </p:nvPicPr>
        <p:blipFill>
          <a:blip r:embed="rId5"/>
          <a:stretch>
            <a:fillRect/>
          </a:stretch>
        </p:blipFill>
        <p:spPr>
          <a:xfrm>
            <a:off x="3820838" y="2659513"/>
            <a:ext cx="3814813" cy="2735149"/>
          </a:xfrm>
          <a:prstGeom prst="rect">
            <a:avLst/>
          </a:prstGeom>
        </p:spPr>
      </p:pic>
      <p:sp>
        <p:nvSpPr>
          <p:cNvPr id="5" name="Ellipse 4">
            <a:extLst>
              <a:ext uri="{FF2B5EF4-FFF2-40B4-BE49-F238E27FC236}">
                <a16:creationId xmlns:a16="http://schemas.microsoft.com/office/drawing/2014/main" id="{4B57C1A8-2CF4-C348-41EE-468E9DAE654B}"/>
              </a:ext>
            </a:extLst>
          </p:cNvPr>
          <p:cNvSpPr/>
          <p:nvPr/>
        </p:nvSpPr>
        <p:spPr>
          <a:xfrm>
            <a:off x="1694237" y="5726375"/>
            <a:ext cx="2571752" cy="789377"/>
          </a:xfrm>
          <a:prstGeom prst="ellipse">
            <a:avLst/>
          </a:prstGeom>
          <a:solidFill>
            <a:schemeClr val="accent5">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000" b="1" dirty="0">
                <a:solidFill>
                  <a:schemeClr val="bg1"/>
                </a:solidFill>
              </a:rPr>
              <a:t>Coordination territoriale</a:t>
            </a:r>
          </a:p>
        </p:txBody>
      </p:sp>
      <p:pic>
        <p:nvPicPr>
          <p:cNvPr id="7" name="Image 6">
            <a:extLst>
              <a:ext uri="{FF2B5EF4-FFF2-40B4-BE49-F238E27FC236}">
                <a16:creationId xmlns:a16="http://schemas.microsoft.com/office/drawing/2014/main" id="{05B616A0-39E9-14ED-7C95-A675A92127F5}"/>
              </a:ext>
            </a:extLst>
          </p:cNvPr>
          <p:cNvPicPr>
            <a:picLocks noChangeAspect="1"/>
          </p:cNvPicPr>
          <p:nvPr/>
        </p:nvPicPr>
        <p:blipFill>
          <a:blip r:embed="rId6"/>
          <a:stretch>
            <a:fillRect/>
          </a:stretch>
        </p:blipFill>
        <p:spPr>
          <a:xfrm>
            <a:off x="69790" y="4447791"/>
            <a:ext cx="1542422" cy="1109568"/>
          </a:xfrm>
          <a:prstGeom prst="rect">
            <a:avLst/>
          </a:prstGeom>
        </p:spPr>
      </p:pic>
      <p:pic>
        <p:nvPicPr>
          <p:cNvPr id="11" name="Image 10">
            <a:extLst>
              <a:ext uri="{FF2B5EF4-FFF2-40B4-BE49-F238E27FC236}">
                <a16:creationId xmlns:a16="http://schemas.microsoft.com/office/drawing/2014/main" id="{5AC9D862-45CF-25EA-9750-4B216F15506F}"/>
              </a:ext>
            </a:extLst>
          </p:cNvPr>
          <p:cNvPicPr>
            <a:picLocks noChangeAspect="1"/>
          </p:cNvPicPr>
          <p:nvPr/>
        </p:nvPicPr>
        <p:blipFill>
          <a:blip r:embed="rId7"/>
          <a:stretch>
            <a:fillRect/>
          </a:stretch>
        </p:blipFill>
        <p:spPr>
          <a:xfrm>
            <a:off x="1694236" y="3049571"/>
            <a:ext cx="2044578" cy="2651136"/>
          </a:xfrm>
          <a:prstGeom prst="rect">
            <a:avLst/>
          </a:prstGeom>
        </p:spPr>
      </p:pic>
      <p:pic>
        <p:nvPicPr>
          <p:cNvPr id="12" name="Image 11">
            <a:extLst>
              <a:ext uri="{FF2B5EF4-FFF2-40B4-BE49-F238E27FC236}">
                <a16:creationId xmlns:a16="http://schemas.microsoft.com/office/drawing/2014/main" id="{BA4FE326-9D1E-8FAE-9AAE-5B172B727C56}"/>
              </a:ext>
            </a:extLst>
          </p:cNvPr>
          <p:cNvPicPr>
            <a:picLocks noChangeAspect="1"/>
          </p:cNvPicPr>
          <p:nvPr/>
        </p:nvPicPr>
        <p:blipFill>
          <a:blip r:embed="rId8"/>
          <a:stretch>
            <a:fillRect/>
          </a:stretch>
        </p:blipFill>
        <p:spPr>
          <a:xfrm>
            <a:off x="468175" y="1955513"/>
            <a:ext cx="2859272" cy="987638"/>
          </a:xfrm>
          <a:prstGeom prst="rect">
            <a:avLst/>
          </a:prstGeom>
        </p:spPr>
      </p:pic>
      <p:pic>
        <p:nvPicPr>
          <p:cNvPr id="14" name="Image 13">
            <a:extLst>
              <a:ext uri="{FF2B5EF4-FFF2-40B4-BE49-F238E27FC236}">
                <a16:creationId xmlns:a16="http://schemas.microsoft.com/office/drawing/2014/main" id="{2C19E2D8-80EA-8E66-DE21-95B03247643F}"/>
              </a:ext>
            </a:extLst>
          </p:cNvPr>
          <p:cNvPicPr>
            <a:picLocks noChangeAspect="1"/>
          </p:cNvPicPr>
          <p:nvPr/>
        </p:nvPicPr>
        <p:blipFill>
          <a:blip r:embed="rId9"/>
          <a:stretch>
            <a:fillRect/>
          </a:stretch>
        </p:blipFill>
        <p:spPr>
          <a:xfrm>
            <a:off x="4601102" y="5855864"/>
            <a:ext cx="1944793" cy="530398"/>
          </a:xfrm>
          <a:prstGeom prst="rect">
            <a:avLst/>
          </a:prstGeom>
        </p:spPr>
      </p:pic>
      <p:sp>
        <p:nvSpPr>
          <p:cNvPr id="16" name="Ellipse 15">
            <a:extLst>
              <a:ext uri="{FF2B5EF4-FFF2-40B4-BE49-F238E27FC236}">
                <a16:creationId xmlns:a16="http://schemas.microsoft.com/office/drawing/2014/main" id="{812D03F9-0780-25ED-EDC7-A3A1A9C010F2}"/>
              </a:ext>
            </a:extLst>
          </p:cNvPr>
          <p:cNvSpPr/>
          <p:nvPr/>
        </p:nvSpPr>
        <p:spPr>
          <a:xfrm>
            <a:off x="6735692" y="5749459"/>
            <a:ext cx="2571752" cy="748451"/>
          </a:xfrm>
          <a:prstGeom prst="ellipse">
            <a:avLst/>
          </a:prstGeom>
          <a:solidFill>
            <a:schemeClr val="accent5">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000" b="1" dirty="0">
                <a:solidFill>
                  <a:schemeClr val="bg1"/>
                </a:solidFill>
              </a:rPr>
              <a:t>Coordination clinique</a:t>
            </a:r>
          </a:p>
        </p:txBody>
      </p:sp>
      <p:pic>
        <p:nvPicPr>
          <p:cNvPr id="17" name="Image 16">
            <a:extLst>
              <a:ext uri="{FF2B5EF4-FFF2-40B4-BE49-F238E27FC236}">
                <a16:creationId xmlns:a16="http://schemas.microsoft.com/office/drawing/2014/main" id="{B656D00A-E902-0A3D-B045-599CE59F01B0}"/>
              </a:ext>
            </a:extLst>
          </p:cNvPr>
          <p:cNvPicPr>
            <a:picLocks noChangeAspect="1"/>
          </p:cNvPicPr>
          <p:nvPr/>
        </p:nvPicPr>
        <p:blipFill>
          <a:blip r:embed="rId10"/>
          <a:stretch>
            <a:fillRect/>
          </a:stretch>
        </p:blipFill>
        <p:spPr>
          <a:xfrm>
            <a:off x="9571237" y="3861052"/>
            <a:ext cx="1671034" cy="1671034"/>
          </a:xfrm>
          <a:prstGeom prst="rect">
            <a:avLst/>
          </a:prstGeom>
        </p:spPr>
      </p:pic>
      <p:sp>
        <p:nvSpPr>
          <p:cNvPr id="19" name="ZoneTexte 18">
            <a:extLst>
              <a:ext uri="{FF2B5EF4-FFF2-40B4-BE49-F238E27FC236}">
                <a16:creationId xmlns:a16="http://schemas.microsoft.com/office/drawing/2014/main" id="{1A3FFE26-4A12-D4E3-7B76-2A8925CE25D7}"/>
              </a:ext>
            </a:extLst>
          </p:cNvPr>
          <p:cNvSpPr txBox="1"/>
          <p:nvPr/>
        </p:nvSpPr>
        <p:spPr>
          <a:xfrm>
            <a:off x="10083920" y="5314889"/>
            <a:ext cx="690130" cy="369332"/>
          </a:xfrm>
          <a:prstGeom prst="rect">
            <a:avLst/>
          </a:prstGeom>
          <a:noFill/>
        </p:spPr>
        <p:txBody>
          <a:bodyPr wrap="square" rtlCol="0">
            <a:spAutoFit/>
          </a:bodyPr>
          <a:lstStyle/>
          <a:p>
            <a:r>
              <a:rPr lang="fr-FR" dirty="0"/>
              <a:t>CHU</a:t>
            </a:r>
          </a:p>
        </p:txBody>
      </p:sp>
      <p:pic>
        <p:nvPicPr>
          <p:cNvPr id="20" name="Graphique 19" descr="Hôpital contour">
            <a:extLst>
              <a:ext uri="{FF2B5EF4-FFF2-40B4-BE49-F238E27FC236}">
                <a16:creationId xmlns:a16="http://schemas.microsoft.com/office/drawing/2014/main" id="{CC59244F-1262-6180-FFC3-D57E4CD07C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629014" y="4375139"/>
            <a:ext cx="914400" cy="914400"/>
          </a:xfrm>
          <a:prstGeom prst="rect">
            <a:avLst/>
          </a:prstGeom>
        </p:spPr>
      </p:pic>
      <p:sp>
        <p:nvSpPr>
          <p:cNvPr id="21" name="ZoneTexte 20">
            <a:extLst>
              <a:ext uri="{FF2B5EF4-FFF2-40B4-BE49-F238E27FC236}">
                <a16:creationId xmlns:a16="http://schemas.microsoft.com/office/drawing/2014/main" id="{15B96194-5E1E-0FBC-7C19-C6A4C7CBB303}"/>
              </a:ext>
            </a:extLst>
          </p:cNvPr>
          <p:cNvSpPr txBox="1"/>
          <p:nvPr/>
        </p:nvSpPr>
        <p:spPr>
          <a:xfrm>
            <a:off x="8841703" y="5231807"/>
            <a:ext cx="498347" cy="369332"/>
          </a:xfrm>
          <a:prstGeom prst="rect">
            <a:avLst/>
          </a:prstGeom>
          <a:noFill/>
        </p:spPr>
        <p:txBody>
          <a:bodyPr wrap="square" rtlCol="0">
            <a:spAutoFit/>
          </a:bodyPr>
          <a:lstStyle/>
          <a:p>
            <a:r>
              <a:rPr lang="fr-FR" dirty="0"/>
              <a:t>CH</a:t>
            </a:r>
          </a:p>
        </p:txBody>
      </p:sp>
      <p:pic>
        <p:nvPicPr>
          <p:cNvPr id="22" name="Graphique 21" descr="Hôpital contour">
            <a:extLst>
              <a:ext uri="{FF2B5EF4-FFF2-40B4-BE49-F238E27FC236}">
                <a16:creationId xmlns:a16="http://schemas.microsoft.com/office/drawing/2014/main" id="{1596AA01-CF30-21FF-A94B-07AFEF8CFDC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353800" y="4240422"/>
            <a:ext cx="526211" cy="526211"/>
          </a:xfrm>
          <a:prstGeom prst="rect">
            <a:avLst/>
          </a:prstGeom>
        </p:spPr>
      </p:pic>
      <p:sp>
        <p:nvSpPr>
          <p:cNvPr id="23" name="ZoneTexte 22">
            <a:extLst>
              <a:ext uri="{FF2B5EF4-FFF2-40B4-BE49-F238E27FC236}">
                <a16:creationId xmlns:a16="http://schemas.microsoft.com/office/drawing/2014/main" id="{86665C2A-5926-EE72-2BB7-269BAD4C2F27}"/>
              </a:ext>
            </a:extLst>
          </p:cNvPr>
          <p:cNvSpPr txBox="1"/>
          <p:nvPr/>
        </p:nvSpPr>
        <p:spPr>
          <a:xfrm>
            <a:off x="11440854" y="4638983"/>
            <a:ext cx="526211" cy="369332"/>
          </a:xfrm>
          <a:prstGeom prst="rect">
            <a:avLst/>
          </a:prstGeom>
          <a:noFill/>
        </p:spPr>
        <p:txBody>
          <a:bodyPr wrap="square" rtlCol="0">
            <a:spAutoFit/>
          </a:bodyPr>
          <a:lstStyle/>
          <a:p>
            <a:r>
              <a:rPr lang="fr-FR" dirty="0"/>
              <a:t>HP</a:t>
            </a:r>
          </a:p>
        </p:txBody>
      </p:sp>
      <p:pic>
        <p:nvPicPr>
          <p:cNvPr id="24" name="Image 23">
            <a:extLst>
              <a:ext uri="{FF2B5EF4-FFF2-40B4-BE49-F238E27FC236}">
                <a16:creationId xmlns:a16="http://schemas.microsoft.com/office/drawing/2014/main" id="{EC9194F3-F3D2-B081-B300-08D630D872B9}"/>
              </a:ext>
            </a:extLst>
          </p:cNvPr>
          <p:cNvPicPr>
            <a:picLocks noChangeAspect="1"/>
          </p:cNvPicPr>
          <p:nvPr/>
        </p:nvPicPr>
        <p:blipFill>
          <a:blip r:embed="rId13"/>
          <a:stretch>
            <a:fillRect/>
          </a:stretch>
        </p:blipFill>
        <p:spPr>
          <a:xfrm>
            <a:off x="8529025" y="1511217"/>
            <a:ext cx="2975077" cy="1675960"/>
          </a:xfrm>
          <a:prstGeom prst="rect">
            <a:avLst/>
          </a:prstGeom>
        </p:spPr>
      </p:pic>
      <p:sp>
        <p:nvSpPr>
          <p:cNvPr id="25" name="Ellipse 24">
            <a:extLst>
              <a:ext uri="{FF2B5EF4-FFF2-40B4-BE49-F238E27FC236}">
                <a16:creationId xmlns:a16="http://schemas.microsoft.com/office/drawing/2014/main" id="{2F59B99F-9814-3F50-E9FC-5A9AD232555F}"/>
              </a:ext>
            </a:extLst>
          </p:cNvPr>
          <p:cNvSpPr/>
          <p:nvPr/>
        </p:nvSpPr>
        <p:spPr>
          <a:xfrm>
            <a:off x="9253519" y="3448526"/>
            <a:ext cx="969539" cy="572952"/>
          </a:xfrm>
          <a:prstGeom prst="ellipse">
            <a:avLst/>
          </a:prstGeom>
          <a:solidFill>
            <a:schemeClr val="accent1">
              <a:lumMod val="40000"/>
              <a:lumOff val="60000"/>
            </a:schemeClr>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2000" b="1" dirty="0">
                <a:solidFill>
                  <a:schemeClr val="tx1"/>
                </a:solidFill>
              </a:rPr>
              <a:t>ESS</a:t>
            </a:r>
          </a:p>
        </p:txBody>
      </p:sp>
      <p:pic>
        <p:nvPicPr>
          <p:cNvPr id="26" name="Image 25">
            <a:extLst>
              <a:ext uri="{FF2B5EF4-FFF2-40B4-BE49-F238E27FC236}">
                <a16:creationId xmlns:a16="http://schemas.microsoft.com/office/drawing/2014/main" id="{A7ACB3D6-04C7-9E10-E2B2-456EEAA7072F}"/>
              </a:ext>
            </a:extLst>
          </p:cNvPr>
          <p:cNvPicPr>
            <a:picLocks noChangeAspect="1"/>
          </p:cNvPicPr>
          <p:nvPr/>
        </p:nvPicPr>
        <p:blipFill>
          <a:blip r:embed="rId14"/>
          <a:stretch>
            <a:fillRect/>
          </a:stretch>
        </p:blipFill>
        <p:spPr>
          <a:xfrm>
            <a:off x="7740557" y="3325585"/>
            <a:ext cx="1499051" cy="933117"/>
          </a:xfrm>
          <a:prstGeom prst="rect">
            <a:avLst/>
          </a:prstGeom>
        </p:spPr>
      </p:pic>
      <p:pic>
        <p:nvPicPr>
          <p:cNvPr id="27" name="Image 26">
            <a:extLst>
              <a:ext uri="{FF2B5EF4-FFF2-40B4-BE49-F238E27FC236}">
                <a16:creationId xmlns:a16="http://schemas.microsoft.com/office/drawing/2014/main" id="{3038CEE2-F260-88B0-7B5C-941F534C14D9}"/>
              </a:ext>
            </a:extLst>
          </p:cNvPr>
          <p:cNvPicPr>
            <a:picLocks noChangeAspect="1"/>
          </p:cNvPicPr>
          <p:nvPr/>
        </p:nvPicPr>
        <p:blipFill>
          <a:blip r:embed="rId15"/>
          <a:stretch>
            <a:fillRect/>
          </a:stretch>
        </p:blipFill>
        <p:spPr>
          <a:xfrm>
            <a:off x="9945234" y="5686852"/>
            <a:ext cx="2004975" cy="748451"/>
          </a:xfrm>
          <a:prstGeom prst="rect">
            <a:avLst/>
          </a:prstGeom>
        </p:spPr>
      </p:pic>
      <p:sp>
        <p:nvSpPr>
          <p:cNvPr id="28" name="Ellipse 27">
            <a:extLst>
              <a:ext uri="{FF2B5EF4-FFF2-40B4-BE49-F238E27FC236}">
                <a16:creationId xmlns:a16="http://schemas.microsoft.com/office/drawing/2014/main" id="{EC6500D5-4797-7C2A-56FB-9448E06111BF}"/>
              </a:ext>
            </a:extLst>
          </p:cNvPr>
          <p:cNvSpPr/>
          <p:nvPr/>
        </p:nvSpPr>
        <p:spPr>
          <a:xfrm>
            <a:off x="10250824" y="3167412"/>
            <a:ext cx="1856159" cy="935169"/>
          </a:xfrm>
          <a:prstGeom prst="ellipse">
            <a:avLst/>
          </a:prstGeom>
          <a:solidFill>
            <a:schemeClr val="accent1">
              <a:lumMod val="40000"/>
              <a:lumOff val="60000"/>
            </a:schemeClr>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2000" b="1" dirty="0">
                <a:solidFill>
                  <a:schemeClr val="tx1"/>
                </a:solidFill>
              </a:rPr>
              <a:t>Cabinets libéraux</a:t>
            </a:r>
          </a:p>
        </p:txBody>
      </p:sp>
      <p:sp>
        <p:nvSpPr>
          <p:cNvPr id="4" name="Rectangle 3">
            <a:extLst>
              <a:ext uri="{FF2B5EF4-FFF2-40B4-BE49-F238E27FC236}">
                <a16:creationId xmlns:a16="http://schemas.microsoft.com/office/drawing/2014/main" id="{1EB57E25-4171-4255-7646-99FCB1C4A64D}"/>
              </a:ext>
            </a:extLst>
          </p:cNvPr>
          <p:cNvSpPr/>
          <p:nvPr/>
        </p:nvSpPr>
        <p:spPr>
          <a:xfrm>
            <a:off x="8327268" y="461571"/>
            <a:ext cx="3837022" cy="9773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cap="all" dirty="0">
                <a:solidFill>
                  <a:schemeClr val="tx1"/>
                </a:solidFill>
              </a:rPr>
              <a:t> </a:t>
            </a:r>
            <a:r>
              <a:rPr lang="fr-FR" sz="3200" b="1" cap="all" dirty="0" err="1">
                <a:solidFill>
                  <a:schemeClr val="tx1"/>
                </a:solidFill>
              </a:rPr>
              <a:t>COllaborer</a:t>
            </a:r>
            <a:endParaRPr lang="fr-FR" sz="2400" b="1" cap="all" dirty="0">
              <a:solidFill>
                <a:schemeClr val="tx1"/>
              </a:solidFill>
            </a:endParaRPr>
          </a:p>
        </p:txBody>
      </p:sp>
    </p:spTree>
    <p:custDataLst>
      <p:tags r:id="rId1"/>
    </p:custDataLst>
    <p:extLst>
      <p:ext uri="{BB962C8B-B14F-4D97-AF65-F5344CB8AC3E}">
        <p14:creationId xmlns:p14="http://schemas.microsoft.com/office/powerpoint/2010/main" val="2523814171"/>
      </p:ext>
    </p:extLst>
  </p:cSld>
  <p:clrMapOvr>
    <a:masterClrMapping/>
  </p:clrMapOvr>
  <mc:AlternateContent xmlns:mc="http://schemas.openxmlformats.org/markup-compatibility/2006" xmlns:p14="http://schemas.microsoft.com/office/powerpoint/2010/main">
    <mc:Choice Requires="p14">
      <p:transition spd="slow" p14:dur="2000" advTm="71078"/>
    </mc:Choice>
    <mc:Fallback xmlns="">
      <p:transition spd="slow" advTm="710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6" grpId="0" animBg="1"/>
      <p:bldP spid="19" grpId="0"/>
      <p:bldP spid="21" grpId="0"/>
      <p:bldP spid="23" grpId="0"/>
      <p:bldP spid="25"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71714" y="615856"/>
            <a:ext cx="8752445" cy="665965"/>
          </a:xfrm>
        </p:spPr>
        <p:txBody>
          <a:bodyPr/>
          <a:lstStyle/>
          <a:p>
            <a:r>
              <a:rPr kumimoji="0" lang="fr-FR" sz="2800" b="0" i="0" u="none" strike="noStrike" kern="1200" cap="all" spc="200" normalizeH="0" baseline="0" noProof="0" dirty="0">
                <a:ln w="19050">
                  <a:solidFill>
                    <a:srgbClr val="155463"/>
                  </a:solidFill>
                </a:ln>
                <a:solidFill>
                  <a:srgbClr val="00B0F0"/>
                </a:solidFill>
                <a:effectLst/>
                <a:uLnTx/>
                <a:uFillTx/>
                <a:latin typeface="Seaford Bold"/>
                <a:ea typeface="+mj-ea"/>
                <a:cs typeface="+mj-cs"/>
              </a:rPr>
              <a:t>Organisation territoriale des soins</a:t>
            </a:r>
            <a:endParaRPr lang="fr-FR" sz="2800" dirty="0">
              <a:solidFill>
                <a:srgbClr val="00B0F0"/>
              </a:solidFill>
            </a:endParaRP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10</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graphicFrame>
        <p:nvGraphicFramePr>
          <p:cNvPr id="4" name="Tableau 5">
            <a:extLst>
              <a:ext uri="{FF2B5EF4-FFF2-40B4-BE49-F238E27FC236}">
                <a16:creationId xmlns:a16="http://schemas.microsoft.com/office/drawing/2014/main" id="{31B60E50-7503-DFF7-2566-8C6B6ED2CE27}"/>
              </a:ext>
            </a:extLst>
          </p:cNvPr>
          <p:cNvGraphicFramePr>
            <a:graphicFrameLocks noGrp="1"/>
          </p:cNvGraphicFramePr>
          <p:nvPr>
            <p:extLst>
              <p:ext uri="{D42A27DB-BD31-4B8C-83A1-F6EECF244321}">
                <p14:modId xmlns:p14="http://schemas.microsoft.com/office/powerpoint/2010/main" val="2082785355"/>
              </p:ext>
            </p:extLst>
          </p:nvPr>
        </p:nvGraphicFramePr>
        <p:xfrm>
          <a:off x="275771" y="33579"/>
          <a:ext cx="11778343" cy="6483255"/>
        </p:xfrm>
        <a:graphic>
          <a:graphicData uri="http://schemas.openxmlformats.org/drawingml/2006/table">
            <a:tbl>
              <a:tblPr firstRow="1" bandRow="1">
                <a:tableStyleId>{5C22544A-7EE6-4342-B048-85BDC9FD1C3A}</a:tableStyleId>
              </a:tblPr>
              <a:tblGrid>
                <a:gridCol w="1952172">
                  <a:extLst>
                    <a:ext uri="{9D8B030D-6E8A-4147-A177-3AD203B41FA5}">
                      <a16:colId xmlns:a16="http://schemas.microsoft.com/office/drawing/2014/main" val="3402488991"/>
                    </a:ext>
                  </a:extLst>
                </a:gridCol>
                <a:gridCol w="1647371">
                  <a:extLst>
                    <a:ext uri="{9D8B030D-6E8A-4147-A177-3AD203B41FA5}">
                      <a16:colId xmlns:a16="http://schemas.microsoft.com/office/drawing/2014/main" val="1084699273"/>
                    </a:ext>
                  </a:extLst>
                </a:gridCol>
                <a:gridCol w="1443136">
                  <a:extLst>
                    <a:ext uri="{9D8B030D-6E8A-4147-A177-3AD203B41FA5}">
                      <a16:colId xmlns:a16="http://schemas.microsoft.com/office/drawing/2014/main" val="1625624979"/>
                    </a:ext>
                  </a:extLst>
                </a:gridCol>
                <a:gridCol w="1678474">
                  <a:extLst>
                    <a:ext uri="{9D8B030D-6E8A-4147-A177-3AD203B41FA5}">
                      <a16:colId xmlns:a16="http://schemas.microsoft.com/office/drawing/2014/main" val="3060159936"/>
                    </a:ext>
                  </a:extLst>
                </a:gridCol>
                <a:gridCol w="1678474">
                  <a:extLst>
                    <a:ext uri="{9D8B030D-6E8A-4147-A177-3AD203B41FA5}">
                      <a16:colId xmlns:a16="http://schemas.microsoft.com/office/drawing/2014/main" val="3290553615"/>
                    </a:ext>
                  </a:extLst>
                </a:gridCol>
                <a:gridCol w="1678474">
                  <a:extLst>
                    <a:ext uri="{9D8B030D-6E8A-4147-A177-3AD203B41FA5}">
                      <a16:colId xmlns:a16="http://schemas.microsoft.com/office/drawing/2014/main" val="603640995"/>
                    </a:ext>
                  </a:extLst>
                </a:gridCol>
                <a:gridCol w="1700242">
                  <a:extLst>
                    <a:ext uri="{9D8B030D-6E8A-4147-A177-3AD203B41FA5}">
                      <a16:colId xmlns:a16="http://schemas.microsoft.com/office/drawing/2014/main" val="193907267"/>
                    </a:ext>
                  </a:extLst>
                </a:gridCol>
              </a:tblGrid>
              <a:tr h="1142025">
                <a:tc>
                  <a:txBody>
                    <a:bodyPr/>
                    <a:lstStyle/>
                    <a:p>
                      <a:pPr algn="ctr"/>
                      <a:r>
                        <a:rPr lang="fr-FR" dirty="0"/>
                        <a:t>Nom</a:t>
                      </a:r>
                    </a:p>
                  </a:txBody>
                  <a:tcPr/>
                </a:tc>
                <a:tc>
                  <a:txBody>
                    <a:bodyPr/>
                    <a:lstStyle/>
                    <a:p>
                      <a:pPr algn="ctr"/>
                      <a:r>
                        <a:rPr lang="fr-FR" dirty="0"/>
                        <a:t>Définition ARS</a:t>
                      </a:r>
                    </a:p>
                  </a:txBody>
                  <a:tcPr/>
                </a:tc>
                <a:tc>
                  <a:txBody>
                    <a:bodyPr/>
                    <a:lstStyle/>
                    <a:p>
                      <a:pPr algn="ctr"/>
                      <a:r>
                        <a:rPr lang="fr-FR" dirty="0"/>
                        <a:t>Niveau territorial</a:t>
                      </a:r>
                    </a:p>
                  </a:txBody>
                  <a:tcPr/>
                </a:tc>
                <a:tc>
                  <a:txBody>
                    <a:bodyPr/>
                    <a:lstStyle/>
                    <a:p>
                      <a:pPr algn="ctr"/>
                      <a:r>
                        <a:rPr lang="fr-FR" dirty="0"/>
                        <a:t>Nombre de professionnels</a:t>
                      </a:r>
                    </a:p>
                  </a:txBody>
                  <a:tcPr/>
                </a:tc>
                <a:tc>
                  <a:txBody>
                    <a:bodyPr/>
                    <a:lstStyle/>
                    <a:p>
                      <a:pPr algn="ctr"/>
                      <a:r>
                        <a:rPr lang="fr-FR" dirty="0"/>
                        <a:t>Projet de santé</a:t>
                      </a:r>
                    </a:p>
                  </a:txBody>
                  <a:tcPr/>
                </a:tc>
                <a:tc>
                  <a:txBody>
                    <a:bodyPr/>
                    <a:lstStyle/>
                    <a:p>
                      <a:pPr algn="ctr"/>
                      <a:r>
                        <a:rPr lang="fr-FR" dirty="0"/>
                        <a:t>Financements</a:t>
                      </a:r>
                    </a:p>
                  </a:txBody>
                  <a:tcPr/>
                </a:tc>
                <a:tc>
                  <a:txBody>
                    <a:bodyPr/>
                    <a:lstStyle/>
                    <a:p>
                      <a:pPr algn="ctr"/>
                      <a:r>
                        <a:rPr lang="fr-FR" dirty="0"/>
                        <a:t>Statuts</a:t>
                      </a:r>
                    </a:p>
                  </a:txBody>
                  <a:tcPr/>
                </a:tc>
                <a:extLst>
                  <a:ext uri="{0D108BD9-81ED-4DB2-BD59-A6C34878D82A}">
                    <a16:rowId xmlns:a16="http://schemas.microsoft.com/office/drawing/2014/main" val="80174773"/>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603214389"/>
                  </a:ext>
                </a:extLst>
              </a:tr>
              <a:tr h="1476733">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4214345938"/>
                  </a:ext>
                </a:extLst>
              </a:tr>
              <a:tr h="1580447">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684124492"/>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a:p>
                  </a:txBody>
                  <a:tcPr/>
                </a:tc>
                <a:tc>
                  <a:txBody>
                    <a:bodyPr/>
                    <a:lstStyle/>
                    <a:p>
                      <a:pPr algn="ctr"/>
                      <a:endParaRPr lang="fr-FR"/>
                    </a:p>
                  </a:txBody>
                  <a:tcPr/>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1099930653"/>
                  </a:ext>
                </a:extLst>
              </a:tr>
            </a:tbl>
          </a:graphicData>
        </a:graphic>
      </p:graphicFrame>
      <p:sp>
        <p:nvSpPr>
          <p:cNvPr id="18" name="ZoneTexte 17">
            <a:extLst>
              <a:ext uri="{FF2B5EF4-FFF2-40B4-BE49-F238E27FC236}">
                <a16:creationId xmlns:a16="http://schemas.microsoft.com/office/drawing/2014/main" id="{529A37F4-5C75-C759-AD24-B95A4A678C4B}"/>
              </a:ext>
            </a:extLst>
          </p:cNvPr>
          <p:cNvSpPr txBox="1"/>
          <p:nvPr/>
        </p:nvSpPr>
        <p:spPr>
          <a:xfrm>
            <a:off x="472464" y="1314656"/>
            <a:ext cx="166914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Quire Sans"/>
                <a:ea typeface="+mn-ea"/>
                <a:cs typeface="+mn-cs"/>
              </a:rPr>
              <a:t>ESP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Quire Sans"/>
                <a:ea typeface="+mn-ea"/>
                <a:cs typeface="+mn-cs"/>
              </a:rPr>
              <a:t>Equipe de soin primaire</a:t>
            </a:r>
          </a:p>
        </p:txBody>
      </p:sp>
      <p:sp>
        <p:nvSpPr>
          <p:cNvPr id="29" name="ZoneTexte 28">
            <a:extLst>
              <a:ext uri="{FF2B5EF4-FFF2-40B4-BE49-F238E27FC236}">
                <a16:creationId xmlns:a16="http://schemas.microsoft.com/office/drawing/2014/main" id="{3FDD6C24-002E-8FC4-FEB5-04F2C50C6C8F}"/>
              </a:ext>
            </a:extLst>
          </p:cNvPr>
          <p:cNvSpPr txBox="1"/>
          <p:nvPr/>
        </p:nvSpPr>
        <p:spPr>
          <a:xfrm>
            <a:off x="2187863" y="1242517"/>
            <a:ext cx="1727200" cy="1015663"/>
          </a:xfrm>
          <a:prstGeom prst="rect">
            <a:avLst/>
          </a:prstGeom>
          <a:noFill/>
        </p:spPr>
        <p:txBody>
          <a:bodyPr wrap="square" rtlCol="0">
            <a:spAutoFit/>
          </a:bodyPr>
          <a:lstStyle/>
          <a:p>
            <a:pPr algn="ctr"/>
            <a:r>
              <a:rPr lang="fr-FR" sz="2000" dirty="0"/>
              <a:t>Soins de premier recours</a:t>
            </a:r>
          </a:p>
        </p:txBody>
      </p:sp>
      <p:sp>
        <p:nvSpPr>
          <p:cNvPr id="30" name="ZoneTexte 29">
            <a:extLst>
              <a:ext uri="{FF2B5EF4-FFF2-40B4-BE49-F238E27FC236}">
                <a16:creationId xmlns:a16="http://schemas.microsoft.com/office/drawing/2014/main" id="{5FA1D20D-F5F2-694D-137C-2060670551A4}"/>
              </a:ext>
            </a:extLst>
          </p:cNvPr>
          <p:cNvSpPr txBox="1"/>
          <p:nvPr/>
        </p:nvSpPr>
        <p:spPr>
          <a:xfrm>
            <a:off x="3783618" y="1522563"/>
            <a:ext cx="1618343" cy="400110"/>
          </a:xfrm>
          <a:prstGeom prst="rect">
            <a:avLst/>
          </a:prstGeom>
          <a:noFill/>
        </p:spPr>
        <p:txBody>
          <a:bodyPr wrap="square" rtlCol="0">
            <a:spAutoFit/>
          </a:bodyPr>
          <a:lstStyle/>
          <a:p>
            <a:pPr algn="ctr"/>
            <a:r>
              <a:rPr lang="fr-FR" sz="2000" dirty="0"/>
              <a:t>Clinique</a:t>
            </a:r>
          </a:p>
        </p:txBody>
      </p:sp>
      <p:sp>
        <p:nvSpPr>
          <p:cNvPr id="31" name="ZoneTexte 30">
            <a:extLst>
              <a:ext uri="{FF2B5EF4-FFF2-40B4-BE49-F238E27FC236}">
                <a16:creationId xmlns:a16="http://schemas.microsoft.com/office/drawing/2014/main" id="{44EB4361-7AF6-570F-0A2D-DCEB78D41764}"/>
              </a:ext>
            </a:extLst>
          </p:cNvPr>
          <p:cNvSpPr txBox="1"/>
          <p:nvPr/>
        </p:nvSpPr>
        <p:spPr>
          <a:xfrm>
            <a:off x="5311246" y="1269321"/>
            <a:ext cx="1676399" cy="1015663"/>
          </a:xfrm>
          <a:prstGeom prst="rect">
            <a:avLst/>
          </a:prstGeom>
          <a:noFill/>
        </p:spPr>
        <p:txBody>
          <a:bodyPr wrap="square" rtlCol="0">
            <a:spAutoFit/>
          </a:bodyPr>
          <a:lstStyle/>
          <a:p>
            <a:pPr algn="ctr"/>
            <a:r>
              <a:rPr lang="fr-FR" sz="2000" dirty="0"/>
              <a:t>Au moins un médecin généraliste</a:t>
            </a:r>
          </a:p>
        </p:txBody>
      </p:sp>
      <p:sp>
        <p:nvSpPr>
          <p:cNvPr id="32" name="ZoneTexte 31">
            <a:extLst>
              <a:ext uri="{FF2B5EF4-FFF2-40B4-BE49-F238E27FC236}">
                <a16:creationId xmlns:a16="http://schemas.microsoft.com/office/drawing/2014/main" id="{4E18FE9A-A576-626E-0F39-81899FE820E1}"/>
              </a:ext>
            </a:extLst>
          </p:cNvPr>
          <p:cNvSpPr txBox="1"/>
          <p:nvPr/>
        </p:nvSpPr>
        <p:spPr>
          <a:xfrm>
            <a:off x="7016500" y="1308314"/>
            <a:ext cx="1589315" cy="400110"/>
          </a:xfrm>
          <a:prstGeom prst="rect">
            <a:avLst/>
          </a:prstGeom>
          <a:noFill/>
        </p:spPr>
        <p:txBody>
          <a:bodyPr wrap="square" rtlCol="0">
            <a:spAutoFit/>
          </a:bodyPr>
          <a:lstStyle/>
          <a:p>
            <a:pPr algn="ctr"/>
            <a:r>
              <a:rPr lang="fr-FR" sz="2000" dirty="0"/>
              <a:t>Oui</a:t>
            </a:r>
          </a:p>
        </p:txBody>
      </p:sp>
      <p:sp>
        <p:nvSpPr>
          <p:cNvPr id="33" name="ZoneTexte 32">
            <a:extLst>
              <a:ext uri="{FF2B5EF4-FFF2-40B4-BE49-F238E27FC236}">
                <a16:creationId xmlns:a16="http://schemas.microsoft.com/office/drawing/2014/main" id="{F4DCFBF4-0EF5-6CF5-3CF7-2F131B043A35}"/>
              </a:ext>
            </a:extLst>
          </p:cNvPr>
          <p:cNvSpPr txBox="1"/>
          <p:nvPr/>
        </p:nvSpPr>
        <p:spPr>
          <a:xfrm>
            <a:off x="8713866" y="1281606"/>
            <a:ext cx="1676399" cy="707886"/>
          </a:xfrm>
          <a:prstGeom prst="rect">
            <a:avLst/>
          </a:prstGeom>
          <a:noFill/>
        </p:spPr>
        <p:txBody>
          <a:bodyPr wrap="square" rtlCol="0">
            <a:spAutoFit/>
          </a:bodyPr>
          <a:lstStyle/>
          <a:p>
            <a:pPr algn="ctr"/>
            <a:r>
              <a:rPr lang="fr-FR" sz="2000" dirty="0"/>
              <a:t>Oui (fonds FIR…)</a:t>
            </a:r>
          </a:p>
        </p:txBody>
      </p:sp>
      <p:sp>
        <p:nvSpPr>
          <p:cNvPr id="3" name="ZoneTexte 2">
            <a:extLst>
              <a:ext uri="{FF2B5EF4-FFF2-40B4-BE49-F238E27FC236}">
                <a16:creationId xmlns:a16="http://schemas.microsoft.com/office/drawing/2014/main" id="{DF099A43-FA2C-302F-48D6-BFFC5B3A5AD3}"/>
              </a:ext>
            </a:extLst>
          </p:cNvPr>
          <p:cNvSpPr txBox="1"/>
          <p:nvPr/>
        </p:nvSpPr>
        <p:spPr>
          <a:xfrm>
            <a:off x="420416" y="2429313"/>
            <a:ext cx="1676399" cy="1323439"/>
          </a:xfrm>
          <a:prstGeom prst="rect">
            <a:avLst/>
          </a:prstGeom>
          <a:noFill/>
        </p:spPr>
        <p:txBody>
          <a:bodyPr wrap="square" rtlCol="0">
            <a:spAutoFit/>
          </a:bodyPr>
          <a:lstStyle/>
          <a:p>
            <a:pPr algn="ctr"/>
            <a:r>
              <a:rPr lang="fr-FR" sz="2000" b="1" dirty="0">
                <a:solidFill>
                  <a:schemeClr val="tx1"/>
                </a:solidFill>
              </a:rPr>
              <a:t>ESS</a:t>
            </a:r>
          </a:p>
          <a:p>
            <a:pPr algn="ctr"/>
            <a:r>
              <a:rPr lang="fr-FR" sz="2000" dirty="0">
                <a:solidFill>
                  <a:schemeClr val="tx1"/>
                </a:solidFill>
              </a:rPr>
              <a:t>Equipe de Soins Spécialisés </a:t>
            </a:r>
            <a:endParaRPr lang="fr-FR" sz="2000" dirty="0"/>
          </a:p>
        </p:txBody>
      </p:sp>
      <p:sp>
        <p:nvSpPr>
          <p:cNvPr id="5" name="ZoneTexte 4">
            <a:extLst>
              <a:ext uri="{FF2B5EF4-FFF2-40B4-BE49-F238E27FC236}">
                <a16:creationId xmlns:a16="http://schemas.microsoft.com/office/drawing/2014/main" id="{6F0D81C9-1EC9-5212-E084-DC73320036E8}"/>
              </a:ext>
            </a:extLst>
          </p:cNvPr>
          <p:cNvSpPr txBox="1"/>
          <p:nvPr/>
        </p:nvSpPr>
        <p:spPr>
          <a:xfrm>
            <a:off x="2192406" y="2529992"/>
            <a:ext cx="1727200" cy="1015663"/>
          </a:xfrm>
          <a:prstGeom prst="rect">
            <a:avLst/>
          </a:prstGeom>
          <a:noFill/>
        </p:spPr>
        <p:txBody>
          <a:bodyPr wrap="square" rtlCol="0">
            <a:spAutoFit/>
          </a:bodyPr>
          <a:lstStyle/>
          <a:p>
            <a:pPr algn="ctr"/>
            <a:r>
              <a:rPr lang="fr-FR" sz="2000" dirty="0"/>
              <a:t>Soins de premier recours</a:t>
            </a:r>
          </a:p>
        </p:txBody>
      </p:sp>
      <p:sp>
        <p:nvSpPr>
          <p:cNvPr id="7" name="ZoneTexte 6">
            <a:extLst>
              <a:ext uri="{FF2B5EF4-FFF2-40B4-BE49-F238E27FC236}">
                <a16:creationId xmlns:a16="http://schemas.microsoft.com/office/drawing/2014/main" id="{DB7901B5-B2CB-C6EE-7DD5-5ABEA180A73B}"/>
              </a:ext>
            </a:extLst>
          </p:cNvPr>
          <p:cNvSpPr txBox="1"/>
          <p:nvPr/>
        </p:nvSpPr>
        <p:spPr>
          <a:xfrm>
            <a:off x="3736554" y="2889349"/>
            <a:ext cx="1618343" cy="400110"/>
          </a:xfrm>
          <a:prstGeom prst="rect">
            <a:avLst/>
          </a:prstGeom>
          <a:noFill/>
        </p:spPr>
        <p:txBody>
          <a:bodyPr wrap="square" rtlCol="0">
            <a:spAutoFit/>
          </a:bodyPr>
          <a:lstStyle/>
          <a:p>
            <a:pPr algn="ctr"/>
            <a:r>
              <a:rPr lang="fr-FR" sz="2000" dirty="0"/>
              <a:t>Clinique</a:t>
            </a:r>
          </a:p>
        </p:txBody>
      </p:sp>
      <p:sp>
        <p:nvSpPr>
          <p:cNvPr id="11" name="ZoneTexte 10">
            <a:extLst>
              <a:ext uri="{FF2B5EF4-FFF2-40B4-BE49-F238E27FC236}">
                <a16:creationId xmlns:a16="http://schemas.microsoft.com/office/drawing/2014/main" id="{C1763D8E-5521-B344-C8F3-90B231FB4B4D}"/>
              </a:ext>
            </a:extLst>
          </p:cNvPr>
          <p:cNvSpPr txBox="1"/>
          <p:nvPr/>
        </p:nvSpPr>
        <p:spPr>
          <a:xfrm>
            <a:off x="5326741" y="2553223"/>
            <a:ext cx="1676399" cy="1015663"/>
          </a:xfrm>
          <a:prstGeom prst="rect">
            <a:avLst/>
          </a:prstGeom>
          <a:noFill/>
        </p:spPr>
        <p:txBody>
          <a:bodyPr wrap="square" rtlCol="0">
            <a:spAutoFit/>
          </a:bodyPr>
          <a:lstStyle/>
          <a:p>
            <a:pPr algn="ctr"/>
            <a:r>
              <a:rPr lang="fr-FR" sz="2000" dirty="0"/>
              <a:t>Au moins un médecin spécialiste</a:t>
            </a:r>
          </a:p>
        </p:txBody>
      </p:sp>
      <p:sp>
        <p:nvSpPr>
          <p:cNvPr id="12" name="ZoneTexte 11">
            <a:extLst>
              <a:ext uri="{FF2B5EF4-FFF2-40B4-BE49-F238E27FC236}">
                <a16:creationId xmlns:a16="http://schemas.microsoft.com/office/drawing/2014/main" id="{1577E740-34D9-D36F-C74E-D12B70084DD6}"/>
              </a:ext>
            </a:extLst>
          </p:cNvPr>
          <p:cNvSpPr txBox="1"/>
          <p:nvPr/>
        </p:nvSpPr>
        <p:spPr>
          <a:xfrm>
            <a:off x="7033677" y="2899600"/>
            <a:ext cx="1589315" cy="400110"/>
          </a:xfrm>
          <a:prstGeom prst="rect">
            <a:avLst/>
          </a:prstGeom>
          <a:noFill/>
        </p:spPr>
        <p:txBody>
          <a:bodyPr wrap="square" rtlCol="0">
            <a:spAutoFit/>
          </a:bodyPr>
          <a:lstStyle/>
          <a:p>
            <a:pPr algn="ctr"/>
            <a:r>
              <a:rPr lang="fr-FR" sz="2000" dirty="0"/>
              <a:t>Oui</a:t>
            </a:r>
          </a:p>
        </p:txBody>
      </p:sp>
      <p:sp>
        <p:nvSpPr>
          <p:cNvPr id="14" name="ZoneTexte 13">
            <a:extLst>
              <a:ext uri="{FF2B5EF4-FFF2-40B4-BE49-F238E27FC236}">
                <a16:creationId xmlns:a16="http://schemas.microsoft.com/office/drawing/2014/main" id="{133055D0-2989-FFED-C5A0-D7AC044E0B3F}"/>
              </a:ext>
            </a:extLst>
          </p:cNvPr>
          <p:cNvSpPr txBox="1"/>
          <p:nvPr/>
        </p:nvSpPr>
        <p:spPr>
          <a:xfrm>
            <a:off x="8673043" y="2744758"/>
            <a:ext cx="1676399" cy="707886"/>
          </a:xfrm>
          <a:prstGeom prst="rect">
            <a:avLst/>
          </a:prstGeom>
          <a:noFill/>
        </p:spPr>
        <p:txBody>
          <a:bodyPr wrap="square" rtlCol="0">
            <a:spAutoFit/>
          </a:bodyPr>
          <a:lstStyle/>
          <a:p>
            <a:pPr algn="ctr"/>
            <a:r>
              <a:rPr lang="fr-FR" sz="2000" dirty="0"/>
              <a:t>Oui (Fonds FIR…)</a:t>
            </a:r>
          </a:p>
        </p:txBody>
      </p:sp>
      <p:sp>
        <p:nvSpPr>
          <p:cNvPr id="16" name="ZoneTexte 15">
            <a:extLst>
              <a:ext uri="{FF2B5EF4-FFF2-40B4-BE49-F238E27FC236}">
                <a16:creationId xmlns:a16="http://schemas.microsoft.com/office/drawing/2014/main" id="{55A06469-C983-0E9B-20D9-7DEFDB78EB70}"/>
              </a:ext>
            </a:extLst>
          </p:cNvPr>
          <p:cNvSpPr txBox="1"/>
          <p:nvPr/>
        </p:nvSpPr>
        <p:spPr>
          <a:xfrm>
            <a:off x="10373105" y="1317337"/>
            <a:ext cx="1676399" cy="1015663"/>
          </a:xfrm>
          <a:prstGeom prst="rect">
            <a:avLst/>
          </a:prstGeom>
          <a:noFill/>
        </p:spPr>
        <p:txBody>
          <a:bodyPr wrap="square" rtlCol="0">
            <a:spAutoFit/>
          </a:bodyPr>
          <a:lstStyle/>
          <a:p>
            <a:pPr algn="ctr"/>
            <a:r>
              <a:rPr lang="fr-FR" sz="2000" dirty="0"/>
              <a:t>Pas de cadre juridique prévu</a:t>
            </a:r>
          </a:p>
        </p:txBody>
      </p:sp>
      <p:sp>
        <p:nvSpPr>
          <p:cNvPr id="17" name="ZoneTexte 16">
            <a:extLst>
              <a:ext uri="{FF2B5EF4-FFF2-40B4-BE49-F238E27FC236}">
                <a16:creationId xmlns:a16="http://schemas.microsoft.com/office/drawing/2014/main" id="{038EC8BD-28FF-0319-57EB-7E4DA7380DAE}"/>
              </a:ext>
            </a:extLst>
          </p:cNvPr>
          <p:cNvSpPr txBox="1"/>
          <p:nvPr/>
        </p:nvSpPr>
        <p:spPr>
          <a:xfrm>
            <a:off x="10449536" y="2592718"/>
            <a:ext cx="1654629" cy="1015663"/>
          </a:xfrm>
          <a:prstGeom prst="rect">
            <a:avLst/>
          </a:prstGeom>
          <a:noFill/>
        </p:spPr>
        <p:txBody>
          <a:bodyPr wrap="square" rtlCol="0">
            <a:spAutoFit/>
          </a:bodyPr>
          <a:lstStyle/>
          <a:p>
            <a:pPr algn="ctr"/>
            <a:r>
              <a:rPr lang="fr-FR" sz="2000" dirty="0"/>
              <a:t>Pas de cadre juridique prévu</a:t>
            </a:r>
          </a:p>
        </p:txBody>
      </p:sp>
      <p:sp>
        <p:nvSpPr>
          <p:cNvPr id="19" name="ZoneTexte 18">
            <a:extLst>
              <a:ext uri="{FF2B5EF4-FFF2-40B4-BE49-F238E27FC236}">
                <a16:creationId xmlns:a16="http://schemas.microsoft.com/office/drawing/2014/main" id="{E1AD7294-5C8C-1741-7787-ED612BBF8745}"/>
              </a:ext>
            </a:extLst>
          </p:cNvPr>
          <p:cNvSpPr txBox="1"/>
          <p:nvPr/>
        </p:nvSpPr>
        <p:spPr>
          <a:xfrm>
            <a:off x="304046" y="3958537"/>
            <a:ext cx="1932713" cy="800219"/>
          </a:xfrm>
          <a:prstGeom prst="rect">
            <a:avLst/>
          </a:prstGeom>
          <a:noFill/>
        </p:spPr>
        <p:txBody>
          <a:bodyPr wrap="square" rtlCol="0">
            <a:spAutoFit/>
          </a:bodyPr>
          <a:lstStyle/>
          <a:p>
            <a:pPr algn="ctr"/>
            <a:r>
              <a:rPr lang="fr-FR" b="1" dirty="0"/>
              <a:t>MSP</a:t>
            </a:r>
          </a:p>
          <a:p>
            <a:pPr algn="ctr"/>
            <a:r>
              <a:rPr lang="fr-FR" sz="1400" dirty="0"/>
              <a:t>Maison de santé pluriprofessionnelles</a:t>
            </a:r>
          </a:p>
        </p:txBody>
      </p:sp>
      <p:sp>
        <p:nvSpPr>
          <p:cNvPr id="20" name="ZoneTexte 19">
            <a:extLst>
              <a:ext uri="{FF2B5EF4-FFF2-40B4-BE49-F238E27FC236}">
                <a16:creationId xmlns:a16="http://schemas.microsoft.com/office/drawing/2014/main" id="{ED648F81-4EE4-4D29-8B80-CF1B345F6A21}"/>
              </a:ext>
            </a:extLst>
          </p:cNvPr>
          <p:cNvSpPr txBox="1"/>
          <p:nvPr/>
        </p:nvSpPr>
        <p:spPr>
          <a:xfrm>
            <a:off x="2236759" y="4025220"/>
            <a:ext cx="1727200" cy="1015663"/>
          </a:xfrm>
          <a:prstGeom prst="rect">
            <a:avLst/>
          </a:prstGeom>
          <a:noFill/>
        </p:spPr>
        <p:txBody>
          <a:bodyPr wrap="square" rtlCol="0">
            <a:spAutoFit/>
          </a:bodyPr>
          <a:lstStyle/>
          <a:p>
            <a:pPr algn="ctr"/>
            <a:r>
              <a:rPr lang="fr-FR" sz="2000" dirty="0"/>
              <a:t>Soins de premier recours</a:t>
            </a:r>
          </a:p>
        </p:txBody>
      </p:sp>
      <p:sp>
        <p:nvSpPr>
          <p:cNvPr id="21" name="ZoneTexte 20">
            <a:extLst>
              <a:ext uri="{FF2B5EF4-FFF2-40B4-BE49-F238E27FC236}">
                <a16:creationId xmlns:a16="http://schemas.microsoft.com/office/drawing/2014/main" id="{80FF2B7F-783A-9360-212C-DCFFFC45B40C}"/>
              </a:ext>
            </a:extLst>
          </p:cNvPr>
          <p:cNvSpPr txBox="1"/>
          <p:nvPr/>
        </p:nvSpPr>
        <p:spPr>
          <a:xfrm>
            <a:off x="3742194" y="4401655"/>
            <a:ext cx="1618343" cy="400110"/>
          </a:xfrm>
          <a:prstGeom prst="rect">
            <a:avLst/>
          </a:prstGeom>
          <a:noFill/>
        </p:spPr>
        <p:txBody>
          <a:bodyPr wrap="square" rtlCol="0">
            <a:spAutoFit/>
          </a:bodyPr>
          <a:lstStyle/>
          <a:p>
            <a:pPr algn="ctr"/>
            <a:r>
              <a:rPr lang="fr-FR" sz="2000" dirty="0"/>
              <a:t>Clinique</a:t>
            </a:r>
          </a:p>
        </p:txBody>
      </p:sp>
      <p:sp>
        <p:nvSpPr>
          <p:cNvPr id="22" name="ZoneTexte 21">
            <a:extLst>
              <a:ext uri="{FF2B5EF4-FFF2-40B4-BE49-F238E27FC236}">
                <a16:creationId xmlns:a16="http://schemas.microsoft.com/office/drawing/2014/main" id="{3BC59C83-6145-4F97-D489-5135362AAEAD}"/>
              </a:ext>
            </a:extLst>
          </p:cNvPr>
          <p:cNvSpPr txBox="1"/>
          <p:nvPr/>
        </p:nvSpPr>
        <p:spPr>
          <a:xfrm>
            <a:off x="5326741" y="3933127"/>
            <a:ext cx="1676399" cy="1323439"/>
          </a:xfrm>
          <a:prstGeom prst="rect">
            <a:avLst/>
          </a:prstGeom>
          <a:noFill/>
        </p:spPr>
        <p:txBody>
          <a:bodyPr wrap="square" rtlCol="0">
            <a:spAutoFit/>
          </a:bodyPr>
          <a:lstStyle/>
          <a:p>
            <a:pPr algn="ctr"/>
            <a:r>
              <a:rPr lang="fr-FR" sz="2000" dirty="0"/>
              <a:t>Au moins 2 médecins et 1 Axillaire médicale</a:t>
            </a:r>
          </a:p>
        </p:txBody>
      </p:sp>
      <p:sp>
        <p:nvSpPr>
          <p:cNvPr id="23" name="ZoneTexte 22">
            <a:extLst>
              <a:ext uri="{FF2B5EF4-FFF2-40B4-BE49-F238E27FC236}">
                <a16:creationId xmlns:a16="http://schemas.microsoft.com/office/drawing/2014/main" id="{D0448930-8C4A-6C49-5621-92B7BAC05D4D}"/>
              </a:ext>
            </a:extLst>
          </p:cNvPr>
          <p:cNvSpPr txBox="1"/>
          <p:nvPr/>
        </p:nvSpPr>
        <p:spPr>
          <a:xfrm>
            <a:off x="7570895" y="4349518"/>
            <a:ext cx="588623" cy="400110"/>
          </a:xfrm>
          <a:prstGeom prst="rect">
            <a:avLst/>
          </a:prstGeom>
          <a:noFill/>
        </p:spPr>
        <p:txBody>
          <a:bodyPr wrap="none" rtlCol="0">
            <a:spAutoFit/>
          </a:bodyPr>
          <a:lstStyle/>
          <a:p>
            <a:r>
              <a:rPr lang="fr-FR" sz="2000" dirty="0"/>
              <a:t>Oui</a:t>
            </a:r>
          </a:p>
        </p:txBody>
      </p:sp>
      <p:sp>
        <p:nvSpPr>
          <p:cNvPr id="24" name="ZoneTexte 23">
            <a:extLst>
              <a:ext uri="{FF2B5EF4-FFF2-40B4-BE49-F238E27FC236}">
                <a16:creationId xmlns:a16="http://schemas.microsoft.com/office/drawing/2014/main" id="{6BF910AD-8FFF-252A-A333-209854741DBD}"/>
              </a:ext>
            </a:extLst>
          </p:cNvPr>
          <p:cNvSpPr txBox="1"/>
          <p:nvPr/>
        </p:nvSpPr>
        <p:spPr>
          <a:xfrm>
            <a:off x="8713866" y="4169238"/>
            <a:ext cx="1676399" cy="1015663"/>
          </a:xfrm>
          <a:prstGeom prst="rect">
            <a:avLst/>
          </a:prstGeom>
          <a:noFill/>
        </p:spPr>
        <p:txBody>
          <a:bodyPr wrap="square" rtlCol="0">
            <a:spAutoFit/>
          </a:bodyPr>
          <a:lstStyle/>
          <a:p>
            <a:pPr algn="ctr"/>
            <a:r>
              <a:rPr lang="fr-FR" sz="2000" dirty="0"/>
              <a:t>Si MSP publique :</a:t>
            </a:r>
          </a:p>
          <a:p>
            <a:pPr algn="ctr"/>
            <a:r>
              <a:rPr lang="fr-FR" sz="2000" dirty="0"/>
              <a:t>ACI</a:t>
            </a:r>
          </a:p>
        </p:txBody>
      </p:sp>
      <p:sp>
        <p:nvSpPr>
          <p:cNvPr id="25" name="ZoneTexte 24">
            <a:extLst>
              <a:ext uri="{FF2B5EF4-FFF2-40B4-BE49-F238E27FC236}">
                <a16:creationId xmlns:a16="http://schemas.microsoft.com/office/drawing/2014/main" id="{21079F92-1D38-4EB2-7AF3-568A9F383FE3}"/>
              </a:ext>
            </a:extLst>
          </p:cNvPr>
          <p:cNvSpPr txBox="1"/>
          <p:nvPr/>
        </p:nvSpPr>
        <p:spPr>
          <a:xfrm>
            <a:off x="10394875" y="3931674"/>
            <a:ext cx="1654629" cy="1323439"/>
          </a:xfrm>
          <a:prstGeom prst="rect">
            <a:avLst/>
          </a:prstGeom>
          <a:noFill/>
        </p:spPr>
        <p:txBody>
          <a:bodyPr wrap="square" rtlCol="0">
            <a:spAutoFit/>
          </a:bodyPr>
          <a:lstStyle/>
          <a:p>
            <a:pPr algn="ctr"/>
            <a:r>
              <a:rPr lang="fr-FR" sz="2000" dirty="0"/>
              <a:t>Associatif au départ,  puis SISA pour recevoir ACI</a:t>
            </a:r>
          </a:p>
        </p:txBody>
      </p:sp>
      <p:sp>
        <p:nvSpPr>
          <p:cNvPr id="26" name="ZoneTexte 25">
            <a:extLst>
              <a:ext uri="{FF2B5EF4-FFF2-40B4-BE49-F238E27FC236}">
                <a16:creationId xmlns:a16="http://schemas.microsoft.com/office/drawing/2014/main" id="{D17EDCA4-C1C0-3789-B098-7641C0A947EF}"/>
              </a:ext>
            </a:extLst>
          </p:cNvPr>
          <p:cNvSpPr txBox="1"/>
          <p:nvPr/>
        </p:nvSpPr>
        <p:spPr>
          <a:xfrm>
            <a:off x="353057" y="5438090"/>
            <a:ext cx="1932713" cy="1046440"/>
          </a:xfrm>
          <a:prstGeom prst="rect">
            <a:avLst/>
          </a:prstGeom>
          <a:noFill/>
        </p:spPr>
        <p:txBody>
          <a:bodyPr wrap="square" rtlCol="0">
            <a:spAutoFit/>
          </a:bodyPr>
          <a:lstStyle/>
          <a:p>
            <a:pPr algn="ctr"/>
            <a:r>
              <a:rPr lang="fr-FR" sz="2000" b="1" dirty="0"/>
              <a:t>CPTS</a:t>
            </a:r>
          </a:p>
          <a:p>
            <a:pPr algn="ctr"/>
            <a:r>
              <a:rPr lang="fr-FR" sz="1400" dirty="0"/>
              <a:t>Communauté professionnel territorial de santé</a:t>
            </a:r>
          </a:p>
        </p:txBody>
      </p:sp>
      <p:sp>
        <p:nvSpPr>
          <p:cNvPr id="27" name="ZoneTexte 26">
            <a:extLst>
              <a:ext uri="{FF2B5EF4-FFF2-40B4-BE49-F238E27FC236}">
                <a16:creationId xmlns:a16="http://schemas.microsoft.com/office/drawing/2014/main" id="{F9CA52FE-2765-C9E6-C8B8-DD8482E47FC5}"/>
              </a:ext>
            </a:extLst>
          </p:cNvPr>
          <p:cNvSpPr txBox="1"/>
          <p:nvPr/>
        </p:nvSpPr>
        <p:spPr>
          <a:xfrm>
            <a:off x="2236759" y="5415214"/>
            <a:ext cx="1590464" cy="1077218"/>
          </a:xfrm>
          <a:prstGeom prst="rect">
            <a:avLst/>
          </a:prstGeom>
          <a:noFill/>
        </p:spPr>
        <p:txBody>
          <a:bodyPr wrap="square" rtlCol="0">
            <a:spAutoFit/>
          </a:bodyPr>
          <a:lstStyle/>
          <a:p>
            <a:pPr algn="ctr"/>
            <a:r>
              <a:rPr lang="fr-FR" sz="1600" dirty="0"/>
              <a:t>Coordonner les professionnels et actions collectives</a:t>
            </a:r>
          </a:p>
        </p:txBody>
      </p:sp>
      <p:sp>
        <p:nvSpPr>
          <p:cNvPr id="28" name="ZoneTexte 27">
            <a:extLst>
              <a:ext uri="{FF2B5EF4-FFF2-40B4-BE49-F238E27FC236}">
                <a16:creationId xmlns:a16="http://schemas.microsoft.com/office/drawing/2014/main" id="{0D8DB9B2-4DC6-42E8-A5C3-DD1595E8ABA9}"/>
              </a:ext>
            </a:extLst>
          </p:cNvPr>
          <p:cNvSpPr txBox="1"/>
          <p:nvPr/>
        </p:nvSpPr>
        <p:spPr>
          <a:xfrm>
            <a:off x="3951052" y="5776644"/>
            <a:ext cx="1351833" cy="369332"/>
          </a:xfrm>
          <a:prstGeom prst="rect">
            <a:avLst/>
          </a:prstGeom>
          <a:noFill/>
        </p:spPr>
        <p:txBody>
          <a:bodyPr wrap="square" rtlCol="0">
            <a:spAutoFit/>
          </a:bodyPr>
          <a:lstStyle/>
          <a:p>
            <a:r>
              <a:rPr lang="fr-FR" dirty="0"/>
              <a:t>Territorial</a:t>
            </a:r>
          </a:p>
        </p:txBody>
      </p:sp>
      <p:sp>
        <p:nvSpPr>
          <p:cNvPr id="34" name="ZoneTexte 33">
            <a:extLst>
              <a:ext uri="{FF2B5EF4-FFF2-40B4-BE49-F238E27FC236}">
                <a16:creationId xmlns:a16="http://schemas.microsoft.com/office/drawing/2014/main" id="{9DA7E76F-DEAA-5CE1-6D08-343729A2CC45}"/>
              </a:ext>
            </a:extLst>
          </p:cNvPr>
          <p:cNvSpPr txBox="1"/>
          <p:nvPr/>
        </p:nvSpPr>
        <p:spPr>
          <a:xfrm>
            <a:off x="5369494" y="5403575"/>
            <a:ext cx="1646716" cy="1077218"/>
          </a:xfrm>
          <a:prstGeom prst="rect">
            <a:avLst/>
          </a:prstGeom>
          <a:noFill/>
        </p:spPr>
        <p:txBody>
          <a:bodyPr wrap="square" rtlCol="0">
            <a:spAutoFit/>
          </a:bodyPr>
          <a:lstStyle/>
          <a:p>
            <a:pPr algn="ctr"/>
            <a:r>
              <a:rPr lang="fr-FR" sz="1600" dirty="0"/>
              <a:t>A l’initiative des professionnels et établissements</a:t>
            </a:r>
          </a:p>
        </p:txBody>
      </p:sp>
      <p:sp>
        <p:nvSpPr>
          <p:cNvPr id="35" name="ZoneTexte 34">
            <a:extLst>
              <a:ext uri="{FF2B5EF4-FFF2-40B4-BE49-F238E27FC236}">
                <a16:creationId xmlns:a16="http://schemas.microsoft.com/office/drawing/2014/main" id="{65B38E43-D82B-3655-B132-0A52EFB4FD89}"/>
              </a:ext>
            </a:extLst>
          </p:cNvPr>
          <p:cNvSpPr txBox="1"/>
          <p:nvPr/>
        </p:nvSpPr>
        <p:spPr>
          <a:xfrm>
            <a:off x="7041849" y="5671063"/>
            <a:ext cx="1646716" cy="400110"/>
          </a:xfrm>
          <a:prstGeom prst="rect">
            <a:avLst/>
          </a:prstGeom>
          <a:noFill/>
        </p:spPr>
        <p:txBody>
          <a:bodyPr wrap="square" rtlCol="0">
            <a:spAutoFit/>
          </a:bodyPr>
          <a:lstStyle/>
          <a:p>
            <a:pPr algn="ctr"/>
            <a:r>
              <a:rPr lang="fr-FR" sz="2000" dirty="0"/>
              <a:t>Oui</a:t>
            </a:r>
          </a:p>
        </p:txBody>
      </p:sp>
      <p:sp>
        <p:nvSpPr>
          <p:cNvPr id="36" name="ZoneTexte 35">
            <a:extLst>
              <a:ext uri="{FF2B5EF4-FFF2-40B4-BE49-F238E27FC236}">
                <a16:creationId xmlns:a16="http://schemas.microsoft.com/office/drawing/2014/main" id="{805AB1C3-EF60-104C-703B-F059229D591C}"/>
              </a:ext>
            </a:extLst>
          </p:cNvPr>
          <p:cNvSpPr txBox="1"/>
          <p:nvPr/>
        </p:nvSpPr>
        <p:spPr>
          <a:xfrm>
            <a:off x="8688565" y="5671063"/>
            <a:ext cx="1654629" cy="400110"/>
          </a:xfrm>
          <a:prstGeom prst="rect">
            <a:avLst/>
          </a:prstGeom>
          <a:noFill/>
        </p:spPr>
        <p:txBody>
          <a:bodyPr wrap="square" rtlCol="0">
            <a:spAutoFit/>
          </a:bodyPr>
          <a:lstStyle/>
          <a:p>
            <a:pPr algn="ctr"/>
            <a:r>
              <a:rPr lang="fr-FR" sz="2000" dirty="0"/>
              <a:t>ACI</a:t>
            </a:r>
          </a:p>
        </p:txBody>
      </p:sp>
      <p:sp>
        <p:nvSpPr>
          <p:cNvPr id="37" name="ZoneTexte 36">
            <a:extLst>
              <a:ext uri="{FF2B5EF4-FFF2-40B4-BE49-F238E27FC236}">
                <a16:creationId xmlns:a16="http://schemas.microsoft.com/office/drawing/2014/main" id="{F68C9422-F3E0-8EE3-CD8D-C1B4269B0542}"/>
              </a:ext>
            </a:extLst>
          </p:cNvPr>
          <p:cNvSpPr txBox="1"/>
          <p:nvPr/>
        </p:nvSpPr>
        <p:spPr>
          <a:xfrm>
            <a:off x="10483518" y="5742129"/>
            <a:ext cx="1621138" cy="400110"/>
          </a:xfrm>
          <a:prstGeom prst="rect">
            <a:avLst/>
          </a:prstGeom>
          <a:noFill/>
        </p:spPr>
        <p:txBody>
          <a:bodyPr wrap="square" rtlCol="0">
            <a:spAutoFit/>
          </a:bodyPr>
          <a:lstStyle/>
          <a:p>
            <a:pPr algn="ctr"/>
            <a:r>
              <a:rPr lang="fr-FR" sz="2000" dirty="0"/>
              <a:t>Associatif</a:t>
            </a:r>
          </a:p>
        </p:txBody>
      </p:sp>
      <p:sp>
        <p:nvSpPr>
          <p:cNvPr id="2" name="Rectangle 1">
            <a:extLst>
              <a:ext uri="{FF2B5EF4-FFF2-40B4-BE49-F238E27FC236}">
                <a16:creationId xmlns:a16="http://schemas.microsoft.com/office/drawing/2014/main" id="{263EB8BE-4C12-1E5A-4DCB-B9FFF65E9256}"/>
              </a:ext>
            </a:extLst>
          </p:cNvPr>
          <p:cNvSpPr/>
          <p:nvPr/>
        </p:nvSpPr>
        <p:spPr>
          <a:xfrm>
            <a:off x="0" y="1242517"/>
            <a:ext cx="12049504" cy="52382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284070438"/>
      </p:ext>
    </p:extLst>
  </p:cSld>
  <p:clrMapOvr>
    <a:masterClrMapping/>
  </p:clrMapOvr>
  <mc:AlternateContent xmlns:mc="http://schemas.openxmlformats.org/markup-compatibility/2006" xmlns:p14="http://schemas.microsoft.com/office/powerpoint/2010/main">
    <mc:Choice Requires="p14">
      <p:transition spd="slow" p14:dur="2000" advTm="7039"/>
    </mc:Choice>
    <mc:Fallback xmlns="">
      <p:transition spd="slow" advTm="70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71714" y="615856"/>
            <a:ext cx="8752445" cy="665965"/>
          </a:xfrm>
        </p:spPr>
        <p:txBody>
          <a:bodyPr/>
          <a:lstStyle/>
          <a:p>
            <a:r>
              <a:rPr kumimoji="0" lang="fr-FR" sz="2800" b="0" i="0" u="none" strike="noStrike" kern="1200" cap="all" spc="200" normalizeH="0" baseline="0" noProof="0" dirty="0">
                <a:ln w="19050">
                  <a:solidFill>
                    <a:srgbClr val="155463"/>
                  </a:solidFill>
                </a:ln>
                <a:solidFill>
                  <a:srgbClr val="00B0F0"/>
                </a:solidFill>
                <a:effectLst/>
                <a:uLnTx/>
                <a:uFillTx/>
                <a:latin typeface="Seaford Bold"/>
                <a:ea typeface="+mj-ea"/>
                <a:cs typeface="+mj-cs"/>
              </a:rPr>
              <a:t>Organisation territoriale des soins</a:t>
            </a:r>
            <a:endParaRPr lang="fr-FR" sz="2800" dirty="0">
              <a:solidFill>
                <a:srgbClr val="00B0F0"/>
              </a:solidFill>
            </a:endParaRP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11</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graphicFrame>
        <p:nvGraphicFramePr>
          <p:cNvPr id="4" name="Tableau 5">
            <a:extLst>
              <a:ext uri="{FF2B5EF4-FFF2-40B4-BE49-F238E27FC236}">
                <a16:creationId xmlns:a16="http://schemas.microsoft.com/office/drawing/2014/main" id="{31B60E50-7503-DFF7-2566-8C6B6ED2CE27}"/>
              </a:ext>
            </a:extLst>
          </p:cNvPr>
          <p:cNvGraphicFramePr>
            <a:graphicFrameLocks noGrp="1"/>
          </p:cNvGraphicFramePr>
          <p:nvPr/>
        </p:nvGraphicFramePr>
        <p:xfrm>
          <a:off x="275771" y="33579"/>
          <a:ext cx="11778343" cy="6483255"/>
        </p:xfrm>
        <a:graphic>
          <a:graphicData uri="http://schemas.openxmlformats.org/drawingml/2006/table">
            <a:tbl>
              <a:tblPr firstRow="1" bandRow="1">
                <a:tableStyleId>{5C22544A-7EE6-4342-B048-85BDC9FD1C3A}</a:tableStyleId>
              </a:tblPr>
              <a:tblGrid>
                <a:gridCol w="1952172">
                  <a:extLst>
                    <a:ext uri="{9D8B030D-6E8A-4147-A177-3AD203B41FA5}">
                      <a16:colId xmlns:a16="http://schemas.microsoft.com/office/drawing/2014/main" val="3402488991"/>
                    </a:ext>
                  </a:extLst>
                </a:gridCol>
                <a:gridCol w="1647371">
                  <a:extLst>
                    <a:ext uri="{9D8B030D-6E8A-4147-A177-3AD203B41FA5}">
                      <a16:colId xmlns:a16="http://schemas.microsoft.com/office/drawing/2014/main" val="1084699273"/>
                    </a:ext>
                  </a:extLst>
                </a:gridCol>
                <a:gridCol w="1443136">
                  <a:extLst>
                    <a:ext uri="{9D8B030D-6E8A-4147-A177-3AD203B41FA5}">
                      <a16:colId xmlns:a16="http://schemas.microsoft.com/office/drawing/2014/main" val="1625624979"/>
                    </a:ext>
                  </a:extLst>
                </a:gridCol>
                <a:gridCol w="1678474">
                  <a:extLst>
                    <a:ext uri="{9D8B030D-6E8A-4147-A177-3AD203B41FA5}">
                      <a16:colId xmlns:a16="http://schemas.microsoft.com/office/drawing/2014/main" val="3060159936"/>
                    </a:ext>
                  </a:extLst>
                </a:gridCol>
                <a:gridCol w="1678474">
                  <a:extLst>
                    <a:ext uri="{9D8B030D-6E8A-4147-A177-3AD203B41FA5}">
                      <a16:colId xmlns:a16="http://schemas.microsoft.com/office/drawing/2014/main" val="3290553615"/>
                    </a:ext>
                  </a:extLst>
                </a:gridCol>
                <a:gridCol w="1678474">
                  <a:extLst>
                    <a:ext uri="{9D8B030D-6E8A-4147-A177-3AD203B41FA5}">
                      <a16:colId xmlns:a16="http://schemas.microsoft.com/office/drawing/2014/main" val="603640995"/>
                    </a:ext>
                  </a:extLst>
                </a:gridCol>
                <a:gridCol w="1700242">
                  <a:extLst>
                    <a:ext uri="{9D8B030D-6E8A-4147-A177-3AD203B41FA5}">
                      <a16:colId xmlns:a16="http://schemas.microsoft.com/office/drawing/2014/main" val="193907267"/>
                    </a:ext>
                  </a:extLst>
                </a:gridCol>
              </a:tblGrid>
              <a:tr h="1142025">
                <a:tc>
                  <a:txBody>
                    <a:bodyPr/>
                    <a:lstStyle/>
                    <a:p>
                      <a:pPr algn="ctr"/>
                      <a:r>
                        <a:rPr lang="fr-FR" dirty="0"/>
                        <a:t>Nom</a:t>
                      </a:r>
                    </a:p>
                  </a:txBody>
                  <a:tcPr/>
                </a:tc>
                <a:tc>
                  <a:txBody>
                    <a:bodyPr/>
                    <a:lstStyle/>
                    <a:p>
                      <a:pPr algn="ctr"/>
                      <a:r>
                        <a:rPr lang="fr-FR" dirty="0"/>
                        <a:t>Définition ARS</a:t>
                      </a:r>
                    </a:p>
                  </a:txBody>
                  <a:tcPr/>
                </a:tc>
                <a:tc>
                  <a:txBody>
                    <a:bodyPr/>
                    <a:lstStyle/>
                    <a:p>
                      <a:pPr algn="ctr"/>
                      <a:r>
                        <a:rPr lang="fr-FR" dirty="0"/>
                        <a:t>Niveau territorial</a:t>
                      </a:r>
                    </a:p>
                  </a:txBody>
                  <a:tcPr/>
                </a:tc>
                <a:tc>
                  <a:txBody>
                    <a:bodyPr/>
                    <a:lstStyle/>
                    <a:p>
                      <a:pPr algn="ctr"/>
                      <a:r>
                        <a:rPr lang="fr-FR" dirty="0"/>
                        <a:t>Nombre de professionnels</a:t>
                      </a:r>
                    </a:p>
                  </a:txBody>
                  <a:tcPr/>
                </a:tc>
                <a:tc>
                  <a:txBody>
                    <a:bodyPr/>
                    <a:lstStyle/>
                    <a:p>
                      <a:pPr algn="ctr"/>
                      <a:r>
                        <a:rPr lang="fr-FR" dirty="0"/>
                        <a:t>Projet de santé</a:t>
                      </a:r>
                    </a:p>
                  </a:txBody>
                  <a:tcPr/>
                </a:tc>
                <a:tc>
                  <a:txBody>
                    <a:bodyPr/>
                    <a:lstStyle/>
                    <a:p>
                      <a:pPr algn="ctr"/>
                      <a:r>
                        <a:rPr lang="fr-FR" dirty="0"/>
                        <a:t>Financements</a:t>
                      </a:r>
                    </a:p>
                  </a:txBody>
                  <a:tcPr/>
                </a:tc>
                <a:tc>
                  <a:txBody>
                    <a:bodyPr/>
                    <a:lstStyle/>
                    <a:p>
                      <a:pPr algn="ctr"/>
                      <a:r>
                        <a:rPr lang="fr-FR" dirty="0"/>
                        <a:t>Statuts</a:t>
                      </a:r>
                    </a:p>
                  </a:txBody>
                  <a:tcPr/>
                </a:tc>
                <a:extLst>
                  <a:ext uri="{0D108BD9-81ED-4DB2-BD59-A6C34878D82A}">
                    <a16:rowId xmlns:a16="http://schemas.microsoft.com/office/drawing/2014/main" val="80174773"/>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603214389"/>
                  </a:ext>
                </a:extLst>
              </a:tr>
              <a:tr h="1476733">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4214345938"/>
                  </a:ext>
                </a:extLst>
              </a:tr>
              <a:tr h="1580447">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684124492"/>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a:p>
                  </a:txBody>
                  <a:tcPr/>
                </a:tc>
                <a:tc>
                  <a:txBody>
                    <a:bodyPr/>
                    <a:lstStyle/>
                    <a:p>
                      <a:pPr algn="ctr"/>
                      <a:endParaRPr lang="fr-FR"/>
                    </a:p>
                  </a:txBody>
                  <a:tcPr/>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1099930653"/>
                  </a:ext>
                </a:extLst>
              </a:tr>
            </a:tbl>
          </a:graphicData>
        </a:graphic>
      </p:graphicFrame>
      <p:sp>
        <p:nvSpPr>
          <p:cNvPr id="18" name="ZoneTexte 17">
            <a:extLst>
              <a:ext uri="{FF2B5EF4-FFF2-40B4-BE49-F238E27FC236}">
                <a16:creationId xmlns:a16="http://schemas.microsoft.com/office/drawing/2014/main" id="{529A37F4-5C75-C759-AD24-B95A4A678C4B}"/>
              </a:ext>
            </a:extLst>
          </p:cNvPr>
          <p:cNvSpPr txBox="1"/>
          <p:nvPr/>
        </p:nvSpPr>
        <p:spPr>
          <a:xfrm>
            <a:off x="472464" y="1314656"/>
            <a:ext cx="166914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Quire Sans"/>
                <a:ea typeface="+mn-ea"/>
                <a:cs typeface="+mn-cs"/>
              </a:rPr>
              <a:t>ESP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Quire Sans"/>
                <a:ea typeface="+mn-ea"/>
                <a:cs typeface="+mn-cs"/>
              </a:rPr>
              <a:t>Equipe de soin primaire</a:t>
            </a:r>
          </a:p>
        </p:txBody>
      </p:sp>
      <p:sp>
        <p:nvSpPr>
          <p:cNvPr id="29" name="ZoneTexte 28">
            <a:extLst>
              <a:ext uri="{FF2B5EF4-FFF2-40B4-BE49-F238E27FC236}">
                <a16:creationId xmlns:a16="http://schemas.microsoft.com/office/drawing/2014/main" id="{3FDD6C24-002E-8FC4-FEB5-04F2C50C6C8F}"/>
              </a:ext>
            </a:extLst>
          </p:cNvPr>
          <p:cNvSpPr txBox="1"/>
          <p:nvPr/>
        </p:nvSpPr>
        <p:spPr>
          <a:xfrm>
            <a:off x="2187863" y="1242517"/>
            <a:ext cx="1727200" cy="1015663"/>
          </a:xfrm>
          <a:prstGeom prst="rect">
            <a:avLst/>
          </a:prstGeom>
          <a:noFill/>
        </p:spPr>
        <p:txBody>
          <a:bodyPr wrap="square" rtlCol="0">
            <a:spAutoFit/>
          </a:bodyPr>
          <a:lstStyle/>
          <a:p>
            <a:pPr algn="ctr"/>
            <a:r>
              <a:rPr lang="fr-FR" sz="2000" dirty="0"/>
              <a:t>Soins de premier recours</a:t>
            </a:r>
          </a:p>
        </p:txBody>
      </p:sp>
      <p:sp>
        <p:nvSpPr>
          <p:cNvPr id="30" name="ZoneTexte 29">
            <a:extLst>
              <a:ext uri="{FF2B5EF4-FFF2-40B4-BE49-F238E27FC236}">
                <a16:creationId xmlns:a16="http://schemas.microsoft.com/office/drawing/2014/main" id="{5FA1D20D-F5F2-694D-137C-2060670551A4}"/>
              </a:ext>
            </a:extLst>
          </p:cNvPr>
          <p:cNvSpPr txBox="1"/>
          <p:nvPr/>
        </p:nvSpPr>
        <p:spPr>
          <a:xfrm>
            <a:off x="3783618" y="1522563"/>
            <a:ext cx="1618343" cy="400110"/>
          </a:xfrm>
          <a:prstGeom prst="rect">
            <a:avLst/>
          </a:prstGeom>
          <a:noFill/>
        </p:spPr>
        <p:txBody>
          <a:bodyPr wrap="square" rtlCol="0">
            <a:spAutoFit/>
          </a:bodyPr>
          <a:lstStyle/>
          <a:p>
            <a:pPr algn="ctr"/>
            <a:r>
              <a:rPr lang="fr-FR" sz="2000" dirty="0"/>
              <a:t>Clinique</a:t>
            </a:r>
          </a:p>
        </p:txBody>
      </p:sp>
      <p:sp>
        <p:nvSpPr>
          <p:cNvPr id="31" name="ZoneTexte 30">
            <a:extLst>
              <a:ext uri="{FF2B5EF4-FFF2-40B4-BE49-F238E27FC236}">
                <a16:creationId xmlns:a16="http://schemas.microsoft.com/office/drawing/2014/main" id="{44EB4361-7AF6-570F-0A2D-DCEB78D41764}"/>
              </a:ext>
            </a:extLst>
          </p:cNvPr>
          <p:cNvSpPr txBox="1"/>
          <p:nvPr/>
        </p:nvSpPr>
        <p:spPr>
          <a:xfrm>
            <a:off x="5311246" y="1269321"/>
            <a:ext cx="1676399" cy="1015663"/>
          </a:xfrm>
          <a:prstGeom prst="rect">
            <a:avLst/>
          </a:prstGeom>
          <a:noFill/>
        </p:spPr>
        <p:txBody>
          <a:bodyPr wrap="square" rtlCol="0">
            <a:spAutoFit/>
          </a:bodyPr>
          <a:lstStyle/>
          <a:p>
            <a:pPr algn="ctr"/>
            <a:r>
              <a:rPr lang="fr-FR" sz="2000" dirty="0"/>
              <a:t>Au moins un médecin généraliste</a:t>
            </a:r>
          </a:p>
        </p:txBody>
      </p:sp>
      <p:sp>
        <p:nvSpPr>
          <p:cNvPr id="32" name="ZoneTexte 31">
            <a:extLst>
              <a:ext uri="{FF2B5EF4-FFF2-40B4-BE49-F238E27FC236}">
                <a16:creationId xmlns:a16="http://schemas.microsoft.com/office/drawing/2014/main" id="{4E18FE9A-A576-626E-0F39-81899FE820E1}"/>
              </a:ext>
            </a:extLst>
          </p:cNvPr>
          <p:cNvSpPr txBox="1"/>
          <p:nvPr/>
        </p:nvSpPr>
        <p:spPr>
          <a:xfrm>
            <a:off x="7016500" y="1308314"/>
            <a:ext cx="1589315" cy="400110"/>
          </a:xfrm>
          <a:prstGeom prst="rect">
            <a:avLst/>
          </a:prstGeom>
          <a:noFill/>
        </p:spPr>
        <p:txBody>
          <a:bodyPr wrap="square" rtlCol="0">
            <a:spAutoFit/>
          </a:bodyPr>
          <a:lstStyle/>
          <a:p>
            <a:pPr algn="ctr"/>
            <a:r>
              <a:rPr lang="fr-FR" sz="2000" dirty="0"/>
              <a:t>Oui</a:t>
            </a:r>
          </a:p>
        </p:txBody>
      </p:sp>
      <p:sp>
        <p:nvSpPr>
          <p:cNvPr id="33" name="ZoneTexte 32">
            <a:extLst>
              <a:ext uri="{FF2B5EF4-FFF2-40B4-BE49-F238E27FC236}">
                <a16:creationId xmlns:a16="http://schemas.microsoft.com/office/drawing/2014/main" id="{F4DCFBF4-0EF5-6CF5-3CF7-2F131B043A35}"/>
              </a:ext>
            </a:extLst>
          </p:cNvPr>
          <p:cNvSpPr txBox="1"/>
          <p:nvPr/>
        </p:nvSpPr>
        <p:spPr>
          <a:xfrm>
            <a:off x="8713866" y="1281606"/>
            <a:ext cx="1676399" cy="707886"/>
          </a:xfrm>
          <a:prstGeom prst="rect">
            <a:avLst/>
          </a:prstGeom>
          <a:noFill/>
        </p:spPr>
        <p:txBody>
          <a:bodyPr wrap="square" rtlCol="0">
            <a:spAutoFit/>
          </a:bodyPr>
          <a:lstStyle/>
          <a:p>
            <a:pPr algn="ctr"/>
            <a:r>
              <a:rPr lang="fr-FR" sz="2000" dirty="0"/>
              <a:t>Oui (fonds FIR…)</a:t>
            </a:r>
          </a:p>
        </p:txBody>
      </p:sp>
      <p:sp>
        <p:nvSpPr>
          <p:cNvPr id="3" name="ZoneTexte 2">
            <a:extLst>
              <a:ext uri="{FF2B5EF4-FFF2-40B4-BE49-F238E27FC236}">
                <a16:creationId xmlns:a16="http://schemas.microsoft.com/office/drawing/2014/main" id="{DF099A43-FA2C-302F-48D6-BFFC5B3A5AD3}"/>
              </a:ext>
            </a:extLst>
          </p:cNvPr>
          <p:cNvSpPr txBox="1"/>
          <p:nvPr/>
        </p:nvSpPr>
        <p:spPr>
          <a:xfrm>
            <a:off x="420416" y="2429313"/>
            <a:ext cx="1676399" cy="1323439"/>
          </a:xfrm>
          <a:prstGeom prst="rect">
            <a:avLst/>
          </a:prstGeom>
          <a:noFill/>
        </p:spPr>
        <p:txBody>
          <a:bodyPr wrap="square" rtlCol="0">
            <a:spAutoFit/>
          </a:bodyPr>
          <a:lstStyle/>
          <a:p>
            <a:pPr algn="ctr"/>
            <a:r>
              <a:rPr lang="fr-FR" sz="2000" b="1" dirty="0">
                <a:solidFill>
                  <a:schemeClr val="tx1"/>
                </a:solidFill>
              </a:rPr>
              <a:t>ESS</a:t>
            </a:r>
          </a:p>
          <a:p>
            <a:pPr algn="ctr"/>
            <a:r>
              <a:rPr lang="fr-FR" sz="2000" dirty="0">
                <a:solidFill>
                  <a:schemeClr val="tx1"/>
                </a:solidFill>
              </a:rPr>
              <a:t>Equipe de Soins Spécialisés </a:t>
            </a:r>
            <a:endParaRPr lang="fr-FR" sz="2000" dirty="0"/>
          </a:p>
        </p:txBody>
      </p:sp>
      <p:sp>
        <p:nvSpPr>
          <p:cNvPr id="5" name="ZoneTexte 4">
            <a:extLst>
              <a:ext uri="{FF2B5EF4-FFF2-40B4-BE49-F238E27FC236}">
                <a16:creationId xmlns:a16="http://schemas.microsoft.com/office/drawing/2014/main" id="{6F0D81C9-1EC9-5212-E084-DC73320036E8}"/>
              </a:ext>
            </a:extLst>
          </p:cNvPr>
          <p:cNvSpPr txBox="1"/>
          <p:nvPr/>
        </p:nvSpPr>
        <p:spPr>
          <a:xfrm>
            <a:off x="2192406" y="2529992"/>
            <a:ext cx="1727200" cy="1015663"/>
          </a:xfrm>
          <a:prstGeom prst="rect">
            <a:avLst/>
          </a:prstGeom>
          <a:noFill/>
        </p:spPr>
        <p:txBody>
          <a:bodyPr wrap="square" rtlCol="0">
            <a:spAutoFit/>
          </a:bodyPr>
          <a:lstStyle/>
          <a:p>
            <a:pPr algn="ctr"/>
            <a:r>
              <a:rPr lang="fr-FR" sz="2000" dirty="0"/>
              <a:t>Soins de premier recours</a:t>
            </a:r>
          </a:p>
        </p:txBody>
      </p:sp>
      <p:sp>
        <p:nvSpPr>
          <p:cNvPr id="7" name="ZoneTexte 6">
            <a:extLst>
              <a:ext uri="{FF2B5EF4-FFF2-40B4-BE49-F238E27FC236}">
                <a16:creationId xmlns:a16="http://schemas.microsoft.com/office/drawing/2014/main" id="{DB7901B5-B2CB-C6EE-7DD5-5ABEA180A73B}"/>
              </a:ext>
            </a:extLst>
          </p:cNvPr>
          <p:cNvSpPr txBox="1"/>
          <p:nvPr/>
        </p:nvSpPr>
        <p:spPr>
          <a:xfrm>
            <a:off x="3736554" y="2889349"/>
            <a:ext cx="1618343" cy="400110"/>
          </a:xfrm>
          <a:prstGeom prst="rect">
            <a:avLst/>
          </a:prstGeom>
          <a:noFill/>
        </p:spPr>
        <p:txBody>
          <a:bodyPr wrap="square" rtlCol="0">
            <a:spAutoFit/>
          </a:bodyPr>
          <a:lstStyle/>
          <a:p>
            <a:pPr algn="ctr"/>
            <a:r>
              <a:rPr lang="fr-FR" sz="2000" dirty="0"/>
              <a:t>Clinique</a:t>
            </a:r>
          </a:p>
        </p:txBody>
      </p:sp>
      <p:sp>
        <p:nvSpPr>
          <p:cNvPr id="11" name="ZoneTexte 10">
            <a:extLst>
              <a:ext uri="{FF2B5EF4-FFF2-40B4-BE49-F238E27FC236}">
                <a16:creationId xmlns:a16="http://schemas.microsoft.com/office/drawing/2014/main" id="{C1763D8E-5521-B344-C8F3-90B231FB4B4D}"/>
              </a:ext>
            </a:extLst>
          </p:cNvPr>
          <p:cNvSpPr txBox="1"/>
          <p:nvPr/>
        </p:nvSpPr>
        <p:spPr>
          <a:xfrm>
            <a:off x="5326741" y="2553223"/>
            <a:ext cx="1676399" cy="1015663"/>
          </a:xfrm>
          <a:prstGeom prst="rect">
            <a:avLst/>
          </a:prstGeom>
          <a:noFill/>
        </p:spPr>
        <p:txBody>
          <a:bodyPr wrap="square" rtlCol="0">
            <a:spAutoFit/>
          </a:bodyPr>
          <a:lstStyle/>
          <a:p>
            <a:pPr algn="ctr"/>
            <a:r>
              <a:rPr lang="fr-FR" sz="2000" dirty="0"/>
              <a:t>Au moins un médecin spécialiste</a:t>
            </a:r>
          </a:p>
        </p:txBody>
      </p:sp>
      <p:sp>
        <p:nvSpPr>
          <p:cNvPr id="12" name="ZoneTexte 11">
            <a:extLst>
              <a:ext uri="{FF2B5EF4-FFF2-40B4-BE49-F238E27FC236}">
                <a16:creationId xmlns:a16="http://schemas.microsoft.com/office/drawing/2014/main" id="{1577E740-34D9-D36F-C74E-D12B70084DD6}"/>
              </a:ext>
            </a:extLst>
          </p:cNvPr>
          <p:cNvSpPr txBox="1"/>
          <p:nvPr/>
        </p:nvSpPr>
        <p:spPr>
          <a:xfrm>
            <a:off x="7033677" y="2899600"/>
            <a:ext cx="1589315" cy="400110"/>
          </a:xfrm>
          <a:prstGeom prst="rect">
            <a:avLst/>
          </a:prstGeom>
          <a:noFill/>
        </p:spPr>
        <p:txBody>
          <a:bodyPr wrap="square" rtlCol="0">
            <a:spAutoFit/>
          </a:bodyPr>
          <a:lstStyle/>
          <a:p>
            <a:pPr algn="ctr"/>
            <a:r>
              <a:rPr lang="fr-FR" sz="2000" dirty="0"/>
              <a:t>Oui</a:t>
            </a:r>
          </a:p>
        </p:txBody>
      </p:sp>
      <p:sp>
        <p:nvSpPr>
          <p:cNvPr id="14" name="ZoneTexte 13">
            <a:extLst>
              <a:ext uri="{FF2B5EF4-FFF2-40B4-BE49-F238E27FC236}">
                <a16:creationId xmlns:a16="http://schemas.microsoft.com/office/drawing/2014/main" id="{133055D0-2989-FFED-C5A0-D7AC044E0B3F}"/>
              </a:ext>
            </a:extLst>
          </p:cNvPr>
          <p:cNvSpPr txBox="1"/>
          <p:nvPr/>
        </p:nvSpPr>
        <p:spPr>
          <a:xfrm>
            <a:off x="8673043" y="2744758"/>
            <a:ext cx="1676399" cy="707886"/>
          </a:xfrm>
          <a:prstGeom prst="rect">
            <a:avLst/>
          </a:prstGeom>
          <a:noFill/>
        </p:spPr>
        <p:txBody>
          <a:bodyPr wrap="square" rtlCol="0">
            <a:spAutoFit/>
          </a:bodyPr>
          <a:lstStyle/>
          <a:p>
            <a:pPr algn="ctr"/>
            <a:r>
              <a:rPr lang="fr-FR" sz="2000" dirty="0"/>
              <a:t>Oui (Fonds FIR…)</a:t>
            </a:r>
          </a:p>
        </p:txBody>
      </p:sp>
      <p:sp>
        <p:nvSpPr>
          <p:cNvPr id="16" name="ZoneTexte 15">
            <a:extLst>
              <a:ext uri="{FF2B5EF4-FFF2-40B4-BE49-F238E27FC236}">
                <a16:creationId xmlns:a16="http://schemas.microsoft.com/office/drawing/2014/main" id="{55A06469-C983-0E9B-20D9-7DEFDB78EB70}"/>
              </a:ext>
            </a:extLst>
          </p:cNvPr>
          <p:cNvSpPr txBox="1"/>
          <p:nvPr/>
        </p:nvSpPr>
        <p:spPr>
          <a:xfrm>
            <a:off x="10373105" y="1317337"/>
            <a:ext cx="1676399" cy="1015663"/>
          </a:xfrm>
          <a:prstGeom prst="rect">
            <a:avLst/>
          </a:prstGeom>
          <a:noFill/>
        </p:spPr>
        <p:txBody>
          <a:bodyPr wrap="square" rtlCol="0">
            <a:spAutoFit/>
          </a:bodyPr>
          <a:lstStyle/>
          <a:p>
            <a:pPr algn="ctr"/>
            <a:r>
              <a:rPr lang="fr-FR" sz="2000" dirty="0"/>
              <a:t>Pas de cadre juridique prévu</a:t>
            </a:r>
          </a:p>
        </p:txBody>
      </p:sp>
      <p:sp>
        <p:nvSpPr>
          <p:cNvPr id="17" name="ZoneTexte 16">
            <a:extLst>
              <a:ext uri="{FF2B5EF4-FFF2-40B4-BE49-F238E27FC236}">
                <a16:creationId xmlns:a16="http://schemas.microsoft.com/office/drawing/2014/main" id="{038EC8BD-28FF-0319-57EB-7E4DA7380DAE}"/>
              </a:ext>
            </a:extLst>
          </p:cNvPr>
          <p:cNvSpPr txBox="1"/>
          <p:nvPr/>
        </p:nvSpPr>
        <p:spPr>
          <a:xfrm>
            <a:off x="10449536" y="2592718"/>
            <a:ext cx="1654629" cy="1015663"/>
          </a:xfrm>
          <a:prstGeom prst="rect">
            <a:avLst/>
          </a:prstGeom>
          <a:noFill/>
        </p:spPr>
        <p:txBody>
          <a:bodyPr wrap="square" rtlCol="0">
            <a:spAutoFit/>
          </a:bodyPr>
          <a:lstStyle/>
          <a:p>
            <a:pPr algn="ctr"/>
            <a:r>
              <a:rPr lang="fr-FR" sz="2000" dirty="0"/>
              <a:t>Pas de cadre juridique prévu</a:t>
            </a:r>
          </a:p>
        </p:txBody>
      </p:sp>
      <p:sp>
        <p:nvSpPr>
          <p:cNvPr id="19" name="ZoneTexte 18">
            <a:extLst>
              <a:ext uri="{FF2B5EF4-FFF2-40B4-BE49-F238E27FC236}">
                <a16:creationId xmlns:a16="http://schemas.microsoft.com/office/drawing/2014/main" id="{E1AD7294-5C8C-1741-7787-ED612BBF8745}"/>
              </a:ext>
            </a:extLst>
          </p:cNvPr>
          <p:cNvSpPr txBox="1"/>
          <p:nvPr/>
        </p:nvSpPr>
        <p:spPr>
          <a:xfrm>
            <a:off x="304046" y="3958537"/>
            <a:ext cx="1932713" cy="800219"/>
          </a:xfrm>
          <a:prstGeom prst="rect">
            <a:avLst/>
          </a:prstGeom>
          <a:noFill/>
        </p:spPr>
        <p:txBody>
          <a:bodyPr wrap="square" rtlCol="0">
            <a:spAutoFit/>
          </a:bodyPr>
          <a:lstStyle/>
          <a:p>
            <a:pPr algn="ctr"/>
            <a:r>
              <a:rPr lang="fr-FR" b="1" dirty="0"/>
              <a:t>MSP</a:t>
            </a:r>
          </a:p>
          <a:p>
            <a:pPr algn="ctr"/>
            <a:r>
              <a:rPr lang="fr-FR" sz="1400" dirty="0"/>
              <a:t>Maison de santé pluriprofessionnelles</a:t>
            </a:r>
          </a:p>
        </p:txBody>
      </p:sp>
      <p:sp>
        <p:nvSpPr>
          <p:cNvPr id="20" name="ZoneTexte 19">
            <a:extLst>
              <a:ext uri="{FF2B5EF4-FFF2-40B4-BE49-F238E27FC236}">
                <a16:creationId xmlns:a16="http://schemas.microsoft.com/office/drawing/2014/main" id="{ED648F81-4EE4-4D29-8B80-CF1B345F6A21}"/>
              </a:ext>
            </a:extLst>
          </p:cNvPr>
          <p:cNvSpPr txBox="1"/>
          <p:nvPr/>
        </p:nvSpPr>
        <p:spPr>
          <a:xfrm>
            <a:off x="2236759" y="4025220"/>
            <a:ext cx="1727200" cy="1015663"/>
          </a:xfrm>
          <a:prstGeom prst="rect">
            <a:avLst/>
          </a:prstGeom>
          <a:noFill/>
        </p:spPr>
        <p:txBody>
          <a:bodyPr wrap="square" rtlCol="0">
            <a:spAutoFit/>
          </a:bodyPr>
          <a:lstStyle/>
          <a:p>
            <a:pPr algn="ctr"/>
            <a:r>
              <a:rPr lang="fr-FR" sz="2000" dirty="0"/>
              <a:t>Soins de premier recours</a:t>
            </a:r>
          </a:p>
        </p:txBody>
      </p:sp>
      <p:sp>
        <p:nvSpPr>
          <p:cNvPr id="21" name="ZoneTexte 20">
            <a:extLst>
              <a:ext uri="{FF2B5EF4-FFF2-40B4-BE49-F238E27FC236}">
                <a16:creationId xmlns:a16="http://schemas.microsoft.com/office/drawing/2014/main" id="{80FF2B7F-783A-9360-212C-DCFFFC45B40C}"/>
              </a:ext>
            </a:extLst>
          </p:cNvPr>
          <p:cNvSpPr txBox="1"/>
          <p:nvPr/>
        </p:nvSpPr>
        <p:spPr>
          <a:xfrm>
            <a:off x="3742194" y="4401655"/>
            <a:ext cx="1618343" cy="400110"/>
          </a:xfrm>
          <a:prstGeom prst="rect">
            <a:avLst/>
          </a:prstGeom>
          <a:noFill/>
        </p:spPr>
        <p:txBody>
          <a:bodyPr wrap="square" rtlCol="0">
            <a:spAutoFit/>
          </a:bodyPr>
          <a:lstStyle/>
          <a:p>
            <a:pPr algn="ctr"/>
            <a:r>
              <a:rPr lang="fr-FR" sz="2000" dirty="0"/>
              <a:t>Clinique</a:t>
            </a:r>
          </a:p>
        </p:txBody>
      </p:sp>
      <p:sp>
        <p:nvSpPr>
          <p:cNvPr id="22" name="ZoneTexte 21">
            <a:extLst>
              <a:ext uri="{FF2B5EF4-FFF2-40B4-BE49-F238E27FC236}">
                <a16:creationId xmlns:a16="http://schemas.microsoft.com/office/drawing/2014/main" id="{3BC59C83-6145-4F97-D489-5135362AAEAD}"/>
              </a:ext>
            </a:extLst>
          </p:cNvPr>
          <p:cNvSpPr txBox="1"/>
          <p:nvPr/>
        </p:nvSpPr>
        <p:spPr>
          <a:xfrm>
            <a:off x="5326741" y="3933127"/>
            <a:ext cx="1676399" cy="1323439"/>
          </a:xfrm>
          <a:prstGeom prst="rect">
            <a:avLst/>
          </a:prstGeom>
          <a:noFill/>
        </p:spPr>
        <p:txBody>
          <a:bodyPr wrap="square" rtlCol="0">
            <a:spAutoFit/>
          </a:bodyPr>
          <a:lstStyle/>
          <a:p>
            <a:pPr algn="ctr"/>
            <a:r>
              <a:rPr lang="fr-FR" sz="2000" dirty="0"/>
              <a:t>Au moins 2 médecins et 1 Axillaire médicale</a:t>
            </a:r>
          </a:p>
        </p:txBody>
      </p:sp>
      <p:sp>
        <p:nvSpPr>
          <p:cNvPr id="23" name="ZoneTexte 22">
            <a:extLst>
              <a:ext uri="{FF2B5EF4-FFF2-40B4-BE49-F238E27FC236}">
                <a16:creationId xmlns:a16="http://schemas.microsoft.com/office/drawing/2014/main" id="{D0448930-8C4A-6C49-5621-92B7BAC05D4D}"/>
              </a:ext>
            </a:extLst>
          </p:cNvPr>
          <p:cNvSpPr txBox="1"/>
          <p:nvPr/>
        </p:nvSpPr>
        <p:spPr>
          <a:xfrm>
            <a:off x="7570895" y="4349518"/>
            <a:ext cx="588623" cy="400110"/>
          </a:xfrm>
          <a:prstGeom prst="rect">
            <a:avLst/>
          </a:prstGeom>
          <a:noFill/>
        </p:spPr>
        <p:txBody>
          <a:bodyPr wrap="none" rtlCol="0">
            <a:spAutoFit/>
          </a:bodyPr>
          <a:lstStyle/>
          <a:p>
            <a:r>
              <a:rPr lang="fr-FR" sz="2000" dirty="0"/>
              <a:t>Oui</a:t>
            </a:r>
          </a:p>
        </p:txBody>
      </p:sp>
      <p:sp>
        <p:nvSpPr>
          <p:cNvPr id="24" name="ZoneTexte 23">
            <a:extLst>
              <a:ext uri="{FF2B5EF4-FFF2-40B4-BE49-F238E27FC236}">
                <a16:creationId xmlns:a16="http://schemas.microsoft.com/office/drawing/2014/main" id="{6BF910AD-8FFF-252A-A333-209854741DBD}"/>
              </a:ext>
            </a:extLst>
          </p:cNvPr>
          <p:cNvSpPr txBox="1"/>
          <p:nvPr/>
        </p:nvSpPr>
        <p:spPr>
          <a:xfrm>
            <a:off x="8713866" y="4169238"/>
            <a:ext cx="1676399" cy="1015663"/>
          </a:xfrm>
          <a:prstGeom prst="rect">
            <a:avLst/>
          </a:prstGeom>
          <a:noFill/>
        </p:spPr>
        <p:txBody>
          <a:bodyPr wrap="square" rtlCol="0">
            <a:spAutoFit/>
          </a:bodyPr>
          <a:lstStyle/>
          <a:p>
            <a:pPr algn="ctr"/>
            <a:r>
              <a:rPr lang="fr-FR" sz="2000" dirty="0"/>
              <a:t>Si MSP publique :</a:t>
            </a:r>
          </a:p>
          <a:p>
            <a:pPr algn="ctr"/>
            <a:r>
              <a:rPr lang="fr-FR" sz="2000" dirty="0"/>
              <a:t>ACI</a:t>
            </a:r>
          </a:p>
        </p:txBody>
      </p:sp>
      <p:sp>
        <p:nvSpPr>
          <p:cNvPr id="25" name="ZoneTexte 24">
            <a:extLst>
              <a:ext uri="{FF2B5EF4-FFF2-40B4-BE49-F238E27FC236}">
                <a16:creationId xmlns:a16="http://schemas.microsoft.com/office/drawing/2014/main" id="{21079F92-1D38-4EB2-7AF3-568A9F383FE3}"/>
              </a:ext>
            </a:extLst>
          </p:cNvPr>
          <p:cNvSpPr txBox="1"/>
          <p:nvPr/>
        </p:nvSpPr>
        <p:spPr>
          <a:xfrm>
            <a:off x="10394875" y="3931674"/>
            <a:ext cx="1654629" cy="1323439"/>
          </a:xfrm>
          <a:prstGeom prst="rect">
            <a:avLst/>
          </a:prstGeom>
          <a:noFill/>
        </p:spPr>
        <p:txBody>
          <a:bodyPr wrap="square" rtlCol="0">
            <a:spAutoFit/>
          </a:bodyPr>
          <a:lstStyle/>
          <a:p>
            <a:pPr algn="ctr"/>
            <a:r>
              <a:rPr lang="fr-FR" sz="2000" dirty="0"/>
              <a:t>Associatif au départ,  puis SISA pour recevoir ACI</a:t>
            </a:r>
          </a:p>
        </p:txBody>
      </p:sp>
      <p:sp>
        <p:nvSpPr>
          <p:cNvPr id="26" name="ZoneTexte 25">
            <a:extLst>
              <a:ext uri="{FF2B5EF4-FFF2-40B4-BE49-F238E27FC236}">
                <a16:creationId xmlns:a16="http://schemas.microsoft.com/office/drawing/2014/main" id="{D17EDCA4-C1C0-3789-B098-7641C0A947EF}"/>
              </a:ext>
            </a:extLst>
          </p:cNvPr>
          <p:cNvSpPr txBox="1"/>
          <p:nvPr/>
        </p:nvSpPr>
        <p:spPr>
          <a:xfrm>
            <a:off x="353057" y="5438090"/>
            <a:ext cx="1932713" cy="1046440"/>
          </a:xfrm>
          <a:prstGeom prst="rect">
            <a:avLst/>
          </a:prstGeom>
          <a:noFill/>
        </p:spPr>
        <p:txBody>
          <a:bodyPr wrap="square" rtlCol="0">
            <a:spAutoFit/>
          </a:bodyPr>
          <a:lstStyle/>
          <a:p>
            <a:pPr algn="ctr"/>
            <a:r>
              <a:rPr lang="fr-FR" sz="2000" b="1" dirty="0"/>
              <a:t>CPTS</a:t>
            </a:r>
          </a:p>
          <a:p>
            <a:pPr algn="ctr"/>
            <a:r>
              <a:rPr lang="fr-FR" sz="1400" dirty="0"/>
              <a:t>Communauté professionnel territorial de santé</a:t>
            </a:r>
          </a:p>
        </p:txBody>
      </p:sp>
      <p:sp>
        <p:nvSpPr>
          <p:cNvPr id="27" name="ZoneTexte 26">
            <a:extLst>
              <a:ext uri="{FF2B5EF4-FFF2-40B4-BE49-F238E27FC236}">
                <a16:creationId xmlns:a16="http://schemas.microsoft.com/office/drawing/2014/main" id="{F9CA52FE-2765-C9E6-C8B8-DD8482E47FC5}"/>
              </a:ext>
            </a:extLst>
          </p:cNvPr>
          <p:cNvSpPr txBox="1"/>
          <p:nvPr/>
        </p:nvSpPr>
        <p:spPr>
          <a:xfrm>
            <a:off x="2236759" y="5415214"/>
            <a:ext cx="1590464" cy="1077218"/>
          </a:xfrm>
          <a:prstGeom prst="rect">
            <a:avLst/>
          </a:prstGeom>
          <a:noFill/>
        </p:spPr>
        <p:txBody>
          <a:bodyPr wrap="square" rtlCol="0">
            <a:spAutoFit/>
          </a:bodyPr>
          <a:lstStyle/>
          <a:p>
            <a:pPr algn="ctr"/>
            <a:r>
              <a:rPr lang="fr-FR" sz="1600" dirty="0"/>
              <a:t>Coordonner les professionnels et actions collectives</a:t>
            </a:r>
          </a:p>
        </p:txBody>
      </p:sp>
      <p:sp>
        <p:nvSpPr>
          <p:cNvPr id="28" name="ZoneTexte 27">
            <a:extLst>
              <a:ext uri="{FF2B5EF4-FFF2-40B4-BE49-F238E27FC236}">
                <a16:creationId xmlns:a16="http://schemas.microsoft.com/office/drawing/2014/main" id="{0D8DB9B2-4DC6-42E8-A5C3-DD1595E8ABA9}"/>
              </a:ext>
            </a:extLst>
          </p:cNvPr>
          <p:cNvSpPr txBox="1"/>
          <p:nvPr/>
        </p:nvSpPr>
        <p:spPr>
          <a:xfrm>
            <a:off x="3951052" y="5776644"/>
            <a:ext cx="1351833" cy="369332"/>
          </a:xfrm>
          <a:prstGeom prst="rect">
            <a:avLst/>
          </a:prstGeom>
          <a:noFill/>
        </p:spPr>
        <p:txBody>
          <a:bodyPr wrap="square" rtlCol="0">
            <a:spAutoFit/>
          </a:bodyPr>
          <a:lstStyle/>
          <a:p>
            <a:r>
              <a:rPr lang="fr-FR" dirty="0"/>
              <a:t>Territorial</a:t>
            </a:r>
          </a:p>
        </p:txBody>
      </p:sp>
      <p:sp>
        <p:nvSpPr>
          <p:cNvPr id="34" name="ZoneTexte 33">
            <a:extLst>
              <a:ext uri="{FF2B5EF4-FFF2-40B4-BE49-F238E27FC236}">
                <a16:creationId xmlns:a16="http://schemas.microsoft.com/office/drawing/2014/main" id="{9DA7E76F-DEAA-5CE1-6D08-343729A2CC45}"/>
              </a:ext>
            </a:extLst>
          </p:cNvPr>
          <p:cNvSpPr txBox="1"/>
          <p:nvPr/>
        </p:nvSpPr>
        <p:spPr>
          <a:xfrm>
            <a:off x="5369494" y="5403575"/>
            <a:ext cx="1646716" cy="1077218"/>
          </a:xfrm>
          <a:prstGeom prst="rect">
            <a:avLst/>
          </a:prstGeom>
          <a:noFill/>
        </p:spPr>
        <p:txBody>
          <a:bodyPr wrap="square" rtlCol="0">
            <a:spAutoFit/>
          </a:bodyPr>
          <a:lstStyle/>
          <a:p>
            <a:pPr algn="ctr"/>
            <a:r>
              <a:rPr lang="fr-FR" sz="1600" dirty="0"/>
              <a:t>A l’initiative des professionnels et établissements</a:t>
            </a:r>
          </a:p>
        </p:txBody>
      </p:sp>
      <p:sp>
        <p:nvSpPr>
          <p:cNvPr id="35" name="ZoneTexte 34">
            <a:extLst>
              <a:ext uri="{FF2B5EF4-FFF2-40B4-BE49-F238E27FC236}">
                <a16:creationId xmlns:a16="http://schemas.microsoft.com/office/drawing/2014/main" id="{65B38E43-D82B-3655-B132-0A52EFB4FD89}"/>
              </a:ext>
            </a:extLst>
          </p:cNvPr>
          <p:cNvSpPr txBox="1"/>
          <p:nvPr/>
        </p:nvSpPr>
        <p:spPr>
          <a:xfrm>
            <a:off x="7041849" y="5671063"/>
            <a:ext cx="1646716" cy="400110"/>
          </a:xfrm>
          <a:prstGeom prst="rect">
            <a:avLst/>
          </a:prstGeom>
          <a:noFill/>
        </p:spPr>
        <p:txBody>
          <a:bodyPr wrap="square" rtlCol="0">
            <a:spAutoFit/>
          </a:bodyPr>
          <a:lstStyle/>
          <a:p>
            <a:pPr algn="ctr"/>
            <a:r>
              <a:rPr lang="fr-FR" sz="2000" dirty="0"/>
              <a:t>Oui</a:t>
            </a:r>
          </a:p>
        </p:txBody>
      </p:sp>
      <p:sp>
        <p:nvSpPr>
          <p:cNvPr id="36" name="ZoneTexte 35">
            <a:extLst>
              <a:ext uri="{FF2B5EF4-FFF2-40B4-BE49-F238E27FC236}">
                <a16:creationId xmlns:a16="http://schemas.microsoft.com/office/drawing/2014/main" id="{805AB1C3-EF60-104C-703B-F059229D591C}"/>
              </a:ext>
            </a:extLst>
          </p:cNvPr>
          <p:cNvSpPr txBox="1"/>
          <p:nvPr/>
        </p:nvSpPr>
        <p:spPr>
          <a:xfrm>
            <a:off x="8688565" y="5671063"/>
            <a:ext cx="1654629" cy="400110"/>
          </a:xfrm>
          <a:prstGeom prst="rect">
            <a:avLst/>
          </a:prstGeom>
          <a:noFill/>
        </p:spPr>
        <p:txBody>
          <a:bodyPr wrap="square" rtlCol="0">
            <a:spAutoFit/>
          </a:bodyPr>
          <a:lstStyle/>
          <a:p>
            <a:pPr algn="ctr"/>
            <a:r>
              <a:rPr lang="fr-FR" sz="2000" dirty="0"/>
              <a:t>ACI</a:t>
            </a:r>
          </a:p>
        </p:txBody>
      </p:sp>
      <p:sp>
        <p:nvSpPr>
          <p:cNvPr id="37" name="ZoneTexte 36">
            <a:extLst>
              <a:ext uri="{FF2B5EF4-FFF2-40B4-BE49-F238E27FC236}">
                <a16:creationId xmlns:a16="http://schemas.microsoft.com/office/drawing/2014/main" id="{F68C9422-F3E0-8EE3-CD8D-C1B4269B0542}"/>
              </a:ext>
            </a:extLst>
          </p:cNvPr>
          <p:cNvSpPr txBox="1"/>
          <p:nvPr/>
        </p:nvSpPr>
        <p:spPr>
          <a:xfrm>
            <a:off x="10483518" y="5742129"/>
            <a:ext cx="1621138" cy="400110"/>
          </a:xfrm>
          <a:prstGeom prst="rect">
            <a:avLst/>
          </a:prstGeom>
          <a:noFill/>
        </p:spPr>
        <p:txBody>
          <a:bodyPr wrap="square" rtlCol="0">
            <a:spAutoFit/>
          </a:bodyPr>
          <a:lstStyle/>
          <a:p>
            <a:pPr algn="ctr"/>
            <a:r>
              <a:rPr lang="fr-FR" sz="2000" dirty="0"/>
              <a:t>Associatif</a:t>
            </a:r>
          </a:p>
        </p:txBody>
      </p:sp>
      <p:sp>
        <p:nvSpPr>
          <p:cNvPr id="2" name="Rectangle 1">
            <a:extLst>
              <a:ext uri="{FF2B5EF4-FFF2-40B4-BE49-F238E27FC236}">
                <a16:creationId xmlns:a16="http://schemas.microsoft.com/office/drawing/2014/main" id="{263EB8BE-4C12-1E5A-4DCB-B9FFF65E9256}"/>
              </a:ext>
            </a:extLst>
          </p:cNvPr>
          <p:cNvSpPr/>
          <p:nvPr/>
        </p:nvSpPr>
        <p:spPr>
          <a:xfrm>
            <a:off x="0" y="2330319"/>
            <a:ext cx="12049504" cy="41504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434625824"/>
      </p:ext>
    </p:extLst>
  </p:cSld>
  <p:clrMapOvr>
    <a:masterClrMapping/>
  </p:clrMapOvr>
  <mc:AlternateContent xmlns:mc="http://schemas.openxmlformats.org/markup-compatibility/2006" xmlns:p14="http://schemas.microsoft.com/office/powerpoint/2010/main">
    <mc:Choice Requires="p14">
      <p:transition spd="slow" p14:dur="2000" advTm="189"/>
    </mc:Choice>
    <mc:Fallback xmlns="">
      <p:transition spd="slow" advTm="18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71714" y="615856"/>
            <a:ext cx="8752445" cy="665965"/>
          </a:xfrm>
        </p:spPr>
        <p:txBody>
          <a:bodyPr/>
          <a:lstStyle/>
          <a:p>
            <a:r>
              <a:rPr kumimoji="0" lang="fr-FR" sz="2800" b="0" i="0" u="none" strike="noStrike" kern="1200" cap="all" spc="200" normalizeH="0" baseline="0" noProof="0" dirty="0">
                <a:ln w="19050">
                  <a:solidFill>
                    <a:srgbClr val="155463"/>
                  </a:solidFill>
                </a:ln>
                <a:solidFill>
                  <a:srgbClr val="00B0F0"/>
                </a:solidFill>
                <a:effectLst/>
                <a:uLnTx/>
                <a:uFillTx/>
                <a:latin typeface="Seaford Bold"/>
                <a:ea typeface="+mj-ea"/>
                <a:cs typeface="+mj-cs"/>
              </a:rPr>
              <a:t>Organisation territoriale des soins</a:t>
            </a:r>
            <a:endParaRPr lang="fr-FR" sz="2800" dirty="0">
              <a:solidFill>
                <a:srgbClr val="00B0F0"/>
              </a:solidFill>
            </a:endParaRP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12</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graphicFrame>
        <p:nvGraphicFramePr>
          <p:cNvPr id="4" name="Tableau 5">
            <a:extLst>
              <a:ext uri="{FF2B5EF4-FFF2-40B4-BE49-F238E27FC236}">
                <a16:creationId xmlns:a16="http://schemas.microsoft.com/office/drawing/2014/main" id="{31B60E50-7503-DFF7-2566-8C6B6ED2CE27}"/>
              </a:ext>
            </a:extLst>
          </p:cNvPr>
          <p:cNvGraphicFramePr>
            <a:graphicFrameLocks noGrp="1"/>
          </p:cNvGraphicFramePr>
          <p:nvPr/>
        </p:nvGraphicFramePr>
        <p:xfrm>
          <a:off x="275771" y="33579"/>
          <a:ext cx="11778343" cy="6483255"/>
        </p:xfrm>
        <a:graphic>
          <a:graphicData uri="http://schemas.openxmlformats.org/drawingml/2006/table">
            <a:tbl>
              <a:tblPr firstRow="1" bandRow="1">
                <a:tableStyleId>{5C22544A-7EE6-4342-B048-85BDC9FD1C3A}</a:tableStyleId>
              </a:tblPr>
              <a:tblGrid>
                <a:gridCol w="1952172">
                  <a:extLst>
                    <a:ext uri="{9D8B030D-6E8A-4147-A177-3AD203B41FA5}">
                      <a16:colId xmlns:a16="http://schemas.microsoft.com/office/drawing/2014/main" val="3402488991"/>
                    </a:ext>
                  </a:extLst>
                </a:gridCol>
                <a:gridCol w="1647371">
                  <a:extLst>
                    <a:ext uri="{9D8B030D-6E8A-4147-A177-3AD203B41FA5}">
                      <a16:colId xmlns:a16="http://schemas.microsoft.com/office/drawing/2014/main" val="1084699273"/>
                    </a:ext>
                  </a:extLst>
                </a:gridCol>
                <a:gridCol w="1443136">
                  <a:extLst>
                    <a:ext uri="{9D8B030D-6E8A-4147-A177-3AD203B41FA5}">
                      <a16:colId xmlns:a16="http://schemas.microsoft.com/office/drawing/2014/main" val="1625624979"/>
                    </a:ext>
                  </a:extLst>
                </a:gridCol>
                <a:gridCol w="1678474">
                  <a:extLst>
                    <a:ext uri="{9D8B030D-6E8A-4147-A177-3AD203B41FA5}">
                      <a16:colId xmlns:a16="http://schemas.microsoft.com/office/drawing/2014/main" val="3060159936"/>
                    </a:ext>
                  </a:extLst>
                </a:gridCol>
                <a:gridCol w="1678474">
                  <a:extLst>
                    <a:ext uri="{9D8B030D-6E8A-4147-A177-3AD203B41FA5}">
                      <a16:colId xmlns:a16="http://schemas.microsoft.com/office/drawing/2014/main" val="3290553615"/>
                    </a:ext>
                  </a:extLst>
                </a:gridCol>
                <a:gridCol w="1678474">
                  <a:extLst>
                    <a:ext uri="{9D8B030D-6E8A-4147-A177-3AD203B41FA5}">
                      <a16:colId xmlns:a16="http://schemas.microsoft.com/office/drawing/2014/main" val="603640995"/>
                    </a:ext>
                  </a:extLst>
                </a:gridCol>
                <a:gridCol w="1700242">
                  <a:extLst>
                    <a:ext uri="{9D8B030D-6E8A-4147-A177-3AD203B41FA5}">
                      <a16:colId xmlns:a16="http://schemas.microsoft.com/office/drawing/2014/main" val="193907267"/>
                    </a:ext>
                  </a:extLst>
                </a:gridCol>
              </a:tblGrid>
              <a:tr h="1142025">
                <a:tc>
                  <a:txBody>
                    <a:bodyPr/>
                    <a:lstStyle/>
                    <a:p>
                      <a:pPr algn="ctr"/>
                      <a:r>
                        <a:rPr lang="fr-FR" dirty="0"/>
                        <a:t>Nom</a:t>
                      </a:r>
                    </a:p>
                  </a:txBody>
                  <a:tcPr/>
                </a:tc>
                <a:tc>
                  <a:txBody>
                    <a:bodyPr/>
                    <a:lstStyle/>
                    <a:p>
                      <a:pPr algn="ctr"/>
                      <a:r>
                        <a:rPr lang="fr-FR" dirty="0"/>
                        <a:t>Définition ARS</a:t>
                      </a:r>
                    </a:p>
                  </a:txBody>
                  <a:tcPr/>
                </a:tc>
                <a:tc>
                  <a:txBody>
                    <a:bodyPr/>
                    <a:lstStyle/>
                    <a:p>
                      <a:pPr algn="ctr"/>
                      <a:r>
                        <a:rPr lang="fr-FR" dirty="0"/>
                        <a:t>Niveau territorial</a:t>
                      </a:r>
                    </a:p>
                  </a:txBody>
                  <a:tcPr/>
                </a:tc>
                <a:tc>
                  <a:txBody>
                    <a:bodyPr/>
                    <a:lstStyle/>
                    <a:p>
                      <a:pPr algn="ctr"/>
                      <a:r>
                        <a:rPr lang="fr-FR" dirty="0"/>
                        <a:t>Nombre de professionnels</a:t>
                      </a:r>
                    </a:p>
                  </a:txBody>
                  <a:tcPr/>
                </a:tc>
                <a:tc>
                  <a:txBody>
                    <a:bodyPr/>
                    <a:lstStyle/>
                    <a:p>
                      <a:pPr algn="ctr"/>
                      <a:r>
                        <a:rPr lang="fr-FR" dirty="0"/>
                        <a:t>Projet de santé</a:t>
                      </a:r>
                    </a:p>
                  </a:txBody>
                  <a:tcPr/>
                </a:tc>
                <a:tc>
                  <a:txBody>
                    <a:bodyPr/>
                    <a:lstStyle/>
                    <a:p>
                      <a:pPr algn="ctr"/>
                      <a:r>
                        <a:rPr lang="fr-FR" dirty="0"/>
                        <a:t>Financements</a:t>
                      </a:r>
                    </a:p>
                  </a:txBody>
                  <a:tcPr/>
                </a:tc>
                <a:tc>
                  <a:txBody>
                    <a:bodyPr/>
                    <a:lstStyle/>
                    <a:p>
                      <a:pPr algn="ctr"/>
                      <a:r>
                        <a:rPr lang="fr-FR" dirty="0"/>
                        <a:t>Statuts</a:t>
                      </a:r>
                    </a:p>
                  </a:txBody>
                  <a:tcPr/>
                </a:tc>
                <a:extLst>
                  <a:ext uri="{0D108BD9-81ED-4DB2-BD59-A6C34878D82A}">
                    <a16:rowId xmlns:a16="http://schemas.microsoft.com/office/drawing/2014/main" val="80174773"/>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603214389"/>
                  </a:ext>
                </a:extLst>
              </a:tr>
              <a:tr h="1476733">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4214345938"/>
                  </a:ext>
                </a:extLst>
              </a:tr>
              <a:tr h="1580447">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684124492"/>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a:p>
                  </a:txBody>
                  <a:tcPr/>
                </a:tc>
                <a:tc>
                  <a:txBody>
                    <a:bodyPr/>
                    <a:lstStyle/>
                    <a:p>
                      <a:pPr algn="ctr"/>
                      <a:endParaRPr lang="fr-FR"/>
                    </a:p>
                  </a:txBody>
                  <a:tcPr/>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1099930653"/>
                  </a:ext>
                </a:extLst>
              </a:tr>
            </a:tbl>
          </a:graphicData>
        </a:graphic>
      </p:graphicFrame>
      <p:sp>
        <p:nvSpPr>
          <p:cNvPr id="18" name="ZoneTexte 17">
            <a:extLst>
              <a:ext uri="{FF2B5EF4-FFF2-40B4-BE49-F238E27FC236}">
                <a16:creationId xmlns:a16="http://schemas.microsoft.com/office/drawing/2014/main" id="{529A37F4-5C75-C759-AD24-B95A4A678C4B}"/>
              </a:ext>
            </a:extLst>
          </p:cNvPr>
          <p:cNvSpPr txBox="1"/>
          <p:nvPr/>
        </p:nvSpPr>
        <p:spPr>
          <a:xfrm>
            <a:off x="472464" y="1314656"/>
            <a:ext cx="166914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Quire Sans"/>
                <a:ea typeface="+mn-ea"/>
                <a:cs typeface="+mn-cs"/>
              </a:rPr>
              <a:t>ESP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Quire Sans"/>
                <a:ea typeface="+mn-ea"/>
                <a:cs typeface="+mn-cs"/>
              </a:rPr>
              <a:t>Equipe de soin primaire</a:t>
            </a:r>
          </a:p>
        </p:txBody>
      </p:sp>
      <p:sp>
        <p:nvSpPr>
          <p:cNvPr id="29" name="ZoneTexte 28">
            <a:extLst>
              <a:ext uri="{FF2B5EF4-FFF2-40B4-BE49-F238E27FC236}">
                <a16:creationId xmlns:a16="http://schemas.microsoft.com/office/drawing/2014/main" id="{3FDD6C24-002E-8FC4-FEB5-04F2C50C6C8F}"/>
              </a:ext>
            </a:extLst>
          </p:cNvPr>
          <p:cNvSpPr txBox="1"/>
          <p:nvPr/>
        </p:nvSpPr>
        <p:spPr>
          <a:xfrm>
            <a:off x="2187863" y="1242517"/>
            <a:ext cx="1727200" cy="1015663"/>
          </a:xfrm>
          <a:prstGeom prst="rect">
            <a:avLst/>
          </a:prstGeom>
          <a:noFill/>
        </p:spPr>
        <p:txBody>
          <a:bodyPr wrap="square" rtlCol="0">
            <a:spAutoFit/>
          </a:bodyPr>
          <a:lstStyle/>
          <a:p>
            <a:pPr algn="ctr"/>
            <a:r>
              <a:rPr lang="fr-FR" sz="2000" dirty="0"/>
              <a:t>Soins de premier recours</a:t>
            </a:r>
          </a:p>
        </p:txBody>
      </p:sp>
      <p:sp>
        <p:nvSpPr>
          <p:cNvPr id="30" name="ZoneTexte 29">
            <a:extLst>
              <a:ext uri="{FF2B5EF4-FFF2-40B4-BE49-F238E27FC236}">
                <a16:creationId xmlns:a16="http://schemas.microsoft.com/office/drawing/2014/main" id="{5FA1D20D-F5F2-694D-137C-2060670551A4}"/>
              </a:ext>
            </a:extLst>
          </p:cNvPr>
          <p:cNvSpPr txBox="1"/>
          <p:nvPr/>
        </p:nvSpPr>
        <p:spPr>
          <a:xfrm>
            <a:off x="3783618" y="1522563"/>
            <a:ext cx="1618343" cy="400110"/>
          </a:xfrm>
          <a:prstGeom prst="rect">
            <a:avLst/>
          </a:prstGeom>
          <a:noFill/>
        </p:spPr>
        <p:txBody>
          <a:bodyPr wrap="square" rtlCol="0">
            <a:spAutoFit/>
          </a:bodyPr>
          <a:lstStyle/>
          <a:p>
            <a:pPr algn="ctr"/>
            <a:r>
              <a:rPr lang="fr-FR" sz="2000" dirty="0"/>
              <a:t>Clinique</a:t>
            </a:r>
          </a:p>
        </p:txBody>
      </p:sp>
      <p:sp>
        <p:nvSpPr>
          <p:cNvPr id="31" name="ZoneTexte 30">
            <a:extLst>
              <a:ext uri="{FF2B5EF4-FFF2-40B4-BE49-F238E27FC236}">
                <a16:creationId xmlns:a16="http://schemas.microsoft.com/office/drawing/2014/main" id="{44EB4361-7AF6-570F-0A2D-DCEB78D41764}"/>
              </a:ext>
            </a:extLst>
          </p:cNvPr>
          <p:cNvSpPr txBox="1"/>
          <p:nvPr/>
        </p:nvSpPr>
        <p:spPr>
          <a:xfrm>
            <a:off x="5311246" y="1269321"/>
            <a:ext cx="1676399" cy="1015663"/>
          </a:xfrm>
          <a:prstGeom prst="rect">
            <a:avLst/>
          </a:prstGeom>
          <a:noFill/>
        </p:spPr>
        <p:txBody>
          <a:bodyPr wrap="square" rtlCol="0">
            <a:spAutoFit/>
          </a:bodyPr>
          <a:lstStyle/>
          <a:p>
            <a:pPr algn="ctr"/>
            <a:r>
              <a:rPr lang="fr-FR" sz="2000" dirty="0"/>
              <a:t>Au moins un médecin généraliste</a:t>
            </a:r>
          </a:p>
        </p:txBody>
      </p:sp>
      <p:sp>
        <p:nvSpPr>
          <p:cNvPr id="32" name="ZoneTexte 31">
            <a:extLst>
              <a:ext uri="{FF2B5EF4-FFF2-40B4-BE49-F238E27FC236}">
                <a16:creationId xmlns:a16="http://schemas.microsoft.com/office/drawing/2014/main" id="{4E18FE9A-A576-626E-0F39-81899FE820E1}"/>
              </a:ext>
            </a:extLst>
          </p:cNvPr>
          <p:cNvSpPr txBox="1"/>
          <p:nvPr/>
        </p:nvSpPr>
        <p:spPr>
          <a:xfrm>
            <a:off x="7016500" y="1308314"/>
            <a:ext cx="1589315" cy="400110"/>
          </a:xfrm>
          <a:prstGeom prst="rect">
            <a:avLst/>
          </a:prstGeom>
          <a:noFill/>
        </p:spPr>
        <p:txBody>
          <a:bodyPr wrap="square" rtlCol="0">
            <a:spAutoFit/>
          </a:bodyPr>
          <a:lstStyle/>
          <a:p>
            <a:pPr algn="ctr"/>
            <a:r>
              <a:rPr lang="fr-FR" sz="2000" dirty="0"/>
              <a:t>Oui</a:t>
            </a:r>
          </a:p>
        </p:txBody>
      </p:sp>
      <p:sp>
        <p:nvSpPr>
          <p:cNvPr id="33" name="ZoneTexte 32">
            <a:extLst>
              <a:ext uri="{FF2B5EF4-FFF2-40B4-BE49-F238E27FC236}">
                <a16:creationId xmlns:a16="http://schemas.microsoft.com/office/drawing/2014/main" id="{F4DCFBF4-0EF5-6CF5-3CF7-2F131B043A35}"/>
              </a:ext>
            </a:extLst>
          </p:cNvPr>
          <p:cNvSpPr txBox="1"/>
          <p:nvPr/>
        </p:nvSpPr>
        <p:spPr>
          <a:xfrm>
            <a:off x="8713866" y="1281606"/>
            <a:ext cx="1676399" cy="707886"/>
          </a:xfrm>
          <a:prstGeom prst="rect">
            <a:avLst/>
          </a:prstGeom>
          <a:noFill/>
        </p:spPr>
        <p:txBody>
          <a:bodyPr wrap="square" rtlCol="0">
            <a:spAutoFit/>
          </a:bodyPr>
          <a:lstStyle/>
          <a:p>
            <a:pPr algn="ctr"/>
            <a:r>
              <a:rPr lang="fr-FR" sz="2000" dirty="0"/>
              <a:t>Oui (fonds FIR…)</a:t>
            </a:r>
          </a:p>
        </p:txBody>
      </p:sp>
      <p:sp>
        <p:nvSpPr>
          <p:cNvPr id="3" name="ZoneTexte 2">
            <a:extLst>
              <a:ext uri="{FF2B5EF4-FFF2-40B4-BE49-F238E27FC236}">
                <a16:creationId xmlns:a16="http://schemas.microsoft.com/office/drawing/2014/main" id="{DF099A43-FA2C-302F-48D6-BFFC5B3A5AD3}"/>
              </a:ext>
            </a:extLst>
          </p:cNvPr>
          <p:cNvSpPr txBox="1"/>
          <p:nvPr/>
        </p:nvSpPr>
        <p:spPr>
          <a:xfrm>
            <a:off x="420416" y="2429313"/>
            <a:ext cx="1676399" cy="1323439"/>
          </a:xfrm>
          <a:prstGeom prst="rect">
            <a:avLst/>
          </a:prstGeom>
          <a:noFill/>
        </p:spPr>
        <p:txBody>
          <a:bodyPr wrap="square" rtlCol="0">
            <a:spAutoFit/>
          </a:bodyPr>
          <a:lstStyle/>
          <a:p>
            <a:pPr algn="ctr"/>
            <a:r>
              <a:rPr lang="fr-FR" sz="2000" b="1" dirty="0">
                <a:solidFill>
                  <a:schemeClr val="tx1"/>
                </a:solidFill>
              </a:rPr>
              <a:t>ESS</a:t>
            </a:r>
          </a:p>
          <a:p>
            <a:pPr algn="ctr"/>
            <a:r>
              <a:rPr lang="fr-FR" sz="2000" dirty="0">
                <a:solidFill>
                  <a:schemeClr val="tx1"/>
                </a:solidFill>
              </a:rPr>
              <a:t>Equipe de Soins Spécialisés </a:t>
            </a:r>
            <a:endParaRPr lang="fr-FR" sz="2000" dirty="0"/>
          </a:p>
        </p:txBody>
      </p:sp>
      <p:sp>
        <p:nvSpPr>
          <p:cNvPr id="5" name="ZoneTexte 4">
            <a:extLst>
              <a:ext uri="{FF2B5EF4-FFF2-40B4-BE49-F238E27FC236}">
                <a16:creationId xmlns:a16="http://schemas.microsoft.com/office/drawing/2014/main" id="{6F0D81C9-1EC9-5212-E084-DC73320036E8}"/>
              </a:ext>
            </a:extLst>
          </p:cNvPr>
          <p:cNvSpPr txBox="1"/>
          <p:nvPr/>
        </p:nvSpPr>
        <p:spPr>
          <a:xfrm>
            <a:off x="2192406" y="2529992"/>
            <a:ext cx="1727200" cy="1015663"/>
          </a:xfrm>
          <a:prstGeom prst="rect">
            <a:avLst/>
          </a:prstGeom>
          <a:noFill/>
        </p:spPr>
        <p:txBody>
          <a:bodyPr wrap="square" rtlCol="0">
            <a:spAutoFit/>
          </a:bodyPr>
          <a:lstStyle/>
          <a:p>
            <a:pPr algn="ctr"/>
            <a:r>
              <a:rPr lang="fr-FR" sz="2000" dirty="0"/>
              <a:t>Soins de premier recours</a:t>
            </a:r>
          </a:p>
        </p:txBody>
      </p:sp>
      <p:sp>
        <p:nvSpPr>
          <p:cNvPr id="7" name="ZoneTexte 6">
            <a:extLst>
              <a:ext uri="{FF2B5EF4-FFF2-40B4-BE49-F238E27FC236}">
                <a16:creationId xmlns:a16="http://schemas.microsoft.com/office/drawing/2014/main" id="{DB7901B5-B2CB-C6EE-7DD5-5ABEA180A73B}"/>
              </a:ext>
            </a:extLst>
          </p:cNvPr>
          <p:cNvSpPr txBox="1"/>
          <p:nvPr/>
        </p:nvSpPr>
        <p:spPr>
          <a:xfrm>
            <a:off x="3736554" y="2889349"/>
            <a:ext cx="1618343" cy="400110"/>
          </a:xfrm>
          <a:prstGeom prst="rect">
            <a:avLst/>
          </a:prstGeom>
          <a:noFill/>
        </p:spPr>
        <p:txBody>
          <a:bodyPr wrap="square" rtlCol="0">
            <a:spAutoFit/>
          </a:bodyPr>
          <a:lstStyle/>
          <a:p>
            <a:pPr algn="ctr"/>
            <a:r>
              <a:rPr lang="fr-FR" sz="2000" dirty="0"/>
              <a:t>Clinique</a:t>
            </a:r>
          </a:p>
        </p:txBody>
      </p:sp>
      <p:sp>
        <p:nvSpPr>
          <p:cNvPr id="11" name="ZoneTexte 10">
            <a:extLst>
              <a:ext uri="{FF2B5EF4-FFF2-40B4-BE49-F238E27FC236}">
                <a16:creationId xmlns:a16="http://schemas.microsoft.com/office/drawing/2014/main" id="{C1763D8E-5521-B344-C8F3-90B231FB4B4D}"/>
              </a:ext>
            </a:extLst>
          </p:cNvPr>
          <p:cNvSpPr txBox="1"/>
          <p:nvPr/>
        </p:nvSpPr>
        <p:spPr>
          <a:xfrm>
            <a:off x="5326741" y="2553223"/>
            <a:ext cx="1676399" cy="1015663"/>
          </a:xfrm>
          <a:prstGeom prst="rect">
            <a:avLst/>
          </a:prstGeom>
          <a:noFill/>
        </p:spPr>
        <p:txBody>
          <a:bodyPr wrap="square" rtlCol="0">
            <a:spAutoFit/>
          </a:bodyPr>
          <a:lstStyle/>
          <a:p>
            <a:pPr algn="ctr"/>
            <a:r>
              <a:rPr lang="fr-FR" sz="2000" dirty="0"/>
              <a:t>Au moins un médecin spécialiste</a:t>
            </a:r>
          </a:p>
        </p:txBody>
      </p:sp>
      <p:sp>
        <p:nvSpPr>
          <p:cNvPr id="12" name="ZoneTexte 11">
            <a:extLst>
              <a:ext uri="{FF2B5EF4-FFF2-40B4-BE49-F238E27FC236}">
                <a16:creationId xmlns:a16="http://schemas.microsoft.com/office/drawing/2014/main" id="{1577E740-34D9-D36F-C74E-D12B70084DD6}"/>
              </a:ext>
            </a:extLst>
          </p:cNvPr>
          <p:cNvSpPr txBox="1"/>
          <p:nvPr/>
        </p:nvSpPr>
        <p:spPr>
          <a:xfrm>
            <a:off x="7033677" y="2899600"/>
            <a:ext cx="1589315" cy="400110"/>
          </a:xfrm>
          <a:prstGeom prst="rect">
            <a:avLst/>
          </a:prstGeom>
          <a:noFill/>
        </p:spPr>
        <p:txBody>
          <a:bodyPr wrap="square" rtlCol="0">
            <a:spAutoFit/>
          </a:bodyPr>
          <a:lstStyle/>
          <a:p>
            <a:pPr algn="ctr"/>
            <a:r>
              <a:rPr lang="fr-FR" sz="2000" dirty="0"/>
              <a:t>Oui</a:t>
            </a:r>
          </a:p>
        </p:txBody>
      </p:sp>
      <p:sp>
        <p:nvSpPr>
          <p:cNvPr id="14" name="ZoneTexte 13">
            <a:extLst>
              <a:ext uri="{FF2B5EF4-FFF2-40B4-BE49-F238E27FC236}">
                <a16:creationId xmlns:a16="http://schemas.microsoft.com/office/drawing/2014/main" id="{133055D0-2989-FFED-C5A0-D7AC044E0B3F}"/>
              </a:ext>
            </a:extLst>
          </p:cNvPr>
          <p:cNvSpPr txBox="1"/>
          <p:nvPr/>
        </p:nvSpPr>
        <p:spPr>
          <a:xfrm>
            <a:off x="8673043" y="2744758"/>
            <a:ext cx="1676399" cy="707886"/>
          </a:xfrm>
          <a:prstGeom prst="rect">
            <a:avLst/>
          </a:prstGeom>
          <a:noFill/>
        </p:spPr>
        <p:txBody>
          <a:bodyPr wrap="square" rtlCol="0">
            <a:spAutoFit/>
          </a:bodyPr>
          <a:lstStyle/>
          <a:p>
            <a:pPr algn="ctr"/>
            <a:r>
              <a:rPr lang="fr-FR" sz="2000" dirty="0"/>
              <a:t>Oui (Fonds FIR…)</a:t>
            </a:r>
          </a:p>
        </p:txBody>
      </p:sp>
      <p:sp>
        <p:nvSpPr>
          <p:cNvPr id="16" name="ZoneTexte 15">
            <a:extLst>
              <a:ext uri="{FF2B5EF4-FFF2-40B4-BE49-F238E27FC236}">
                <a16:creationId xmlns:a16="http://schemas.microsoft.com/office/drawing/2014/main" id="{55A06469-C983-0E9B-20D9-7DEFDB78EB70}"/>
              </a:ext>
            </a:extLst>
          </p:cNvPr>
          <p:cNvSpPr txBox="1"/>
          <p:nvPr/>
        </p:nvSpPr>
        <p:spPr>
          <a:xfrm>
            <a:off x="10373105" y="1317337"/>
            <a:ext cx="1676399" cy="1015663"/>
          </a:xfrm>
          <a:prstGeom prst="rect">
            <a:avLst/>
          </a:prstGeom>
          <a:noFill/>
        </p:spPr>
        <p:txBody>
          <a:bodyPr wrap="square" rtlCol="0">
            <a:spAutoFit/>
          </a:bodyPr>
          <a:lstStyle/>
          <a:p>
            <a:pPr algn="ctr"/>
            <a:r>
              <a:rPr lang="fr-FR" sz="2000" dirty="0"/>
              <a:t>Pas de cadre juridique prévu</a:t>
            </a:r>
          </a:p>
        </p:txBody>
      </p:sp>
      <p:sp>
        <p:nvSpPr>
          <p:cNvPr id="17" name="ZoneTexte 16">
            <a:extLst>
              <a:ext uri="{FF2B5EF4-FFF2-40B4-BE49-F238E27FC236}">
                <a16:creationId xmlns:a16="http://schemas.microsoft.com/office/drawing/2014/main" id="{038EC8BD-28FF-0319-57EB-7E4DA7380DAE}"/>
              </a:ext>
            </a:extLst>
          </p:cNvPr>
          <p:cNvSpPr txBox="1"/>
          <p:nvPr/>
        </p:nvSpPr>
        <p:spPr>
          <a:xfrm>
            <a:off x="10449536" y="2592718"/>
            <a:ext cx="1654629" cy="1015663"/>
          </a:xfrm>
          <a:prstGeom prst="rect">
            <a:avLst/>
          </a:prstGeom>
          <a:noFill/>
        </p:spPr>
        <p:txBody>
          <a:bodyPr wrap="square" rtlCol="0">
            <a:spAutoFit/>
          </a:bodyPr>
          <a:lstStyle/>
          <a:p>
            <a:pPr algn="ctr"/>
            <a:r>
              <a:rPr lang="fr-FR" sz="2000" dirty="0"/>
              <a:t>Pas de cadre juridique prévu</a:t>
            </a:r>
          </a:p>
        </p:txBody>
      </p:sp>
      <p:sp>
        <p:nvSpPr>
          <p:cNvPr id="19" name="ZoneTexte 18">
            <a:extLst>
              <a:ext uri="{FF2B5EF4-FFF2-40B4-BE49-F238E27FC236}">
                <a16:creationId xmlns:a16="http://schemas.microsoft.com/office/drawing/2014/main" id="{E1AD7294-5C8C-1741-7787-ED612BBF8745}"/>
              </a:ext>
            </a:extLst>
          </p:cNvPr>
          <p:cNvSpPr txBox="1"/>
          <p:nvPr/>
        </p:nvSpPr>
        <p:spPr>
          <a:xfrm>
            <a:off x="304046" y="3958537"/>
            <a:ext cx="1932713" cy="800219"/>
          </a:xfrm>
          <a:prstGeom prst="rect">
            <a:avLst/>
          </a:prstGeom>
          <a:noFill/>
        </p:spPr>
        <p:txBody>
          <a:bodyPr wrap="square" rtlCol="0">
            <a:spAutoFit/>
          </a:bodyPr>
          <a:lstStyle/>
          <a:p>
            <a:pPr algn="ctr"/>
            <a:r>
              <a:rPr lang="fr-FR" b="1" dirty="0"/>
              <a:t>MSP</a:t>
            </a:r>
          </a:p>
          <a:p>
            <a:pPr algn="ctr"/>
            <a:r>
              <a:rPr lang="fr-FR" sz="1400" dirty="0"/>
              <a:t>Maison de santé pluriprofessionnelles</a:t>
            </a:r>
          </a:p>
        </p:txBody>
      </p:sp>
      <p:sp>
        <p:nvSpPr>
          <p:cNvPr id="20" name="ZoneTexte 19">
            <a:extLst>
              <a:ext uri="{FF2B5EF4-FFF2-40B4-BE49-F238E27FC236}">
                <a16:creationId xmlns:a16="http://schemas.microsoft.com/office/drawing/2014/main" id="{ED648F81-4EE4-4D29-8B80-CF1B345F6A21}"/>
              </a:ext>
            </a:extLst>
          </p:cNvPr>
          <p:cNvSpPr txBox="1"/>
          <p:nvPr/>
        </p:nvSpPr>
        <p:spPr>
          <a:xfrm>
            <a:off x="2236759" y="4025220"/>
            <a:ext cx="1727200" cy="1015663"/>
          </a:xfrm>
          <a:prstGeom prst="rect">
            <a:avLst/>
          </a:prstGeom>
          <a:noFill/>
        </p:spPr>
        <p:txBody>
          <a:bodyPr wrap="square" rtlCol="0">
            <a:spAutoFit/>
          </a:bodyPr>
          <a:lstStyle/>
          <a:p>
            <a:pPr algn="ctr"/>
            <a:r>
              <a:rPr lang="fr-FR" sz="2000" dirty="0"/>
              <a:t>Soins de premier recours</a:t>
            </a:r>
          </a:p>
        </p:txBody>
      </p:sp>
      <p:sp>
        <p:nvSpPr>
          <p:cNvPr id="21" name="ZoneTexte 20">
            <a:extLst>
              <a:ext uri="{FF2B5EF4-FFF2-40B4-BE49-F238E27FC236}">
                <a16:creationId xmlns:a16="http://schemas.microsoft.com/office/drawing/2014/main" id="{80FF2B7F-783A-9360-212C-DCFFFC45B40C}"/>
              </a:ext>
            </a:extLst>
          </p:cNvPr>
          <p:cNvSpPr txBox="1"/>
          <p:nvPr/>
        </p:nvSpPr>
        <p:spPr>
          <a:xfrm>
            <a:off x="3742194" y="4401655"/>
            <a:ext cx="1618343" cy="400110"/>
          </a:xfrm>
          <a:prstGeom prst="rect">
            <a:avLst/>
          </a:prstGeom>
          <a:noFill/>
        </p:spPr>
        <p:txBody>
          <a:bodyPr wrap="square" rtlCol="0">
            <a:spAutoFit/>
          </a:bodyPr>
          <a:lstStyle/>
          <a:p>
            <a:pPr algn="ctr"/>
            <a:r>
              <a:rPr lang="fr-FR" sz="2000" dirty="0"/>
              <a:t>Clinique</a:t>
            </a:r>
          </a:p>
        </p:txBody>
      </p:sp>
      <p:sp>
        <p:nvSpPr>
          <p:cNvPr id="22" name="ZoneTexte 21">
            <a:extLst>
              <a:ext uri="{FF2B5EF4-FFF2-40B4-BE49-F238E27FC236}">
                <a16:creationId xmlns:a16="http://schemas.microsoft.com/office/drawing/2014/main" id="{3BC59C83-6145-4F97-D489-5135362AAEAD}"/>
              </a:ext>
            </a:extLst>
          </p:cNvPr>
          <p:cNvSpPr txBox="1"/>
          <p:nvPr/>
        </p:nvSpPr>
        <p:spPr>
          <a:xfrm>
            <a:off x="5326741" y="3933127"/>
            <a:ext cx="1676399" cy="1323439"/>
          </a:xfrm>
          <a:prstGeom prst="rect">
            <a:avLst/>
          </a:prstGeom>
          <a:noFill/>
        </p:spPr>
        <p:txBody>
          <a:bodyPr wrap="square" rtlCol="0">
            <a:spAutoFit/>
          </a:bodyPr>
          <a:lstStyle/>
          <a:p>
            <a:pPr algn="ctr"/>
            <a:r>
              <a:rPr lang="fr-FR" sz="2000" dirty="0"/>
              <a:t>Au moins 2 médecins et 1 Axillaire médicale</a:t>
            </a:r>
          </a:p>
        </p:txBody>
      </p:sp>
      <p:sp>
        <p:nvSpPr>
          <p:cNvPr id="23" name="ZoneTexte 22">
            <a:extLst>
              <a:ext uri="{FF2B5EF4-FFF2-40B4-BE49-F238E27FC236}">
                <a16:creationId xmlns:a16="http://schemas.microsoft.com/office/drawing/2014/main" id="{D0448930-8C4A-6C49-5621-92B7BAC05D4D}"/>
              </a:ext>
            </a:extLst>
          </p:cNvPr>
          <p:cNvSpPr txBox="1"/>
          <p:nvPr/>
        </p:nvSpPr>
        <p:spPr>
          <a:xfrm>
            <a:off x="7570895" y="4349518"/>
            <a:ext cx="588623" cy="400110"/>
          </a:xfrm>
          <a:prstGeom prst="rect">
            <a:avLst/>
          </a:prstGeom>
          <a:noFill/>
        </p:spPr>
        <p:txBody>
          <a:bodyPr wrap="none" rtlCol="0">
            <a:spAutoFit/>
          </a:bodyPr>
          <a:lstStyle/>
          <a:p>
            <a:r>
              <a:rPr lang="fr-FR" sz="2000" dirty="0"/>
              <a:t>Oui</a:t>
            </a:r>
          </a:p>
        </p:txBody>
      </p:sp>
      <p:sp>
        <p:nvSpPr>
          <p:cNvPr id="24" name="ZoneTexte 23">
            <a:extLst>
              <a:ext uri="{FF2B5EF4-FFF2-40B4-BE49-F238E27FC236}">
                <a16:creationId xmlns:a16="http://schemas.microsoft.com/office/drawing/2014/main" id="{6BF910AD-8FFF-252A-A333-209854741DBD}"/>
              </a:ext>
            </a:extLst>
          </p:cNvPr>
          <p:cNvSpPr txBox="1"/>
          <p:nvPr/>
        </p:nvSpPr>
        <p:spPr>
          <a:xfrm>
            <a:off x="8713866" y="4169238"/>
            <a:ext cx="1676399" cy="1015663"/>
          </a:xfrm>
          <a:prstGeom prst="rect">
            <a:avLst/>
          </a:prstGeom>
          <a:noFill/>
        </p:spPr>
        <p:txBody>
          <a:bodyPr wrap="square" rtlCol="0">
            <a:spAutoFit/>
          </a:bodyPr>
          <a:lstStyle/>
          <a:p>
            <a:pPr algn="ctr"/>
            <a:r>
              <a:rPr lang="fr-FR" sz="2000" dirty="0"/>
              <a:t>Si MSP publique :</a:t>
            </a:r>
          </a:p>
          <a:p>
            <a:pPr algn="ctr"/>
            <a:r>
              <a:rPr lang="fr-FR" sz="2000" dirty="0"/>
              <a:t>ACI</a:t>
            </a:r>
          </a:p>
        </p:txBody>
      </p:sp>
      <p:sp>
        <p:nvSpPr>
          <p:cNvPr id="25" name="ZoneTexte 24">
            <a:extLst>
              <a:ext uri="{FF2B5EF4-FFF2-40B4-BE49-F238E27FC236}">
                <a16:creationId xmlns:a16="http://schemas.microsoft.com/office/drawing/2014/main" id="{21079F92-1D38-4EB2-7AF3-568A9F383FE3}"/>
              </a:ext>
            </a:extLst>
          </p:cNvPr>
          <p:cNvSpPr txBox="1"/>
          <p:nvPr/>
        </p:nvSpPr>
        <p:spPr>
          <a:xfrm>
            <a:off x="10394875" y="3931674"/>
            <a:ext cx="1654629" cy="1323439"/>
          </a:xfrm>
          <a:prstGeom prst="rect">
            <a:avLst/>
          </a:prstGeom>
          <a:noFill/>
        </p:spPr>
        <p:txBody>
          <a:bodyPr wrap="square" rtlCol="0">
            <a:spAutoFit/>
          </a:bodyPr>
          <a:lstStyle/>
          <a:p>
            <a:pPr algn="ctr"/>
            <a:r>
              <a:rPr lang="fr-FR" sz="2000" dirty="0"/>
              <a:t>Associatif au départ,  puis SISA pour recevoir ACI</a:t>
            </a:r>
          </a:p>
        </p:txBody>
      </p:sp>
      <p:sp>
        <p:nvSpPr>
          <p:cNvPr id="26" name="ZoneTexte 25">
            <a:extLst>
              <a:ext uri="{FF2B5EF4-FFF2-40B4-BE49-F238E27FC236}">
                <a16:creationId xmlns:a16="http://schemas.microsoft.com/office/drawing/2014/main" id="{D17EDCA4-C1C0-3789-B098-7641C0A947EF}"/>
              </a:ext>
            </a:extLst>
          </p:cNvPr>
          <p:cNvSpPr txBox="1"/>
          <p:nvPr/>
        </p:nvSpPr>
        <p:spPr>
          <a:xfrm>
            <a:off x="353057" y="5438090"/>
            <a:ext cx="1932713" cy="1046440"/>
          </a:xfrm>
          <a:prstGeom prst="rect">
            <a:avLst/>
          </a:prstGeom>
          <a:noFill/>
        </p:spPr>
        <p:txBody>
          <a:bodyPr wrap="square" rtlCol="0">
            <a:spAutoFit/>
          </a:bodyPr>
          <a:lstStyle/>
          <a:p>
            <a:pPr algn="ctr"/>
            <a:r>
              <a:rPr lang="fr-FR" sz="2000" b="1" dirty="0"/>
              <a:t>CPTS</a:t>
            </a:r>
          </a:p>
          <a:p>
            <a:pPr algn="ctr"/>
            <a:r>
              <a:rPr lang="fr-FR" sz="1400" dirty="0"/>
              <a:t>Communauté professionnel territorial de santé</a:t>
            </a:r>
          </a:p>
        </p:txBody>
      </p:sp>
      <p:sp>
        <p:nvSpPr>
          <p:cNvPr id="27" name="ZoneTexte 26">
            <a:extLst>
              <a:ext uri="{FF2B5EF4-FFF2-40B4-BE49-F238E27FC236}">
                <a16:creationId xmlns:a16="http://schemas.microsoft.com/office/drawing/2014/main" id="{F9CA52FE-2765-C9E6-C8B8-DD8482E47FC5}"/>
              </a:ext>
            </a:extLst>
          </p:cNvPr>
          <p:cNvSpPr txBox="1"/>
          <p:nvPr/>
        </p:nvSpPr>
        <p:spPr>
          <a:xfrm>
            <a:off x="2236759" y="5415214"/>
            <a:ext cx="1590464" cy="1077218"/>
          </a:xfrm>
          <a:prstGeom prst="rect">
            <a:avLst/>
          </a:prstGeom>
          <a:noFill/>
        </p:spPr>
        <p:txBody>
          <a:bodyPr wrap="square" rtlCol="0">
            <a:spAutoFit/>
          </a:bodyPr>
          <a:lstStyle/>
          <a:p>
            <a:pPr algn="ctr"/>
            <a:r>
              <a:rPr lang="fr-FR" sz="1600" dirty="0"/>
              <a:t>Coordonner les professionnels et actions collectives</a:t>
            </a:r>
          </a:p>
        </p:txBody>
      </p:sp>
      <p:sp>
        <p:nvSpPr>
          <p:cNvPr id="28" name="ZoneTexte 27">
            <a:extLst>
              <a:ext uri="{FF2B5EF4-FFF2-40B4-BE49-F238E27FC236}">
                <a16:creationId xmlns:a16="http://schemas.microsoft.com/office/drawing/2014/main" id="{0D8DB9B2-4DC6-42E8-A5C3-DD1595E8ABA9}"/>
              </a:ext>
            </a:extLst>
          </p:cNvPr>
          <p:cNvSpPr txBox="1"/>
          <p:nvPr/>
        </p:nvSpPr>
        <p:spPr>
          <a:xfrm>
            <a:off x="3951052" y="5776644"/>
            <a:ext cx="1351833" cy="369332"/>
          </a:xfrm>
          <a:prstGeom prst="rect">
            <a:avLst/>
          </a:prstGeom>
          <a:noFill/>
        </p:spPr>
        <p:txBody>
          <a:bodyPr wrap="square" rtlCol="0">
            <a:spAutoFit/>
          </a:bodyPr>
          <a:lstStyle/>
          <a:p>
            <a:r>
              <a:rPr lang="fr-FR" dirty="0"/>
              <a:t>Territorial</a:t>
            </a:r>
          </a:p>
        </p:txBody>
      </p:sp>
      <p:sp>
        <p:nvSpPr>
          <p:cNvPr id="34" name="ZoneTexte 33">
            <a:extLst>
              <a:ext uri="{FF2B5EF4-FFF2-40B4-BE49-F238E27FC236}">
                <a16:creationId xmlns:a16="http://schemas.microsoft.com/office/drawing/2014/main" id="{9DA7E76F-DEAA-5CE1-6D08-343729A2CC45}"/>
              </a:ext>
            </a:extLst>
          </p:cNvPr>
          <p:cNvSpPr txBox="1"/>
          <p:nvPr/>
        </p:nvSpPr>
        <p:spPr>
          <a:xfrm>
            <a:off x="5369494" y="5403575"/>
            <a:ext cx="1646716" cy="1077218"/>
          </a:xfrm>
          <a:prstGeom prst="rect">
            <a:avLst/>
          </a:prstGeom>
          <a:noFill/>
        </p:spPr>
        <p:txBody>
          <a:bodyPr wrap="square" rtlCol="0">
            <a:spAutoFit/>
          </a:bodyPr>
          <a:lstStyle/>
          <a:p>
            <a:pPr algn="ctr"/>
            <a:r>
              <a:rPr lang="fr-FR" sz="1600" dirty="0"/>
              <a:t>A l’initiative des professionnels et établissements</a:t>
            </a:r>
          </a:p>
        </p:txBody>
      </p:sp>
      <p:sp>
        <p:nvSpPr>
          <p:cNvPr id="35" name="ZoneTexte 34">
            <a:extLst>
              <a:ext uri="{FF2B5EF4-FFF2-40B4-BE49-F238E27FC236}">
                <a16:creationId xmlns:a16="http://schemas.microsoft.com/office/drawing/2014/main" id="{65B38E43-D82B-3655-B132-0A52EFB4FD89}"/>
              </a:ext>
            </a:extLst>
          </p:cNvPr>
          <p:cNvSpPr txBox="1"/>
          <p:nvPr/>
        </p:nvSpPr>
        <p:spPr>
          <a:xfrm>
            <a:off x="7041849" y="5671063"/>
            <a:ext cx="1646716" cy="400110"/>
          </a:xfrm>
          <a:prstGeom prst="rect">
            <a:avLst/>
          </a:prstGeom>
          <a:noFill/>
        </p:spPr>
        <p:txBody>
          <a:bodyPr wrap="square" rtlCol="0">
            <a:spAutoFit/>
          </a:bodyPr>
          <a:lstStyle/>
          <a:p>
            <a:pPr algn="ctr"/>
            <a:r>
              <a:rPr lang="fr-FR" sz="2000" dirty="0"/>
              <a:t>Oui</a:t>
            </a:r>
          </a:p>
        </p:txBody>
      </p:sp>
      <p:sp>
        <p:nvSpPr>
          <p:cNvPr id="36" name="ZoneTexte 35">
            <a:extLst>
              <a:ext uri="{FF2B5EF4-FFF2-40B4-BE49-F238E27FC236}">
                <a16:creationId xmlns:a16="http://schemas.microsoft.com/office/drawing/2014/main" id="{805AB1C3-EF60-104C-703B-F059229D591C}"/>
              </a:ext>
            </a:extLst>
          </p:cNvPr>
          <p:cNvSpPr txBox="1"/>
          <p:nvPr/>
        </p:nvSpPr>
        <p:spPr>
          <a:xfrm>
            <a:off x="8688565" y="5671063"/>
            <a:ext cx="1654629" cy="400110"/>
          </a:xfrm>
          <a:prstGeom prst="rect">
            <a:avLst/>
          </a:prstGeom>
          <a:noFill/>
        </p:spPr>
        <p:txBody>
          <a:bodyPr wrap="square" rtlCol="0">
            <a:spAutoFit/>
          </a:bodyPr>
          <a:lstStyle/>
          <a:p>
            <a:pPr algn="ctr"/>
            <a:r>
              <a:rPr lang="fr-FR" sz="2000" dirty="0"/>
              <a:t>ACI</a:t>
            </a:r>
          </a:p>
        </p:txBody>
      </p:sp>
      <p:sp>
        <p:nvSpPr>
          <p:cNvPr id="37" name="ZoneTexte 36">
            <a:extLst>
              <a:ext uri="{FF2B5EF4-FFF2-40B4-BE49-F238E27FC236}">
                <a16:creationId xmlns:a16="http://schemas.microsoft.com/office/drawing/2014/main" id="{F68C9422-F3E0-8EE3-CD8D-C1B4269B0542}"/>
              </a:ext>
            </a:extLst>
          </p:cNvPr>
          <p:cNvSpPr txBox="1"/>
          <p:nvPr/>
        </p:nvSpPr>
        <p:spPr>
          <a:xfrm>
            <a:off x="10483518" y="5742129"/>
            <a:ext cx="1621138" cy="400110"/>
          </a:xfrm>
          <a:prstGeom prst="rect">
            <a:avLst/>
          </a:prstGeom>
          <a:noFill/>
        </p:spPr>
        <p:txBody>
          <a:bodyPr wrap="square" rtlCol="0">
            <a:spAutoFit/>
          </a:bodyPr>
          <a:lstStyle/>
          <a:p>
            <a:pPr algn="ctr"/>
            <a:r>
              <a:rPr lang="fr-FR" sz="2000" dirty="0"/>
              <a:t>Associatif</a:t>
            </a:r>
          </a:p>
        </p:txBody>
      </p:sp>
      <p:sp>
        <p:nvSpPr>
          <p:cNvPr id="2" name="Rectangle 1">
            <a:extLst>
              <a:ext uri="{FF2B5EF4-FFF2-40B4-BE49-F238E27FC236}">
                <a16:creationId xmlns:a16="http://schemas.microsoft.com/office/drawing/2014/main" id="{263EB8BE-4C12-1E5A-4DCB-B9FFF65E9256}"/>
              </a:ext>
            </a:extLst>
          </p:cNvPr>
          <p:cNvSpPr/>
          <p:nvPr/>
        </p:nvSpPr>
        <p:spPr>
          <a:xfrm>
            <a:off x="0" y="3752751"/>
            <a:ext cx="12049504" cy="27280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1247893458"/>
      </p:ext>
    </p:extLst>
  </p:cSld>
  <p:clrMapOvr>
    <a:masterClrMapping/>
  </p:clrMapOvr>
  <mc:AlternateContent xmlns:mc="http://schemas.openxmlformats.org/markup-compatibility/2006" xmlns:p14="http://schemas.microsoft.com/office/powerpoint/2010/main">
    <mc:Choice Requires="p14">
      <p:transition spd="slow" p14:dur="2000" advTm="210"/>
    </mc:Choice>
    <mc:Fallback xmlns="">
      <p:transition spd="slow" advTm="21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71714" y="615856"/>
            <a:ext cx="8752445" cy="665965"/>
          </a:xfrm>
        </p:spPr>
        <p:txBody>
          <a:bodyPr/>
          <a:lstStyle/>
          <a:p>
            <a:r>
              <a:rPr kumimoji="0" lang="fr-FR" sz="2800" b="0" i="0" u="none" strike="noStrike" kern="1200" cap="all" spc="200" normalizeH="0" baseline="0" noProof="0" dirty="0">
                <a:ln w="19050">
                  <a:solidFill>
                    <a:srgbClr val="155463"/>
                  </a:solidFill>
                </a:ln>
                <a:solidFill>
                  <a:srgbClr val="00B0F0"/>
                </a:solidFill>
                <a:effectLst/>
                <a:uLnTx/>
                <a:uFillTx/>
                <a:latin typeface="Seaford Bold"/>
                <a:ea typeface="+mj-ea"/>
                <a:cs typeface="+mj-cs"/>
              </a:rPr>
              <a:t>Organisation territoriale des soins</a:t>
            </a:r>
            <a:endParaRPr lang="fr-FR" sz="2800" dirty="0">
              <a:solidFill>
                <a:srgbClr val="00B0F0"/>
              </a:solidFill>
            </a:endParaRP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13</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graphicFrame>
        <p:nvGraphicFramePr>
          <p:cNvPr id="4" name="Tableau 5">
            <a:extLst>
              <a:ext uri="{FF2B5EF4-FFF2-40B4-BE49-F238E27FC236}">
                <a16:creationId xmlns:a16="http://schemas.microsoft.com/office/drawing/2014/main" id="{31B60E50-7503-DFF7-2566-8C6B6ED2CE27}"/>
              </a:ext>
            </a:extLst>
          </p:cNvPr>
          <p:cNvGraphicFramePr>
            <a:graphicFrameLocks noGrp="1"/>
          </p:cNvGraphicFramePr>
          <p:nvPr/>
        </p:nvGraphicFramePr>
        <p:xfrm>
          <a:off x="275771" y="33579"/>
          <a:ext cx="11778343" cy="6483255"/>
        </p:xfrm>
        <a:graphic>
          <a:graphicData uri="http://schemas.openxmlformats.org/drawingml/2006/table">
            <a:tbl>
              <a:tblPr firstRow="1" bandRow="1">
                <a:tableStyleId>{5C22544A-7EE6-4342-B048-85BDC9FD1C3A}</a:tableStyleId>
              </a:tblPr>
              <a:tblGrid>
                <a:gridCol w="1952172">
                  <a:extLst>
                    <a:ext uri="{9D8B030D-6E8A-4147-A177-3AD203B41FA5}">
                      <a16:colId xmlns:a16="http://schemas.microsoft.com/office/drawing/2014/main" val="3402488991"/>
                    </a:ext>
                  </a:extLst>
                </a:gridCol>
                <a:gridCol w="1647371">
                  <a:extLst>
                    <a:ext uri="{9D8B030D-6E8A-4147-A177-3AD203B41FA5}">
                      <a16:colId xmlns:a16="http://schemas.microsoft.com/office/drawing/2014/main" val="1084699273"/>
                    </a:ext>
                  </a:extLst>
                </a:gridCol>
                <a:gridCol w="1443136">
                  <a:extLst>
                    <a:ext uri="{9D8B030D-6E8A-4147-A177-3AD203B41FA5}">
                      <a16:colId xmlns:a16="http://schemas.microsoft.com/office/drawing/2014/main" val="1625624979"/>
                    </a:ext>
                  </a:extLst>
                </a:gridCol>
                <a:gridCol w="1678474">
                  <a:extLst>
                    <a:ext uri="{9D8B030D-6E8A-4147-A177-3AD203B41FA5}">
                      <a16:colId xmlns:a16="http://schemas.microsoft.com/office/drawing/2014/main" val="3060159936"/>
                    </a:ext>
                  </a:extLst>
                </a:gridCol>
                <a:gridCol w="1678474">
                  <a:extLst>
                    <a:ext uri="{9D8B030D-6E8A-4147-A177-3AD203B41FA5}">
                      <a16:colId xmlns:a16="http://schemas.microsoft.com/office/drawing/2014/main" val="3290553615"/>
                    </a:ext>
                  </a:extLst>
                </a:gridCol>
                <a:gridCol w="1678474">
                  <a:extLst>
                    <a:ext uri="{9D8B030D-6E8A-4147-A177-3AD203B41FA5}">
                      <a16:colId xmlns:a16="http://schemas.microsoft.com/office/drawing/2014/main" val="603640995"/>
                    </a:ext>
                  </a:extLst>
                </a:gridCol>
                <a:gridCol w="1700242">
                  <a:extLst>
                    <a:ext uri="{9D8B030D-6E8A-4147-A177-3AD203B41FA5}">
                      <a16:colId xmlns:a16="http://schemas.microsoft.com/office/drawing/2014/main" val="193907267"/>
                    </a:ext>
                  </a:extLst>
                </a:gridCol>
              </a:tblGrid>
              <a:tr h="1142025">
                <a:tc>
                  <a:txBody>
                    <a:bodyPr/>
                    <a:lstStyle/>
                    <a:p>
                      <a:pPr algn="ctr"/>
                      <a:r>
                        <a:rPr lang="fr-FR" dirty="0"/>
                        <a:t>Nom</a:t>
                      </a:r>
                    </a:p>
                  </a:txBody>
                  <a:tcPr/>
                </a:tc>
                <a:tc>
                  <a:txBody>
                    <a:bodyPr/>
                    <a:lstStyle/>
                    <a:p>
                      <a:pPr algn="ctr"/>
                      <a:r>
                        <a:rPr lang="fr-FR" dirty="0"/>
                        <a:t>Définition ARS</a:t>
                      </a:r>
                    </a:p>
                  </a:txBody>
                  <a:tcPr/>
                </a:tc>
                <a:tc>
                  <a:txBody>
                    <a:bodyPr/>
                    <a:lstStyle/>
                    <a:p>
                      <a:pPr algn="ctr"/>
                      <a:r>
                        <a:rPr lang="fr-FR" dirty="0"/>
                        <a:t>Niveau territorial</a:t>
                      </a:r>
                    </a:p>
                  </a:txBody>
                  <a:tcPr/>
                </a:tc>
                <a:tc>
                  <a:txBody>
                    <a:bodyPr/>
                    <a:lstStyle/>
                    <a:p>
                      <a:pPr algn="ctr"/>
                      <a:r>
                        <a:rPr lang="fr-FR" dirty="0"/>
                        <a:t>Nombre de professionnels</a:t>
                      </a:r>
                    </a:p>
                  </a:txBody>
                  <a:tcPr/>
                </a:tc>
                <a:tc>
                  <a:txBody>
                    <a:bodyPr/>
                    <a:lstStyle/>
                    <a:p>
                      <a:pPr algn="ctr"/>
                      <a:r>
                        <a:rPr lang="fr-FR" dirty="0"/>
                        <a:t>Projet de santé</a:t>
                      </a:r>
                    </a:p>
                  </a:txBody>
                  <a:tcPr/>
                </a:tc>
                <a:tc>
                  <a:txBody>
                    <a:bodyPr/>
                    <a:lstStyle/>
                    <a:p>
                      <a:pPr algn="ctr"/>
                      <a:r>
                        <a:rPr lang="fr-FR" dirty="0"/>
                        <a:t>Financements</a:t>
                      </a:r>
                    </a:p>
                  </a:txBody>
                  <a:tcPr/>
                </a:tc>
                <a:tc>
                  <a:txBody>
                    <a:bodyPr/>
                    <a:lstStyle/>
                    <a:p>
                      <a:pPr algn="ctr"/>
                      <a:r>
                        <a:rPr lang="fr-FR" dirty="0"/>
                        <a:t>Statuts</a:t>
                      </a:r>
                    </a:p>
                  </a:txBody>
                  <a:tcPr/>
                </a:tc>
                <a:extLst>
                  <a:ext uri="{0D108BD9-81ED-4DB2-BD59-A6C34878D82A}">
                    <a16:rowId xmlns:a16="http://schemas.microsoft.com/office/drawing/2014/main" val="80174773"/>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603214389"/>
                  </a:ext>
                </a:extLst>
              </a:tr>
              <a:tr h="1476733">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4214345938"/>
                  </a:ext>
                </a:extLst>
              </a:tr>
              <a:tr h="1580447">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684124492"/>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a:p>
                  </a:txBody>
                  <a:tcPr/>
                </a:tc>
                <a:tc>
                  <a:txBody>
                    <a:bodyPr/>
                    <a:lstStyle/>
                    <a:p>
                      <a:pPr algn="ctr"/>
                      <a:endParaRPr lang="fr-FR"/>
                    </a:p>
                  </a:txBody>
                  <a:tcPr/>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1099930653"/>
                  </a:ext>
                </a:extLst>
              </a:tr>
            </a:tbl>
          </a:graphicData>
        </a:graphic>
      </p:graphicFrame>
      <p:sp>
        <p:nvSpPr>
          <p:cNvPr id="18" name="ZoneTexte 17">
            <a:extLst>
              <a:ext uri="{FF2B5EF4-FFF2-40B4-BE49-F238E27FC236}">
                <a16:creationId xmlns:a16="http://schemas.microsoft.com/office/drawing/2014/main" id="{529A37F4-5C75-C759-AD24-B95A4A678C4B}"/>
              </a:ext>
            </a:extLst>
          </p:cNvPr>
          <p:cNvSpPr txBox="1"/>
          <p:nvPr/>
        </p:nvSpPr>
        <p:spPr>
          <a:xfrm>
            <a:off x="472464" y="1314656"/>
            <a:ext cx="166914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Quire Sans"/>
                <a:ea typeface="+mn-ea"/>
                <a:cs typeface="+mn-cs"/>
              </a:rPr>
              <a:t>ESP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Quire Sans"/>
                <a:ea typeface="+mn-ea"/>
                <a:cs typeface="+mn-cs"/>
              </a:rPr>
              <a:t>Equipe de soin primaire</a:t>
            </a:r>
          </a:p>
        </p:txBody>
      </p:sp>
      <p:sp>
        <p:nvSpPr>
          <p:cNvPr id="29" name="ZoneTexte 28">
            <a:extLst>
              <a:ext uri="{FF2B5EF4-FFF2-40B4-BE49-F238E27FC236}">
                <a16:creationId xmlns:a16="http://schemas.microsoft.com/office/drawing/2014/main" id="{3FDD6C24-002E-8FC4-FEB5-04F2C50C6C8F}"/>
              </a:ext>
            </a:extLst>
          </p:cNvPr>
          <p:cNvSpPr txBox="1"/>
          <p:nvPr/>
        </p:nvSpPr>
        <p:spPr>
          <a:xfrm>
            <a:off x="2187863" y="1242517"/>
            <a:ext cx="1727200" cy="1015663"/>
          </a:xfrm>
          <a:prstGeom prst="rect">
            <a:avLst/>
          </a:prstGeom>
          <a:noFill/>
        </p:spPr>
        <p:txBody>
          <a:bodyPr wrap="square" rtlCol="0">
            <a:spAutoFit/>
          </a:bodyPr>
          <a:lstStyle/>
          <a:p>
            <a:pPr algn="ctr"/>
            <a:r>
              <a:rPr lang="fr-FR" sz="2000" dirty="0"/>
              <a:t>Soins de premier recours</a:t>
            </a:r>
          </a:p>
        </p:txBody>
      </p:sp>
      <p:sp>
        <p:nvSpPr>
          <p:cNvPr id="30" name="ZoneTexte 29">
            <a:extLst>
              <a:ext uri="{FF2B5EF4-FFF2-40B4-BE49-F238E27FC236}">
                <a16:creationId xmlns:a16="http://schemas.microsoft.com/office/drawing/2014/main" id="{5FA1D20D-F5F2-694D-137C-2060670551A4}"/>
              </a:ext>
            </a:extLst>
          </p:cNvPr>
          <p:cNvSpPr txBox="1"/>
          <p:nvPr/>
        </p:nvSpPr>
        <p:spPr>
          <a:xfrm>
            <a:off x="3783618" y="1522563"/>
            <a:ext cx="1618343" cy="400110"/>
          </a:xfrm>
          <a:prstGeom prst="rect">
            <a:avLst/>
          </a:prstGeom>
          <a:noFill/>
        </p:spPr>
        <p:txBody>
          <a:bodyPr wrap="square" rtlCol="0">
            <a:spAutoFit/>
          </a:bodyPr>
          <a:lstStyle/>
          <a:p>
            <a:pPr algn="ctr"/>
            <a:r>
              <a:rPr lang="fr-FR" sz="2000" dirty="0"/>
              <a:t>Clinique</a:t>
            </a:r>
          </a:p>
        </p:txBody>
      </p:sp>
      <p:sp>
        <p:nvSpPr>
          <p:cNvPr id="31" name="ZoneTexte 30">
            <a:extLst>
              <a:ext uri="{FF2B5EF4-FFF2-40B4-BE49-F238E27FC236}">
                <a16:creationId xmlns:a16="http://schemas.microsoft.com/office/drawing/2014/main" id="{44EB4361-7AF6-570F-0A2D-DCEB78D41764}"/>
              </a:ext>
            </a:extLst>
          </p:cNvPr>
          <p:cNvSpPr txBox="1"/>
          <p:nvPr/>
        </p:nvSpPr>
        <p:spPr>
          <a:xfrm>
            <a:off x="5311246" y="1269321"/>
            <a:ext cx="1676399" cy="1015663"/>
          </a:xfrm>
          <a:prstGeom prst="rect">
            <a:avLst/>
          </a:prstGeom>
          <a:noFill/>
        </p:spPr>
        <p:txBody>
          <a:bodyPr wrap="square" rtlCol="0">
            <a:spAutoFit/>
          </a:bodyPr>
          <a:lstStyle/>
          <a:p>
            <a:pPr algn="ctr"/>
            <a:r>
              <a:rPr lang="fr-FR" sz="2000" dirty="0"/>
              <a:t>Au moins un médecin généraliste</a:t>
            </a:r>
          </a:p>
        </p:txBody>
      </p:sp>
      <p:sp>
        <p:nvSpPr>
          <p:cNvPr id="32" name="ZoneTexte 31">
            <a:extLst>
              <a:ext uri="{FF2B5EF4-FFF2-40B4-BE49-F238E27FC236}">
                <a16:creationId xmlns:a16="http://schemas.microsoft.com/office/drawing/2014/main" id="{4E18FE9A-A576-626E-0F39-81899FE820E1}"/>
              </a:ext>
            </a:extLst>
          </p:cNvPr>
          <p:cNvSpPr txBox="1"/>
          <p:nvPr/>
        </p:nvSpPr>
        <p:spPr>
          <a:xfrm>
            <a:off x="7016500" y="1308314"/>
            <a:ext cx="1589315" cy="400110"/>
          </a:xfrm>
          <a:prstGeom prst="rect">
            <a:avLst/>
          </a:prstGeom>
          <a:noFill/>
        </p:spPr>
        <p:txBody>
          <a:bodyPr wrap="square" rtlCol="0">
            <a:spAutoFit/>
          </a:bodyPr>
          <a:lstStyle/>
          <a:p>
            <a:pPr algn="ctr"/>
            <a:r>
              <a:rPr lang="fr-FR" sz="2000" dirty="0"/>
              <a:t>Oui</a:t>
            </a:r>
          </a:p>
        </p:txBody>
      </p:sp>
      <p:sp>
        <p:nvSpPr>
          <p:cNvPr id="33" name="ZoneTexte 32">
            <a:extLst>
              <a:ext uri="{FF2B5EF4-FFF2-40B4-BE49-F238E27FC236}">
                <a16:creationId xmlns:a16="http://schemas.microsoft.com/office/drawing/2014/main" id="{F4DCFBF4-0EF5-6CF5-3CF7-2F131B043A35}"/>
              </a:ext>
            </a:extLst>
          </p:cNvPr>
          <p:cNvSpPr txBox="1"/>
          <p:nvPr/>
        </p:nvSpPr>
        <p:spPr>
          <a:xfrm>
            <a:off x="8713866" y="1281606"/>
            <a:ext cx="1676399" cy="707886"/>
          </a:xfrm>
          <a:prstGeom prst="rect">
            <a:avLst/>
          </a:prstGeom>
          <a:noFill/>
        </p:spPr>
        <p:txBody>
          <a:bodyPr wrap="square" rtlCol="0">
            <a:spAutoFit/>
          </a:bodyPr>
          <a:lstStyle/>
          <a:p>
            <a:pPr algn="ctr"/>
            <a:r>
              <a:rPr lang="fr-FR" sz="2000" dirty="0"/>
              <a:t>Oui (fonds FIR…)</a:t>
            </a:r>
          </a:p>
        </p:txBody>
      </p:sp>
      <p:sp>
        <p:nvSpPr>
          <p:cNvPr id="3" name="ZoneTexte 2">
            <a:extLst>
              <a:ext uri="{FF2B5EF4-FFF2-40B4-BE49-F238E27FC236}">
                <a16:creationId xmlns:a16="http://schemas.microsoft.com/office/drawing/2014/main" id="{DF099A43-FA2C-302F-48D6-BFFC5B3A5AD3}"/>
              </a:ext>
            </a:extLst>
          </p:cNvPr>
          <p:cNvSpPr txBox="1"/>
          <p:nvPr/>
        </p:nvSpPr>
        <p:spPr>
          <a:xfrm>
            <a:off x="420416" y="2429313"/>
            <a:ext cx="1676399" cy="1323439"/>
          </a:xfrm>
          <a:prstGeom prst="rect">
            <a:avLst/>
          </a:prstGeom>
          <a:noFill/>
        </p:spPr>
        <p:txBody>
          <a:bodyPr wrap="square" rtlCol="0">
            <a:spAutoFit/>
          </a:bodyPr>
          <a:lstStyle/>
          <a:p>
            <a:pPr algn="ctr"/>
            <a:r>
              <a:rPr lang="fr-FR" sz="2000" b="1" dirty="0">
                <a:solidFill>
                  <a:schemeClr val="tx1"/>
                </a:solidFill>
              </a:rPr>
              <a:t>ESS</a:t>
            </a:r>
          </a:p>
          <a:p>
            <a:pPr algn="ctr"/>
            <a:r>
              <a:rPr lang="fr-FR" sz="2000" dirty="0">
                <a:solidFill>
                  <a:schemeClr val="tx1"/>
                </a:solidFill>
              </a:rPr>
              <a:t>Equipe de Soins Spécialisés </a:t>
            </a:r>
            <a:endParaRPr lang="fr-FR" sz="2000" dirty="0"/>
          </a:p>
        </p:txBody>
      </p:sp>
      <p:sp>
        <p:nvSpPr>
          <p:cNvPr id="5" name="ZoneTexte 4">
            <a:extLst>
              <a:ext uri="{FF2B5EF4-FFF2-40B4-BE49-F238E27FC236}">
                <a16:creationId xmlns:a16="http://schemas.microsoft.com/office/drawing/2014/main" id="{6F0D81C9-1EC9-5212-E084-DC73320036E8}"/>
              </a:ext>
            </a:extLst>
          </p:cNvPr>
          <p:cNvSpPr txBox="1"/>
          <p:nvPr/>
        </p:nvSpPr>
        <p:spPr>
          <a:xfrm>
            <a:off x="2192406" y="2529992"/>
            <a:ext cx="1727200" cy="1015663"/>
          </a:xfrm>
          <a:prstGeom prst="rect">
            <a:avLst/>
          </a:prstGeom>
          <a:noFill/>
        </p:spPr>
        <p:txBody>
          <a:bodyPr wrap="square" rtlCol="0">
            <a:spAutoFit/>
          </a:bodyPr>
          <a:lstStyle/>
          <a:p>
            <a:pPr algn="ctr"/>
            <a:r>
              <a:rPr lang="fr-FR" sz="2000" dirty="0"/>
              <a:t>Soins de premier recours</a:t>
            </a:r>
          </a:p>
        </p:txBody>
      </p:sp>
      <p:sp>
        <p:nvSpPr>
          <p:cNvPr id="7" name="ZoneTexte 6">
            <a:extLst>
              <a:ext uri="{FF2B5EF4-FFF2-40B4-BE49-F238E27FC236}">
                <a16:creationId xmlns:a16="http://schemas.microsoft.com/office/drawing/2014/main" id="{DB7901B5-B2CB-C6EE-7DD5-5ABEA180A73B}"/>
              </a:ext>
            </a:extLst>
          </p:cNvPr>
          <p:cNvSpPr txBox="1"/>
          <p:nvPr/>
        </p:nvSpPr>
        <p:spPr>
          <a:xfrm>
            <a:off x="3736554" y="2889349"/>
            <a:ext cx="1618343" cy="400110"/>
          </a:xfrm>
          <a:prstGeom prst="rect">
            <a:avLst/>
          </a:prstGeom>
          <a:noFill/>
        </p:spPr>
        <p:txBody>
          <a:bodyPr wrap="square" rtlCol="0">
            <a:spAutoFit/>
          </a:bodyPr>
          <a:lstStyle/>
          <a:p>
            <a:pPr algn="ctr"/>
            <a:r>
              <a:rPr lang="fr-FR" sz="2000" dirty="0"/>
              <a:t>Clinique</a:t>
            </a:r>
          </a:p>
        </p:txBody>
      </p:sp>
      <p:sp>
        <p:nvSpPr>
          <p:cNvPr id="11" name="ZoneTexte 10">
            <a:extLst>
              <a:ext uri="{FF2B5EF4-FFF2-40B4-BE49-F238E27FC236}">
                <a16:creationId xmlns:a16="http://schemas.microsoft.com/office/drawing/2014/main" id="{C1763D8E-5521-B344-C8F3-90B231FB4B4D}"/>
              </a:ext>
            </a:extLst>
          </p:cNvPr>
          <p:cNvSpPr txBox="1"/>
          <p:nvPr/>
        </p:nvSpPr>
        <p:spPr>
          <a:xfrm>
            <a:off x="5326741" y="2553223"/>
            <a:ext cx="1676399" cy="1015663"/>
          </a:xfrm>
          <a:prstGeom prst="rect">
            <a:avLst/>
          </a:prstGeom>
          <a:noFill/>
        </p:spPr>
        <p:txBody>
          <a:bodyPr wrap="square" rtlCol="0">
            <a:spAutoFit/>
          </a:bodyPr>
          <a:lstStyle/>
          <a:p>
            <a:pPr algn="ctr"/>
            <a:r>
              <a:rPr lang="fr-FR" sz="2000" dirty="0"/>
              <a:t>Au moins un médecin spécialiste</a:t>
            </a:r>
          </a:p>
        </p:txBody>
      </p:sp>
      <p:sp>
        <p:nvSpPr>
          <p:cNvPr id="12" name="ZoneTexte 11">
            <a:extLst>
              <a:ext uri="{FF2B5EF4-FFF2-40B4-BE49-F238E27FC236}">
                <a16:creationId xmlns:a16="http://schemas.microsoft.com/office/drawing/2014/main" id="{1577E740-34D9-D36F-C74E-D12B70084DD6}"/>
              </a:ext>
            </a:extLst>
          </p:cNvPr>
          <p:cNvSpPr txBox="1"/>
          <p:nvPr/>
        </p:nvSpPr>
        <p:spPr>
          <a:xfrm>
            <a:off x="7033677" y="2899600"/>
            <a:ext cx="1589315" cy="400110"/>
          </a:xfrm>
          <a:prstGeom prst="rect">
            <a:avLst/>
          </a:prstGeom>
          <a:noFill/>
        </p:spPr>
        <p:txBody>
          <a:bodyPr wrap="square" rtlCol="0">
            <a:spAutoFit/>
          </a:bodyPr>
          <a:lstStyle/>
          <a:p>
            <a:pPr algn="ctr"/>
            <a:r>
              <a:rPr lang="fr-FR" sz="2000" dirty="0"/>
              <a:t>Oui</a:t>
            </a:r>
          </a:p>
        </p:txBody>
      </p:sp>
      <p:sp>
        <p:nvSpPr>
          <p:cNvPr id="14" name="ZoneTexte 13">
            <a:extLst>
              <a:ext uri="{FF2B5EF4-FFF2-40B4-BE49-F238E27FC236}">
                <a16:creationId xmlns:a16="http://schemas.microsoft.com/office/drawing/2014/main" id="{133055D0-2989-FFED-C5A0-D7AC044E0B3F}"/>
              </a:ext>
            </a:extLst>
          </p:cNvPr>
          <p:cNvSpPr txBox="1"/>
          <p:nvPr/>
        </p:nvSpPr>
        <p:spPr>
          <a:xfrm>
            <a:off x="8673043" y="2744758"/>
            <a:ext cx="1676399" cy="707886"/>
          </a:xfrm>
          <a:prstGeom prst="rect">
            <a:avLst/>
          </a:prstGeom>
          <a:noFill/>
        </p:spPr>
        <p:txBody>
          <a:bodyPr wrap="square" rtlCol="0">
            <a:spAutoFit/>
          </a:bodyPr>
          <a:lstStyle/>
          <a:p>
            <a:pPr algn="ctr"/>
            <a:r>
              <a:rPr lang="fr-FR" sz="2000" dirty="0"/>
              <a:t>Oui (Fonds FIR…)</a:t>
            </a:r>
          </a:p>
        </p:txBody>
      </p:sp>
      <p:sp>
        <p:nvSpPr>
          <p:cNvPr id="16" name="ZoneTexte 15">
            <a:extLst>
              <a:ext uri="{FF2B5EF4-FFF2-40B4-BE49-F238E27FC236}">
                <a16:creationId xmlns:a16="http://schemas.microsoft.com/office/drawing/2014/main" id="{55A06469-C983-0E9B-20D9-7DEFDB78EB70}"/>
              </a:ext>
            </a:extLst>
          </p:cNvPr>
          <p:cNvSpPr txBox="1"/>
          <p:nvPr/>
        </p:nvSpPr>
        <p:spPr>
          <a:xfrm>
            <a:off x="10373105" y="1317337"/>
            <a:ext cx="1676399" cy="1015663"/>
          </a:xfrm>
          <a:prstGeom prst="rect">
            <a:avLst/>
          </a:prstGeom>
          <a:noFill/>
        </p:spPr>
        <p:txBody>
          <a:bodyPr wrap="square" rtlCol="0">
            <a:spAutoFit/>
          </a:bodyPr>
          <a:lstStyle/>
          <a:p>
            <a:pPr algn="ctr"/>
            <a:r>
              <a:rPr lang="fr-FR" sz="2000" dirty="0"/>
              <a:t>Pas de cadre juridique prévu</a:t>
            </a:r>
          </a:p>
        </p:txBody>
      </p:sp>
      <p:sp>
        <p:nvSpPr>
          <p:cNvPr id="17" name="ZoneTexte 16">
            <a:extLst>
              <a:ext uri="{FF2B5EF4-FFF2-40B4-BE49-F238E27FC236}">
                <a16:creationId xmlns:a16="http://schemas.microsoft.com/office/drawing/2014/main" id="{038EC8BD-28FF-0319-57EB-7E4DA7380DAE}"/>
              </a:ext>
            </a:extLst>
          </p:cNvPr>
          <p:cNvSpPr txBox="1"/>
          <p:nvPr/>
        </p:nvSpPr>
        <p:spPr>
          <a:xfrm>
            <a:off x="10449536" y="2592718"/>
            <a:ext cx="1654629" cy="1015663"/>
          </a:xfrm>
          <a:prstGeom prst="rect">
            <a:avLst/>
          </a:prstGeom>
          <a:noFill/>
        </p:spPr>
        <p:txBody>
          <a:bodyPr wrap="square" rtlCol="0">
            <a:spAutoFit/>
          </a:bodyPr>
          <a:lstStyle/>
          <a:p>
            <a:pPr algn="ctr"/>
            <a:r>
              <a:rPr lang="fr-FR" sz="2000" dirty="0"/>
              <a:t>Pas de cadre juridique prévu</a:t>
            </a:r>
          </a:p>
        </p:txBody>
      </p:sp>
      <p:sp>
        <p:nvSpPr>
          <p:cNvPr id="19" name="ZoneTexte 18">
            <a:extLst>
              <a:ext uri="{FF2B5EF4-FFF2-40B4-BE49-F238E27FC236}">
                <a16:creationId xmlns:a16="http://schemas.microsoft.com/office/drawing/2014/main" id="{E1AD7294-5C8C-1741-7787-ED612BBF8745}"/>
              </a:ext>
            </a:extLst>
          </p:cNvPr>
          <p:cNvSpPr txBox="1"/>
          <p:nvPr/>
        </p:nvSpPr>
        <p:spPr>
          <a:xfrm>
            <a:off x="304046" y="3958537"/>
            <a:ext cx="1932713" cy="800219"/>
          </a:xfrm>
          <a:prstGeom prst="rect">
            <a:avLst/>
          </a:prstGeom>
          <a:noFill/>
        </p:spPr>
        <p:txBody>
          <a:bodyPr wrap="square" rtlCol="0">
            <a:spAutoFit/>
          </a:bodyPr>
          <a:lstStyle/>
          <a:p>
            <a:pPr algn="ctr"/>
            <a:r>
              <a:rPr lang="fr-FR" b="1" dirty="0"/>
              <a:t>MSP</a:t>
            </a:r>
          </a:p>
          <a:p>
            <a:pPr algn="ctr"/>
            <a:r>
              <a:rPr lang="fr-FR" sz="1400" dirty="0"/>
              <a:t>Maison de santé pluriprofessionnelles</a:t>
            </a:r>
          </a:p>
        </p:txBody>
      </p:sp>
      <p:sp>
        <p:nvSpPr>
          <p:cNvPr id="20" name="ZoneTexte 19">
            <a:extLst>
              <a:ext uri="{FF2B5EF4-FFF2-40B4-BE49-F238E27FC236}">
                <a16:creationId xmlns:a16="http://schemas.microsoft.com/office/drawing/2014/main" id="{ED648F81-4EE4-4D29-8B80-CF1B345F6A21}"/>
              </a:ext>
            </a:extLst>
          </p:cNvPr>
          <p:cNvSpPr txBox="1"/>
          <p:nvPr/>
        </p:nvSpPr>
        <p:spPr>
          <a:xfrm>
            <a:off x="2236759" y="4025220"/>
            <a:ext cx="1727200" cy="1015663"/>
          </a:xfrm>
          <a:prstGeom prst="rect">
            <a:avLst/>
          </a:prstGeom>
          <a:noFill/>
        </p:spPr>
        <p:txBody>
          <a:bodyPr wrap="square" rtlCol="0">
            <a:spAutoFit/>
          </a:bodyPr>
          <a:lstStyle/>
          <a:p>
            <a:pPr algn="ctr"/>
            <a:r>
              <a:rPr lang="fr-FR" sz="2000" dirty="0"/>
              <a:t>Soins de premier recours</a:t>
            </a:r>
          </a:p>
        </p:txBody>
      </p:sp>
      <p:sp>
        <p:nvSpPr>
          <p:cNvPr id="21" name="ZoneTexte 20">
            <a:extLst>
              <a:ext uri="{FF2B5EF4-FFF2-40B4-BE49-F238E27FC236}">
                <a16:creationId xmlns:a16="http://schemas.microsoft.com/office/drawing/2014/main" id="{80FF2B7F-783A-9360-212C-DCFFFC45B40C}"/>
              </a:ext>
            </a:extLst>
          </p:cNvPr>
          <p:cNvSpPr txBox="1"/>
          <p:nvPr/>
        </p:nvSpPr>
        <p:spPr>
          <a:xfrm>
            <a:off x="3742194" y="4401655"/>
            <a:ext cx="1618343" cy="400110"/>
          </a:xfrm>
          <a:prstGeom prst="rect">
            <a:avLst/>
          </a:prstGeom>
          <a:noFill/>
        </p:spPr>
        <p:txBody>
          <a:bodyPr wrap="square" rtlCol="0">
            <a:spAutoFit/>
          </a:bodyPr>
          <a:lstStyle/>
          <a:p>
            <a:pPr algn="ctr"/>
            <a:r>
              <a:rPr lang="fr-FR" sz="2000" dirty="0"/>
              <a:t>Clinique</a:t>
            </a:r>
          </a:p>
        </p:txBody>
      </p:sp>
      <p:sp>
        <p:nvSpPr>
          <p:cNvPr id="22" name="ZoneTexte 21">
            <a:extLst>
              <a:ext uri="{FF2B5EF4-FFF2-40B4-BE49-F238E27FC236}">
                <a16:creationId xmlns:a16="http://schemas.microsoft.com/office/drawing/2014/main" id="{3BC59C83-6145-4F97-D489-5135362AAEAD}"/>
              </a:ext>
            </a:extLst>
          </p:cNvPr>
          <p:cNvSpPr txBox="1"/>
          <p:nvPr/>
        </p:nvSpPr>
        <p:spPr>
          <a:xfrm>
            <a:off x="5326741" y="3933127"/>
            <a:ext cx="1676399" cy="1323439"/>
          </a:xfrm>
          <a:prstGeom prst="rect">
            <a:avLst/>
          </a:prstGeom>
          <a:noFill/>
        </p:spPr>
        <p:txBody>
          <a:bodyPr wrap="square" rtlCol="0">
            <a:spAutoFit/>
          </a:bodyPr>
          <a:lstStyle/>
          <a:p>
            <a:pPr algn="ctr"/>
            <a:r>
              <a:rPr lang="fr-FR" sz="2000" dirty="0"/>
              <a:t>Au moins 2 médecins et 1 Axillaire médicale</a:t>
            </a:r>
          </a:p>
        </p:txBody>
      </p:sp>
      <p:sp>
        <p:nvSpPr>
          <p:cNvPr id="23" name="ZoneTexte 22">
            <a:extLst>
              <a:ext uri="{FF2B5EF4-FFF2-40B4-BE49-F238E27FC236}">
                <a16:creationId xmlns:a16="http://schemas.microsoft.com/office/drawing/2014/main" id="{D0448930-8C4A-6C49-5621-92B7BAC05D4D}"/>
              </a:ext>
            </a:extLst>
          </p:cNvPr>
          <p:cNvSpPr txBox="1"/>
          <p:nvPr/>
        </p:nvSpPr>
        <p:spPr>
          <a:xfrm>
            <a:off x="7570895" y="4349518"/>
            <a:ext cx="588623" cy="400110"/>
          </a:xfrm>
          <a:prstGeom prst="rect">
            <a:avLst/>
          </a:prstGeom>
          <a:noFill/>
        </p:spPr>
        <p:txBody>
          <a:bodyPr wrap="none" rtlCol="0">
            <a:spAutoFit/>
          </a:bodyPr>
          <a:lstStyle/>
          <a:p>
            <a:r>
              <a:rPr lang="fr-FR" sz="2000" dirty="0"/>
              <a:t>Oui</a:t>
            </a:r>
          </a:p>
        </p:txBody>
      </p:sp>
      <p:sp>
        <p:nvSpPr>
          <p:cNvPr id="24" name="ZoneTexte 23">
            <a:extLst>
              <a:ext uri="{FF2B5EF4-FFF2-40B4-BE49-F238E27FC236}">
                <a16:creationId xmlns:a16="http://schemas.microsoft.com/office/drawing/2014/main" id="{6BF910AD-8FFF-252A-A333-209854741DBD}"/>
              </a:ext>
            </a:extLst>
          </p:cNvPr>
          <p:cNvSpPr txBox="1"/>
          <p:nvPr/>
        </p:nvSpPr>
        <p:spPr>
          <a:xfrm>
            <a:off x="8713866" y="4169238"/>
            <a:ext cx="1676399" cy="1015663"/>
          </a:xfrm>
          <a:prstGeom prst="rect">
            <a:avLst/>
          </a:prstGeom>
          <a:noFill/>
        </p:spPr>
        <p:txBody>
          <a:bodyPr wrap="square" rtlCol="0">
            <a:spAutoFit/>
          </a:bodyPr>
          <a:lstStyle/>
          <a:p>
            <a:pPr algn="ctr"/>
            <a:r>
              <a:rPr lang="fr-FR" sz="2000" dirty="0"/>
              <a:t>Si MSP publique :</a:t>
            </a:r>
          </a:p>
          <a:p>
            <a:pPr algn="ctr"/>
            <a:r>
              <a:rPr lang="fr-FR" sz="2000" dirty="0"/>
              <a:t>ACI</a:t>
            </a:r>
          </a:p>
        </p:txBody>
      </p:sp>
      <p:sp>
        <p:nvSpPr>
          <p:cNvPr id="25" name="ZoneTexte 24">
            <a:extLst>
              <a:ext uri="{FF2B5EF4-FFF2-40B4-BE49-F238E27FC236}">
                <a16:creationId xmlns:a16="http://schemas.microsoft.com/office/drawing/2014/main" id="{21079F92-1D38-4EB2-7AF3-568A9F383FE3}"/>
              </a:ext>
            </a:extLst>
          </p:cNvPr>
          <p:cNvSpPr txBox="1"/>
          <p:nvPr/>
        </p:nvSpPr>
        <p:spPr>
          <a:xfrm>
            <a:off x="10394875" y="3931674"/>
            <a:ext cx="1654629" cy="1323439"/>
          </a:xfrm>
          <a:prstGeom prst="rect">
            <a:avLst/>
          </a:prstGeom>
          <a:noFill/>
        </p:spPr>
        <p:txBody>
          <a:bodyPr wrap="square" rtlCol="0">
            <a:spAutoFit/>
          </a:bodyPr>
          <a:lstStyle/>
          <a:p>
            <a:pPr algn="ctr"/>
            <a:r>
              <a:rPr lang="fr-FR" sz="2000" dirty="0"/>
              <a:t>Associatif au départ,  puis SISA pour recevoir ACI</a:t>
            </a:r>
          </a:p>
        </p:txBody>
      </p:sp>
      <p:sp>
        <p:nvSpPr>
          <p:cNvPr id="26" name="ZoneTexte 25">
            <a:extLst>
              <a:ext uri="{FF2B5EF4-FFF2-40B4-BE49-F238E27FC236}">
                <a16:creationId xmlns:a16="http://schemas.microsoft.com/office/drawing/2014/main" id="{D17EDCA4-C1C0-3789-B098-7641C0A947EF}"/>
              </a:ext>
            </a:extLst>
          </p:cNvPr>
          <p:cNvSpPr txBox="1"/>
          <p:nvPr/>
        </p:nvSpPr>
        <p:spPr>
          <a:xfrm>
            <a:off x="353057" y="5438090"/>
            <a:ext cx="1932713" cy="1046440"/>
          </a:xfrm>
          <a:prstGeom prst="rect">
            <a:avLst/>
          </a:prstGeom>
          <a:noFill/>
        </p:spPr>
        <p:txBody>
          <a:bodyPr wrap="square" rtlCol="0">
            <a:spAutoFit/>
          </a:bodyPr>
          <a:lstStyle/>
          <a:p>
            <a:pPr algn="ctr"/>
            <a:r>
              <a:rPr lang="fr-FR" sz="2000" b="1" dirty="0"/>
              <a:t>CPTS</a:t>
            </a:r>
          </a:p>
          <a:p>
            <a:pPr algn="ctr"/>
            <a:r>
              <a:rPr lang="fr-FR" sz="1400" dirty="0"/>
              <a:t>Communauté professionnel territorial de santé</a:t>
            </a:r>
          </a:p>
        </p:txBody>
      </p:sp>
      <p:sp>
        <p:nvSpPr>
          <p:cNvPr id="27" name="ZoneTexte 26">
            <a:extLst>
              <a:ext uri="{FF2B5EF4-FFF2-40B4-BE49-F238E27FC236}">
                <a16:creationId xmlns:a16="http://schemas.microsoft.com/office/drawing/2014/main" id="{F9CA52FE-2765-C9E6-C8B8-DD8482E47FC5}"/>
              </a:ext>
            </a:extLst>
          </p:cNvPr>
          <p:cNvSpPr txBox="1"/>
          <p:nvPr/>
        </p:nvSpPr>
        <p:spPr>
          <a:xfrm>
            <a:off x="2236759" y="5415214"/>
            <a:ext cx="1590464" cy="1077218"/>
          </a:xfrm>
          <a:prstGeom prst="rect">
            <a:avLst/>
          </a:prstGeom>
          <a:noFill/>
        </p:spPr>
        <p:txBody>
          <a:bodyPr wrap="square" rtlCol="0">
            <a:spAutoFit/>
          </a:bodyPr>
          <a:lstStyle/>
          <a:p>
            <a:pPr algn="ctr"/>
            <a:r>
              <a:rPr lang="fr-FR" sz="1600" dirty="0"/>
              <a:t>Coordonner les professionnels et actions collectives</a:t>
            </a:r>
          </a:p>
        </p:txBody>
      </p:sp>
      <p:sp>
        <p:nvSpPr>
          <p:cNvPr id="28" name="ZoneTexte 27">
            <a:extLst>
              <a:ext uri="{FF2B5EF4-FFF2-40B4-BE49-F238E27FC236}">
                <a16:creationId xmlns:a16="http://schemas.microsoft.com/office/drawing/2014/main" id="{0D8DB9B2-4DC6-42E8-A5C3-DD1595E8ABA9}"/>
              </a:ext>
            </a:extLst>
          </p:cNvPr>
          <p:cNvSpPr txBox="1"/>
          <p:nvPr/>
        </p:nvSpPr>
        <p:spPr>
          <a:xfrm>
            <a:off x="3951052" y="5776644"/>
            <a:ext cx="1351833" cy="369332"/>
          </a:xfrm>
          <a:prstGeom prst="rect">
            <a:avLst/>
          </a:prstGeom>
          <a:noFill/>
        </p:spPr>
        <p:txBody>
          <a:bodyPr wrap="square" rtlCol="0">
            <a:spAutoFit/>
          </a:bodyPr>
          <a:lstStyle/>
          <a:p>
            <a:r>
              <a:rPr lang="fr-FR" dirty="0"/>
              <a:t>Territorial</a:t>
            </a:r>
          </a:p>
        </p:txBody>
      </p:sp>
      <p:sp>
        <p:nvSpPr>
          <p:cNvPr id="34" name="ZoneTexte 33">
            <a:extLst>
              <a:ext uri="{FF2B5EF4-FFF2-40B4-BE49-F238E27FC236}">
                <a16:creationId xmlns:a16="http://schemas.microsoft.com/office/drawing/2014/main" id="{9DA7E76F-DEAA-5CE1-6D08-343729A2CC45}"/>
              </a:ext>
            </a:extLst>
          </p:cNvPr>
          <p:cNvSpPr txBox="1"/>
          <p:nvPr/>
        </p:nvSpPr>
        <p:spPr>
          <a:xfrm>
            <a:off x="5369494" y="5403575"/>
            <a:ext cx="1646716" cy="1077218"/>
          </a:xfrm>
          <a:prstGeom prst="rect">
            <a:avLst/>
          </a:prstGeom>
          <a:noFill/>
        </p:spPr>
        <p:txBody>
          <a:bodyPr wrap="square" rtlCol="0">
            <a:spAutoFit/>
          </a:bodyPr>
          <a:lstStyle/>
          <a:p>
            <a:pPr algn="ctr"/>
            <a:r>
              <a:rPr lang="fr-FR" sz="1600" dirty="0"/>
              <a:t>A l’initiative des professionnels et établissements</a:t>
            </a:r>
          </a:p>
        </p:txBody>
      </p:sp>
      <p:sp>
        <p:nvSpPr>
          <p:cNvPr id="35" name="ZoneTexte 34">
            <a:extLst>
              <a:ext uri="{FF2B5EF4-FFF2-40B4-BE49-F238E27FC236}">
                <a16:creationId xmlns:a16="http://schemas.microsoft.com/office/drawing/2014/main" id="{65B38E43-D82B-3655-B132-0A52EFB4FD89}"/>
              </a:ext>
            </a:extLst>
          </p:cNvPr>
          <p:cNvSpPr txBox="1"/>
          <p:nvPr/>
        </p:nvSpPr>
        <p:spPr>
          <a:xfrm>
            <a:off x="7041849" y="5671063"/>
            <a:ext cx="1646716" cy="400110"/>
          </a:xfrm>
          <a:prstGeom prst="rect">
            <a:avLst/>
          </a:prstGeom>
          <a:noFill/>
        </p:spPr>
        <p:txBody>
          <a:bodyPr wrap="square" rtlCol="0">
            <a:spAutoFit/>
          </a:bodyPr>
          <a:lstStyle/>
          <a:p>
            <a:pPr algn="ctr"/>
            <a:r>
              <a:rPr lang="fr-FR" sz="2000" dirty="0"/>
              <a:t>Oui</a:t>
            </a:r>
          </a:p>
        </p:txBody>
      </p:sp>
      <p:sp>
        <p:nvSpPr>
          <p:cNvPr id="36" name="ZoneTexte 35">
            <a:extLst>
              <a:ext uri="{FF2B5EF4-FFF2-40B4-BE49-F238E27FC236}">
                <a16:creationId xmlns:a16="http://schemas.microsoft.com/office/drawing/2014/main" id="{805AB1C3-EF60-104C-703B-F059229D591C}"/>
              </a:ext>
            </a:extLst>
          </p:cNvPr>
          <p:cNvSpPr txBox="1"/>
          <p:nvPr/>
        </p:nvSpPr>
        <p:spPr>
          <a:xfrm>
            <a:off x="8688565" y="5671063"/>
            <a:ext cx="1654629" cy="400110"/>
          </a:xfrm>
          <a:prstGeom prst="rect">
            <a:avLst/>
          </a:prstGeom>
          <a:noFill/>
        </p:spPr>
        <p:txBody>
          <a:bodyPr wrap="square" rtlCol="0">
            <a:spAutoFit/>
          </a:bodyPr>
          <a:lstStyle/>
          <a:p>
            <a:pPr algn="ctr"/>
            <a:r>
              <a:rPr lang="fr-FR" sz="2000" dirty="0"/>
              <a:t>ACI</a:t>
            </a:r>
          </a:p>
        </p:txBody>
      </p:sp>
      <p:sp>
        <p:nvSpPr>
          <p:cNvPr id="37" name="ZoneTexte 36">
            <a:extLst>
              <a:ext uri="{FF2B5EF4-FFF2-40B4-BE49-F238E27FC236}">
                <a16:creationId xmlns:a16="http://schemas.microsoft.com/office/drawing/2014/main" id="{F68C9422-F3E0-8EE3-CD8D-C1B4269B0542}"/>
              </a:ext>
            </a:extLst>
          </p:cNvPr>
          <p:cNvSpPr txBox="1"/>
          <p:nvPr/>
        </p:nvSpPr>
        <p:spPr>
          <a:xfrm>
            <a:off x="10483518" y="5742129"/>
            <a:ext cx="1621138" cy="400110"/>
          </a:xfrm>
          <a:prstGeom prst="rect">
            <a:avLst/>
          </a:prstGeom>
          <a:noFill/>
        </p:spPr>
        <p:txBody>
          <a:bodyPr wrap="square" rtlCol="0">
            <a:spAutoFit/>
          </a:bodyPr>
          <a:lstStyle/>
          <a:p>
            <a:pPr algn="ctr"/>
            <a:r>
              <a:rPr lang="fr-FR" sz="2000" dirty="0"/>
              <a:t>Associatif</a:t>
            </a:r>
          </a:p>
        </p:txBody>
      </p:sp>
      <p:sp>
        <p:nvSpPr>
          <p:cNvPr id="2" name="Rectangle 1">
            <a:extLst>
              <a:ext uri="{FF2B5EF4-FFF2-40B4-BE49-F238E27FC236}">
                <a16:creationId xmlns:a16="http://schemas.microsoft.com/office/drawing/2014/main" id="{263EB8BE-4C12-1E5A-4DCB-B9FFF65E9256}"/>
              </a:ext>
            </a:extLst>
          </p:cNvPr>
          <p:cNvSpPr/>
          <p:nvPr/>
        </p:nvSpPr>
        <p:spPr>
          <a:xfrm>
            <a:off x="0" y="5351426"/>
            <a:ext cx="12049504" cy="1129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1650573211"/>
      </p:ext>
    </p:extLst>
  </p:cSld>
  <p:clrMapOvr>
    <a:masterClrMapping/>
  </p:clrMapOvr>
  <mc:AlternateContent xmlns:mc="http://schemas.openxmlformats.org/markup-compatibility/2006" xmlns:p14="http://schemas.microsoft.com/office/powerpoint/2010/main">
    <mc:Choice Requires="p14">
      <p:transition spd="slow" p14:dur="2000" advTm="179"/>
    </mc:Choice>
    <mc:Fallback xmlns="">
      <p:transition spd="slow" advTm="17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71714" y="615856"/>
            <a:ext cx="8752445" cy="665965"/>
          </a:xfrm>
        </p:spPr>
        <p:txBody>
          <a:bodyPr/>
          <a:lstStyle/>
          <a:p>
            <a:r>
              <a:rPr kumimoji="0" lang="fr-FR" sz="2800" b="0" i="0" u="none" strike="noStrike" kern="1200" cap="all" spc="200" normalizeH="0" baseline="0" noProof="0" dirty="0">
                <a:ln w="19050">
                  <a:solidFill>
                    <a:srgbClr val="155463"/>
                  </a:solidFill>
                </a:ln>
                <a:solidFill>
                  <a:srgbClr val="00B0F0"/>
                </a:solidFill>
                <a:effectLst/>
                <a:uLnTx/>
                <a:uFillTx/>
                <a:latin typeface="Seaford Bold"/>
                <a:ea typeface="+mj-ea"/>
                <a:cs typeface="+mj-cs"/>
              </a:rPr>
              <a:t>Organisation territoriale des soins</a:t>
            </a:r>
            <a:endParaRPr lang="fr-FR" sz="2800" dirty="0">
              <a:solidFill>
                <a:srgbClr val="00B0F0"/>
              </a:solidFill>
            </a:endParaRP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111918" y="6484530"/>
            <a:ext cx="2743200" cy="205722"/>
          </a:xfrm>
        </p:spPr>
        <p:txBody>
          <a:bodyPr/>
          <a:lstStyle/>
          <a:p>
            <a:pPr rtl="0"/>
            <a:fld id="{BF860B6F-2FE3-4DE6-9496-980E987E7466}" type="slidenum">
              <a:rPr lang="fr-FR" b="1" i="1" noProof="0" smtClean="0">
                <a:solidFill>
                  <a:schemeClr val="accent4"/>
                </a:solidFill>
              </a:rPr>
              <a:t>14</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624783" y="6431197"/>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graphicFrame>
        <p:nvGraphicFramePr>
          <p:cNvPr id="4" name="Tableau 5">
            <a:extLst>
              <a:ext uri="{FF2B5EF4-FFF2-40B4-BE49-F238E27FC236}">
                <a16:creationId xmlns:a16="http://schemas.microsoft.com/office/drawing/2014/main" id="{31B60E50-7503-DFF7-2566-8C6B6ED2CE27}"/>
              </a:ext>
            </a:extLst>
          </p:cNvPr>
          <p:cNvGraphicFramePr>
            <a:graphicFrameLocks noGrp="1"/>
          </p:cNvGraphicFramePr>
          <p:nvPr/>
        </p:nvGraphicFramePr>
        <p:xfrm>
          <a:off x="275771" y="33579"/>
          <a:ext cx="11778343" cy="6483255"/>
        </p:xfrm>
        <a:graphic>
          <a:graphicData uri="http://schemas.openxmlformats.org/drawingml/2006/table">
            <a:tbl>
              <a:tblPr firstRow="1" bandRow="1">
                <a:tableStyleId>{5C22544A-7EE6-4342-B048-85BDC9FD1C3A}</a:tableStyleId>
              </a:tblPr>
              <a:tblGrid>
                <a:gridCol w="1952172">
                  <a:extLst>
                    <a:ext uri="{9D8B030D-6E8A-4147-A177-3AD203B41FA5}">
                      <a16:colId xmlns:a16="http://schemas.microsoft.com/office/drawing/2014/main" val="3402488991"/>
                    </a:ext>
                  </a:extLst>
                </a:gridCol>
                <a:gridCol w="1647371">
                  <a:extLst>
                    <a:ext uri="{9D8B030D-6E8A-4147-A177-3AD203B41FA5}">
                      <a16:colId xmlns:a16="http://schemas.microsoft.com/office/drawing/2014/main" val="1084699273"/>
                    </a:ext>
                  </a:extLst>
                </a:gridCol>
                <a:gridCol w="1443136">
                  <a:extLst>
                    <a:ext uri="{9D8B030D-6E8A-4147-A177-3AD203B41FA5}">
                      <a16:colId xmlns:a16="http://schemas.microsoft.com/office/drawing/2014/main" val="1625624979"/>
                    </a:ext>
                  </a:extLst>
                </a:gridCol>
                <a:gridCol w="1678474">
                  <a:extLst>
                    <a:ext uri="{9D8B030D-6E8A-4147-A177-3AD203B41FA5}">
                      <a16:colId xmlns:a16="http://schemas.microsoft.com/office/drawing/2014/main" val="3060159936"/>
                    </a:ext>
                  </a:extLst>
                </a:gridCol>
                <a:gridCol w="1678474">
                  <a:extLst>
                    <a:ext uri="{9D8B030D-6E8A-4147-A177-3AD203B41FA5}">
                      <a16:colId xmlns:a16="http://schemas.microsoft.com/office/drawing/2014/main" val="3290553615"/>
                    </a:ext>
                  </a:extLst>
                </a:gridCol>
                <a:gridCol w="1678474">
                  <a:extLst>
                    <a:ext uri="{9D8B030D-6E8A-4147-A177-3AD203B41FA5}">
                      <a16:colId xmlns:a16="http://schemas.microsoft.com/office/drawing/2014/main" val="603640995"/>
                    </a:ext>
                  </a:extLst>
                </a:gridCol>
                <a:gridCol w="1700242">
                  <a:extLst>
                    <a:ext uri="{9D8B030D-6E8A-4147-A177-3AD203B41FA5}">
                      <a16:colId xmlns:a16="http://schemas.microsoft.com/office/drawing/2014/main" val="193907267"/>
                    </a:ext>
                  </a:extLst>
                </a:gridCol>
              </a:tblGrid>
              <a:tr h="1142025">
                <a:tc>
                  <a:txBody>
                    <a:bodyPr/>
                    <a:lstStyle/>
                    <a:p>
                      <a:pPr algn="ctr"/>
                      <a:r>
                        <a:rPr lang="fr-FR" dirty="0"/>
                        <a:t>Nom</a:t>
                      </a:r>
                    </a:p>
                  </a:txBody>
                  <a:tcPr/>
                </a:tc>
                <a:tc>
                  <a:txBody>
                    <a:bodyPr/>
                    <a:lstStyle/>
                    <a:p>
                      <a:pPr algn="ctr"/>
                      <a:r>
                        <a:rPr lang="fr-FR" dirty="0"/>
                        <a:t>Définition ARS</a:t>
                      </a:r>
                    </a:p>
                  </a:txBody>
                  <a:tcPr/>
                </a:tc>
                <a:tc>
                  <a:txBody>
                    <a:bodyPr/>
                    <a:lstStyle/>
                    <a:p>
                      <a:pPr algn="ctr"/>
                      <a:r>
                        <a:rPr lang="fr-FR" dirty="0"/>
                        <a:t>Niveau territorial</a:t>
                      </a:r>
                    </a:p>
                  </a:txBody>
                  <a:tcPr/>
                </a:tc>
                <a:tc>
                  <a:txBody>
                    <a:bodyPr/>
                    <a:lstStyle/>
                    <a:p>
                      <a:pPr algn="ctr"/>
                      <a:r>
                        <a:rPr lang="fr-FR" dirty="0"/>
                        <a:t>Nombre de professionnels</a:t>
                      </a:r>
                    </a:p>
                  </a:txBody>
                  <a:tcPr/>
                </a:tc>
                <a:tc>
                  <a:txBody>
                    <a:bodyPr/>
                    <a:lstStyle/>
                    <a:p>
                      <a:pPr algn="ctr"/>
                      <a:r>
                        <a:rPr lang="fr-FR" dirty="0"/>
                        <a:t>Projet de santé</a:t>
                      </a:r>
                    </a:p>
                  </a:txBody>
                  <a:tcPr/>
                </a:tc>
                <a:tc>
                  <a:txBody>
                    <a:bodyPr/>
                    <a:lstStyle/>
                    <a:p>
                      <a:pPr algn="ctr"/>
                      <a:r>
                        <a:rPr lang="fr-FR" dirty="0"/>
                        <a:t>Financements</a:t>
                      </a:r>
                    </a:p>
                  </a:txBody>
                  <a:tcPr/>
                </a:tc>
                <a:tc>
                  <a:txBody>
                    <a:bodyPr/>
                    <a:lstStyle/>
                    <a:p>
                      <a:pPr algn="ctr"/>
                      <a:r>
                        <a:rPr lang="fr-FR" dirty="0"/>
                        <a:t>Statuts</a:t>
                      </a:r>
                    </a:p>
                  </a:txBody>
                  <a:tcPr/>
                </a:tc>
                <a:extLst>
                  <a:ext uri="{0D108BD9-81ED-4DB2-BD59-A6C34878D82A}">
                    <a16:rowId xmlns:a16="http://schemas.microsoft.com/office/drawing/2014/main" val="80174773"/>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603214389"/>
                  </a:ext>
                </a:extLst>
              </a:tr>
              <a:tr h="1476733">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4214345938"/>
                  </a:ext>
                </a:extLst>
              </a:tr>
              <a:tr h="1580447">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684124492"/>
                  </a:ext>
                </a:extLst>
              </a:tr>
              <a:tr h="1142025">
                <a:tc>
                  <a:txBody>
                    <a:bodyPr/>
                    <a:lstStyle/>
                    <a:p>
                      <a:pPr algn="ctr"/>
                      <a:endParaRPr lang="fr-FR" dirty="0"/>
                    </a:p>
                  </a:txBody>
                  <a:tcPr/>
                </a:tc>
                <a:tc>
                  <a:txBody>
                    <a:bodyPr/>
                    <a:lstStyle/>
                    <a:p>
                      <a:pPr algn="ctr"/>
                      <a:endParaRPr lang="fr-FR"/>
                    </a:p>
                  </a:txBody>
                  <a:tcPr/>
                </a:tc>
                <a:tc>
                  <a:txBody>
                    <a:bodyPr/>
                    <a:lstStyle/>
                    <a:p>
                      <a:pPr algn="ctr"/>
                      <a:endParaRPr lang="fr-FR" dirty="0"/>
                    </a:p>
                  </a:txBody>
                  <a:tcPr/>
                </a:tc>
                <a:tc>
                  <a:txBody>
                    <a:bodyPr/>
                    <a:lstStyle/>
                    <a:p>
                      <a:pPr algn="ctr"/>
                      <a:endParaRPr lang="fr-FR"/>
                    </a:p>
                  </a:txBody>
                  <a:tcPr/>
                </a:tc>
                <a:tc>
                  <a:txBody>
                    <a:bodyPr/>
                    <a:lstStyle/>
                    <a:p>
                      <a:pPr algn="ctr"/>
                      <a:endParaRPr lang="fr-FR"/>
                    </a:p>
                  </a:txBody>
                  <a:tcPr/>
                </a:tc>
                <a:tc>
                  <a:txBody>
                    <a:bodyPr/>
                    <a:lstStyle/>
                    <a:p>
                      <a:pPr algn="ctr"/>
                      <a:endParaRPr lang="fr-FR"/>
                    </a:p>
                  </a:txBody>
                  <a:tcPr/>
                </a:tc>
                <a:tc>
                  <a:txBody>
                    <a:bodyPr/>
                    <a:lstStyle/>
                    <a:p>
                      <a:pPr algn="ctr"/>
                      <a:endParaRPr lang="fr-FR" dirty="0"/>
                    </a:p>
                  </a:txBody>
                  <a:tcPr/>
                </a:tc>
                <a:extLst>
                  <a:ext uri="{0D108BD9-81ED-4DB2-BD59-A6C34878D82A}">
                    <a16:rowId xmlns:a16="http://schemas.microsoft.com/office/drawing/2014/main" val="1099930653"/>
                  </a:ext>
                </a:extLst>
              </a:tr>
            </a:tbl>
          </a:graphicData>
        </a:graphic>
      </p:graphicFrame>
      <p:sp>
        <p:nvSpPr>
          <p:cNvPr id="18" name="ZoneTexte 17">
            <a:extLst>
              <a:ext uri="{FF2B5EF4-FFF2-40B4-BE49-F238E27FC236}">
                <a16:creationId xmlns:a16="http://schemas.microsoft.com/office/drawing/2014/main" id="{529A37F4-5C75-C759-AD24-B95A4A678C4B}"/>
              </a:ext>
            </a:extLst>
          </p:cNvPr>
          <p:cNvSpPr txBox="1"/>
          <p:nvPr/>
        </p:nvSpPr>
        <p:spPr>
          <a:xfrm>
            <a:off x="472464" y="1314656"/>
            <a:ext cx="166914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Quire Sans"/>
                <a:ea typeface="+mn-ea"/>
                <a:cs typeface="+mn-cs"/>
              </a:rPr>
              <a:t>ESP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Quire Sans"/>
                <a:ea typeface="+mn-ea"/>
                <a:cs typeface="+mn-cs"/>
              </a:rPr>
              <a:t>Equipe de soin primaire</a:t>
            </a:r>
          </a:p>
        </p:txBody>
      </p:sp>
      <p:sp>
        <p:nvSpPr>
          <p:cNvPr id="29" name="ZoneTexte 28">
            <a:extLst>
              <a:ext uri="{FF2B5EF4-FFF2-40B4-BE49-F238E27FC236}">
                <a16:creationId xmlns:a16="http://schemas.microsoft.com/office/drawing/2014/main" id="{3FDD6C24-002E-8FC4-FEB5-04F2C50C6C8F}"/>
              </a:ext>
            </a:extLst>
          </p:cNvPr>
          <p:cNvSpPr txBox="1"/>
          <p:nvPr/>
        </p:nvSpPr>
        <p:spPr>
          <a:xfrm>
            <a:off x="2187863" y="1242517"/>
            <a:ext cx="1727200" cy="1015663"/>
          </a:xfrm>
          <a:prstGeom prst="rect">
            <a:avLst/>
          </a:prstGeom>
          <a:noFill/>
        </p:spPr>
        <p:txBody>
          <a:bodyPr wrap="square" rtlCol="0">
            <a:spAutoFit/>
          </a:bodyPr>
          <a:lstStyle/>
          <a:p>
            <a:pPr algn="ctr"/>
            <a:r>
              <a:rPr lang="fr-FR" sz="2000" dirty="0"/>
              <a:t>Soins de premier recours</a:t>
            </a:r>
          </a:p>
        </p:txBody>
      </p:sp>
      <p:sp>
        <p:nvSpPr>
          <p:cNvPr id="30" name="ZoneTexte 29">
            <a:extLst>
              <a:ext uri="{FF2B5EF4-FFF2-40B4-BE49-F238E27FC236}">
                <a16:creationId xmlns:a16="http://schemas.microsoft.com/office/drawing/2014/main" id="{5FA1D20D-F5F2-694D-137C-2060670551A4}"/>
              </a:ext>
            </a:extLst>
          </p:cNvPr>
          <p:cNvSpPr txBox="1"/>
          <p:nvPr/>
        </p:nvSpPr>
        <p:spPr>
          <a:xfrm>
            <a:off x="3783618" y="1522563"/>
            <a:ext cx="1618343" cy="400110"/>
          </a:xfrm>
          <a:prstGeom prst="rect">
            <a:avLst/>
          </a:prstGeom>
          <a:noFill/>
        </p:spPr>
        <p:txBody>
          <a:bodyPr wrap="square" rtlCol="0">
            <a:spAutoFit/>
          </a:bodyPr>
          <a:lstStyle/>
          <a:p>
            <a:pPr algn="ctr"/>
            <a:r>
              <a:rPr lang="fr-FR" sz="2000" dirty="0"/>
              <a:t>Clinique</a:t>
            </a:r>
          </a:p>
        </p:txBody>
      </p:sp>
      <p:sp>
        <p:nvSpPr>
          <p:cNvPr id="31" name="ZoneTexte 30">
            <a:extLst>
              <a:ext uri="{FF2B5EF4-FFF2-40B4-BE49-F238E27FC236}">
                <a16:creationId xmlns:a16="http://schemas.microsoft.com/office/drawing/2014/main" id="{44EB4361-7AF6-570F-0A2D-DCEB78D41764}"/>
              </a:ext>
            </a:extLst>
          </p:cNvPr>
          <p:cNvSpPr txBox="1"/>
          <p:nvPr/>
        </p:nvSpPr>
        <p:spPr>
          <a:xfrm>
            <a:off x="5311246" y="1269321"/>
            <a:ext cx="1676399" cy="1015663"/>
          </a:xfrm>
          <a:prstGeom prst="rect">
            <a:avLst/>
          </a:prstGeom>
          <a:noFill/>
        </p:spPr>
        <p:txBody>
          <a:bodyPr wrap="square" rtlCol="0">
            <a:spAutoFit/>
          </a:bodyPr>
          <a:lstStyle/>
          <a:p>
            <a:pPr algn="ctr"/>
            <a:r>
              <a:rPr lang="fr-FR" sz="2000" dirty="0"/>
              <a:t>Au moins un médecin généraliste</a:t>
            </a:r>
          </a:p>
        </p:txBody>
      </p:sp>
      <p:sp>
        <p:nvSpPr>
          <p:cNvPr id="32" name="ZoneTexte 31">
            <a:extLst>
              <a:ext uri="{FF2B5EF4-FFF2-40B4-BE49-F238E27FC236}">
                <a16:creationId xmlns:a16="http://schemas.microsoft.com/office/drawing/2014/main" id="{4E18FE9A-A576-626E-0F39-81899FE820E1}"/>
              </a:ext>
            </a:extLst>
          </p:cNvPr>
          <p:cNvSpPr txBox="1"/>
          <p:nvPr/>
        </p:nvSpPr>
        <p:spPr>
          <a:xfrm>
            <a:off x="7016500" y="1308314"/>
            <a:ext cx="1589315" cy="400110"/>
          </a:xfrm>
          <a:prstGeom prst="rect">
            <a:avLst/>
          </a:prstGeom>
          <a:noFill/>
        </p:spPr>
        <p:txBody>
          <a:bodyPr wrap="square" rtlCol="0">
            <a:spAutoFit/>
          </a:bodyPr>
          <a:lstStyle/>
          <a:p>
            <a:pPr algn="ctr"/>
            <a:r>
              <a:rPr lang="fr-FR" sz="2000" dirty="0"/>
              <a:t>Oui</a:t>
            </a:r>
          </a:p>
        </p:txBody>
      </p:sp>
      <p:sp>
        <p:nvSpPr>
          <p:cNvPr id="33" name="ZoneTexte 32">
            <a:extLst>
              <a:ext uri="{FF2B5EF4-FFF2-40B4-BE49-F238E27FC236}">
                <a16:creationId xmlns:a16="http://schemas.microsoft.com/office/drawing/2014/main" id="{F4DCFBF4-0EF5-6CF5-3CF7-2F131B043A35}"/>
              </a:ext>
            </a:extLst>
          </p:cNvPr>
          <p:cNvSpPr txBox="1"/>
          <p:nvPr/>
        </p:nvSpPr>
        <p:spPr>
          <a:xfrm>
            <a:off x="8713866" y="1281606"/>
            <a:ext cx="1676399" cy="707886"/>
          </a:xfrm>
          <a:prstGeom prst="rect">
            <a:avLst/>
          </a:prstGeom>
          <a:noFill/>
        </p:spPr>
        <p:txBody>
          <a:bodyPr wrap="square" rtlCol="0">
            <a:spAutoFit/>
          </a:bodyPr>
          <a:lstStyle/>
          <a:p>
            <a:pPr algn="ctr"/>
            <a:r>
              <a:rPr lang="fr-FR" sz="2000" dirty="0"/>
              <a:t>Oui (fonds FIR…)</a:t>
            </a:r>
          </a:p>
        </p:txBody>
      </p:sp>
      <p:sp>
        <p:nvSpPr>
          <p:cNvPr id="3" name="ZoneTexte 2">
            <a:extLst>
              <a:ext uri="{FF2B5EF4-FFF2-40B4-BE49-F238E27FC236}">
                <a16:creationId xmlns:a16="http://schemas.microsoft.com/office/drawing/2014/main" id="{DF099A43-FA2C-302F-48D6-BFFC5B3A5AD3}"/>
              </a:ext>
            </a:extLst>
          </p:cNvPr>
          <p:cNvSpPr txBox="1"/>
          <p:nvPr/>
        </p:nvSpPr>
        <p:spPr>
          <a:xfrm>
            <a:off x="420416" y="2429313"/>
            <a:ext cx="1676399" cy="1323439"/>
          </a:xfrm>
          <a:prstGeom prst="rect">
            <a:avLst/>
          </a:prstGeom>
          <a:noFill/>
        </p:spPr>
        <p:txBody>
          <a:bodyPr wrap="square" rtlCol="0">
            <a:spAutoFit/>
          </a:bodyPr>
          <a:lstStyle/>
          <a:p>
            <a:pPr algn="ctr"/>
            <a:r>
              <a:rPr lang="fr-FR" sz="2000" b="1" dirty="0">
                <a:solidFill>
                  <a:schemeClr val="tx1"/>
                </a:solidFill>
              </a:rPr>
              <a:t>ESS</a:t>
            </a:r>
          </a:p>
          <a:p>
            <a:pPr algn="ctr"/>
            <a:r>
              <a:rPr lang="fr-FR" sz="2000" dirty="0">
                <a:solidFill>
                  <a:schemeClr val="tx1"/>
                </a:solidFill>
              </a:rPr>
              <a:t>Equipe de Soins Spécialisés </a:t>
            </a:r>
            <a:endParaRPr lang="fr-FR" sz="2000" dirty="0"/>
          </a:p>
        </p:txBody>
      </p:sp>
      <p:sp>
        <p:nvSpPr>
          <p:cNvPr id="5" name="ZoneTexte 4">
            <a:extLst>
              <a:ext uri="{FF2B5EF4-FFF2-40B4-BE49-F238E27FC236}">
                <a16:creationId xmlns:a16="http://schemas.microsoft.com/office/drawing/2014/main" id="{6F0D81C9-1EC9-5212-E084-DC73320036E8}"/>
              </a:ext>
            </a:extLst>
          </p:cNvPr>
          <p:cNvSpPr txBox="1"/>
          <p:nvPr/>
        </p:nvSpPr>
        <p:spPr>
          <a:xfrm>
            <a:off x="2192406" y="2529992"/>
            <a:ext cx="1727200" cy="1015663"/>
          </a:xfrm>
          <a:prstGeom prst="rect">
            <a:avLst/>
          </a:prstGeom>
          <a:noFill/>
        </p:spPr>
        <p:txBody>
          <a:bodyPr wrap="square" rtlCol="0">
            <a:spAutoFit/>
          </a:bodyPr>
          <a:lstStyle/>
          <a:p>
            <a:pPr algn="ctr"/>
            <a:r>
              <a:rPr lang="fr-FR" sz="2000" dirty="0"/>
              <a:t>Soins de premier recours</a:t>
            </a:r>
          </a:p>
        </p:txBody>
      </p:sp>
      <p:sp>
        <p:nvSpPr>
          <p:cNvPr id="7" name="ZoneTexte 6">
            <a:extLst>
              <a:ext uri="{FF2B5EF4-FFF2-40B4-BE49-F238E27FC236}">
                <a16:creationId xmlns:a16="http://schemas.microsoft.com/office/drawing/2014/main" id="{DB7901B5-B2CB-C6EE-7DD5-5ABEA180A73B}"/>
              </a:ext>
            </a:extLst>
          </p:cNvPr>
          <p:cNvSpPr txBox="1"/>
          <p:nvPr/>
        </p:nvSpPr>
        <p:spPr>
          <a:xfrm>
            <a:off x="3736554" y="2889349"/>
            <a:ext cx="1618343" cy="400110"/>
          </a:xfrm>
          <a:prstGeom prst="rect">
            <a:avLst/>
          </a:prstGeom>
          <a:noFill/>
        </p:spPr>
        <p:txBody>
          <a:bodyPr wrap="square" rtlCol="0">
            <a:spAutoFit/>
          </a:bodyPr>
          <a:lstStyle/>
          <a:p>
            <a:pPr algn="ctr"/>
            <a:r>
              <a:rPr lang="fr-FR" sz="2000" dirty="0"/>
              <a:t>Clinique</a:t>
            </a:r>
          </a:p>
        </p:txBody>
      </p:sp>
      <p:sp>
        <p:nvSpPr>
          <p:cNvPr id="11" name="ZoneTexte 10">
            <a:extLst>
              <a:ext uri="{FF2B5EF4-FFF2-40B4-BE49-F238E27FC236}">
                <a16:creationId xmlns:a16="http://schemas.microsoft.com/office/drawing/2014/main" id="{C1763D8E-5521-B344-C8F3-90B231FB4B4D}"/>
              </a:ext>
            </a:extLst>
          </p:cNvPr>
          <p:cNvSpPr txBox="1"/>
          <p:nvPr/>
        </p:nvSpPr>
        <p:spPr>
          <a:xfrm>
            <a:off x="5326741" y="2553223"/>
            <a:ext cx="1676399" cy="1015663"/>
          </a:xfrm>
          <a:prstGeom prst="rect">
            <a:avLst/>
          </a:prstGeom>
          <a:noFill/>
        </p:spPr>
        <p:txBody>
          <a:bodyPr wrap="square" rtlCol="0">
            <a:spAutoFit/>
          </a:bodyPr>
          <a:lstStyle/>
          <a:p>
            <a:pPr algn="ctr"/>
            <a:r>
              <a:rPr lang="fr-FR" sz="2000" dirty="0"/>
              <a:t>Au moins un médecin spécialiste</a:t>
            </a:r>
          </a:p>
        </p:txBody>
      </p:sp>
      <p:sp>
        <p:nvSpPr>
          <p:cNvPr id="12" name="ZoneTexte 11">
            <a:extLst>
              <a:ext uri="{FF2B5EF4-FFF2-40B4-BE49-F238E27FC236}">
                <a16:creationId xmlns:a16="http://schemas.microsoft.com/office/drawing/2014/main" id="{1577E740-34D9-D36F-C74E-D12B70084DD6}"/>
              </a:ext>
            </a:extLst>
          </p:cNvPr>
          <p:cNvSpPr txBox="1"/>
          <p:nvPr/>
        </p:nvSpPr>
        <p:spPr>
          <a:xfrm>
            <a:off x="7033677" y="2899600"/>
            <a:ext cx="1589315" cy="400110"/>
          </a:xfrm>
          <a:prstGeom prst="rect">
            <a:avLst/>
          </a:prstGeom>
          <a:noFill/>
        </p:spPr>
        <p:txBody>
          <a:bodyPr wrap="square" rtlCol="0">
            <a:spAutoFit/>
          </a:bodyPr>
          <a:lstStyle/>
          <a:p>
            <a:pPr algn="ctr"/>
            <a:r>
              <a:rPr lang="fr-FR" sz="2000" dirty="0"/>
              <a:t>Oui</a:t>
            </a:r>
          </a:p>
        </p:txBody>
      </p:sp>
      <p:sp>
        <p:nvSpPr>
          <p:cNvPr id="14" name="ZoneTexte 13">
            <a:extLst>
              <a:ext uri="{FF2B5EF4-FFF2-40B4-BE49-F238E27FC236}">
                <a16:creationId xmlns:a16="http://schemas.microsoft.com/office/drawing/2014/main" id="{133055D0-2989-FFED-C5A0-D7AC044E0B3F}"/>
              </a:ext>
            </a:extLst>
          </p:cNvPr>
          <p:cNvSpPr txBox="1"/>
          <p:nvPr/>
        </p:nvSpPr>
        <p:spPr>
          <a:xfrm>
            <a:off x="8673043" y="2744758"/>
            <a:ext cx="1676399" cy="707886"/>
          </a:xfrm>
          <a:prstGeom prst="rect">
            <a:avLst/>
          </a:prstGeom>
          <a:noFill/>
        </p:spPr>
        <p:txBody>
          <a:bodyPr wrap="square" rtlCol="0">
            <a:spAutoFit/>
          </a:bodyPr>
          <a:lstStyle/>
          <a:p>
            <a:pPr algn="ctr"/>
            <a:r>
              <a:rPr lang="fr-FR" sz="2000" dirty="0"/>
              <a:t>Oui (Fonds FIR…)</a:t>
            </a:r>
          </a:p>
        </p:txBody>
      </p:sp>
      <p:sp>
        <p:nvSpPr>
          <p:cNvPr id="16" name="ZoneTexte 15">
            <a:extLst>
              <a:ext uri="{FF2B5EF4-FFF2-40B4-BE49-F238E27FC236}">
                <a16:creationId xmlns:a16="http://schemas.microsoft.com/office/drawing/2014/main" id="{55A06469-C983-0E9B-20D9-7DEFDB78EB70}"/>
              </a:ext>
            </a:extLst>
          </p:cNvPr>
          <p:cNvSpPr txBox="1"/>
          <p:nvPr/>
        </p:nvSpPr>
        <p:spPr>
          <a:xfrm>
            <a:off x="10373105" y="1317337"/>
            <a:ext cx="1676399" cy="1015663"/>
          </a:xfrm>
          <a:prstGeom prst="rect">
            <a:avLst/>
          </a:prstGeom>
          <a:noFill/>
        </p:spPr>
        <p:txBody>
          <a:bodyPr wrap="square" rtlCol="0">
            <a:spAutoFit/>
          </a:bodyPr>
          <a:lstStyle/>
          <a:p>
            <a:pPr algn="ctr"/>
            <a:r>
              <a:rPr lang="fr-FR" sz="2000" dirty="0"/>
              <a:t>Pas de cadre juridique prévu</a:t>
            </a:r>
          </a:p>
        </p:txBody>
      </p:sp>
      <p:sp>
        <p:nvSpPr>
          <p:cNvPr id="17" name="ZoneTexte 16">
            <a:extLst>
              <a:ext uri="{FF2B5EF4-FFF2-40B4-BE49-F238E27FC236}">
                <a16:creationId xmlns:a16="http://schemas.microsoft.com/office/drawing/2014/main" id="{038EC8BD-28FF-0319-57EB-7E4DA7380DAE}"/>
              </a:ext>
            </a:extLst>
          </p:cNvPr>
          <p:cNvSpPr txBox="1"/>
          <p:nvPr/>
        </p:nvSpPr>
        <p:spPr>
          <a:xfrm>
            <a:off x="10449536" y="2592718"/>
            <a:ext cx="1654629" cy="1015663"/>
          </a:xfrm>
          <a:prstGeom prst="rect">
            <a:avLst/>
          </a:prstGeom>
          <a:noFill/>
        </p:spPr>
        <p:txBody>
          <a:bodyPr wrap="square" rtlCol="0">
            <a:spAutoFit/>
          </a:bodyPr>
          <a:lstStyle/>
          <a:p>
            <a:pPr algn="ctr"/>
            <a:r>
              <a:rPr lang="fr-FR" sz="2000" dirty="0"/>
              <a:t>Pas de cadre juridique prévu</a:t>
            </a:r>
          </a:p>
        </p:txBody>
      </p:sp>
      <p:sp>
        <p:nvSpPr>
          <p:cNvPr id="19" name="ZoneTexte 18">
            <a:extLst>
              <a:ext uri="{FF2B5EF4-FFF2-40B4-BE49-F238E27FC236}">
                <a16:creationId xmlns:a16="http://schemas.microsoft.com/office/drawing/2014/main" id="{E1AD7294-5C8C-1741-7787-ED612BBF8745}"/>
              </a:ext>
            </a:extLst>
          </p:cNvPr>
          <p:cNvSpPr txBox="1"/>
          <p:nvPr/>
        </p:nvSpPr>
        <p:spPr>
          <a:xfrm>
            <a:off x="304046" y="3958537"/>
            <a:ext cx="1932713" cy="800219"/>
          </a:xfrm>
          <a:prstGeom prst="rect">
            <a:avLst/>
          </a:prstGeom>
          <a:noFill/>
        </p:spPr>
        <p:txBody>
          <a:bodyPr wrap="square" rtlCol="0">
            <a:spAutoFit/>
          </a:bodyPr>
          <a:lstStyle/>
          <a:p>
            <a:pPr algn="ctr"/>
            <a:r>
              <a:rPr lang="fr-FR" b="1" dirty="0"/>
              <a:t>MSP</a:t>
            </a:r>
          </a:p>
          <a:p>
            <a:pPr algn="ctr"/>
            <a:r>
              <a:rPr lang="fr-FR" sz="1400" dirty="0"/>
              <a:t>Maison de santé pluriprofessionnelles</a:t>
            </a:r>
          </a:p>
        </p:txBody>
      </p:sp>
      <p:sp>
        <p:nvSpPr>
          <p:cNvPr id="20" name="ZoneTexte 19">
            <a:extLst>
              <a:ext uri="{FF2B5EF4-FFF2-40B4-BE49-F238E27FC236}">
                <a16:creationId xmlns:a16="http://schemas.microsoft.com/office/drawing/2014/main" id="{ED648F81-4EE4-4D29-8B80-CF1B345F6A21}"/>
              </a:ext>
            </a:extLst>
          </p:cNvPr>
          <p:cNvSpPr txBox="1"/>
          <p:nvPr/>
        </p:nvSpPr>
        <p:spPr>
          <a:xfrm>
            <a:off x="2236759" y="4025220"/>
            <a:ext cx="1727200" cy="1015663"/>
          </a:xfrm>
          <a:prstGeom prst="rect">
            <a:avLst/>
          </a:prstGeom>
          <a:noFill/>
        </p:spPr>
        <p:txBody>
          <a:bodyPr wrap="square" rtlCol="0">
            <a:spAutoFit/>
          </a:bodyPr>
          <a:lstStyle/>
          <a:p>
            <a:pPr algn="ctr"/>
            <a:r>
              <a:rPr lang="fr-FR" sz="2000" dirty="0"/>
              <a:t>Soins de premier recours</a:t>
            </a:r>
          </a:p>
        </p:txBody>
      </p:sp>
      <p:sp>
        <p:nvSpPr>
          <p:cNvPr id="21" name="ZoneTexte 20">
            <a:extLst>
              <a:ext uri="{FF2B5EF4-FFF2-40B4-BE49-F238E27FC236}">
                <a16:creationId xmlns:a16="http://schemas.microsoft.com/office/drawing/2014/main" id="{80FF2B7F-783A-9360-212C-DCFFFC45B40C}"/>
              </a:ext>
            </a:extLst>
          </p:cNvPr>
          <p:cNvSpPr txBox="1"/>
          <p:nvPr/>
        </p:nvSpPr>
        <p:spPr>
          <a:xfrm>
            <a:off x="3742194" y="4401655"/>
            <a:ext cx="1618343" cy="400110"/>
          </a:xfrm>
          <a:prstGeom prst="rect">
            <a:avLst/>
          </a:prstGeom>
          <a:noFill/>
        </p:spPr>
        <p:txBody>
          <a:bodyPr wrap="square" rtlCol="0">
            <a:spAutoFit/>
          </a:bodyPr>
          <a:lstStyle/>
          <a:p>
            <a:pPr algn="ctr"/>
            <a:r>
              <a:rPr lang="fr-FR" sz="2000" dirty="0"/>
              <a:t>Clinique</a:t>
            </a:r>
          </a:p>
        </p:txBody>
      </p:sp>
      <p:sp>
        <p:nvSpPr>
          <p:cNvPr id="22" name="ZoneTexte 21">
            <a:extLst>
              <a:ext uri="{FF2B5EF4-FFF2-40B4-BE49-F238E27FC236}">
                <a16:creationId xmlns:a16="http://schemas.microsoft.com/office/drawing/2014/main" id="{3BC59C83-6145-4F97-D489-5135362AAEAD}"/>
              </a:ext>
            </a:extLst>
          </p:cNvPr>
          <p:cNvSpPr txBox="1"/>
          <p:nvPr/>
        </p:nvSpPr>
        <p:spPr>
          <a:xfrm>
            <a:off x="5326741" y="3933127"/>
            <a:ext cx="1676399" cy="1323439"/>
          </a:xfrm>
          <a:prstGeom prst="rect">
            <a:avLst/>
          </a:prstGeom>
          <a:noFill/>
        </p:spPr>
        <p:txBody>
          <a:bodyPr wrap="square" rtlCol="0">
            <a:spAutoFit/>
          </a:bodyPr>
          <a:lstStyle/>
          <a:p>
            <a:pPr algn="ctr"/>
            <a:r>
              <a:rPr lang="fr-FR" sz="2000" dirty="0"/>
              <a:t>Au moins 2 médecins et 1 Axillaire médicale</a:t>
            </a:r>
          </a:p>
        </p:txBody>
      </p:sp>
      <p:sp>
        <p:nvSpPr>
          <p:cNvPr id="23" name="ZoneTexte 22">
            <a:extLst>
              <a:ext uri="{FF2B5EF4-FFF2-40B4-BE49-F238E27FC236}">
                <a16:creationId xmlns:a16="http://schemas.microsoft.com/office/drawing/2014/main" id="{D0448930-8C4A-6C49-5621-92B7BAC05D4D}"/>
              </a:ext>
            </a:extLst>
          </p:cNvPr>
          <p:cNvSpPr txBox="1"/>
          <p:nvPr/>
        </p:nvSpPr>
        <p:spPr>
          <a:xfrm>
            <a:off x="7570895" y="4349518"/>
            <a:ext cx="588623" cy="400110"/>
          </a:xfrm>
          <a:prstGeom prst="rect">
            <a:avLst/>
          </a:prstGeom>
          <a:noFill/>
        </p:spPr>
        <p:txBody>
          <a:bodyPr wrap="none" rtlCol="0">
            <a:spAutoFit/>
          </a:bodyPr>
          <a:lstStyle/>
          <a:p>
            <a:r>
              <a:rPr lang="fr-FR" sz="2000" dirty="0"/>
              <a:t>Oui</a:t>
            </a:r>
          </a:p>
        </p:txBody>
      </p:sp>
      <p:sp>
        <p:nvSpPr>
          <p:cNvPr id="24" name="ZoneTexte 23">
            <a:extLst>
              <a:ext uri="{FF2B5EF4-FFF2-40B4-BE49-F238E27FC236}">
                <a16:creationId xmlns:a16="http://schemas.microsoft.com/office/drawing/2014/main" id="{6BF910AD-8FFF-252A-A333-209854741DBD}"/>
              </a:ext>
            </a:extLst>
          </p:cNvPr>
          <p:cNvSpPr txBox="1"/>
          <p:nvPr/>
        </p:nvSpPr>
        <p:spPr>
          <a:xfrm>
            <a:off x="8713866" y="4169238"/>
            <a:ext cx="1676399" cy="1015663"/>
          </a:xfrm>
          <a:prstGeom prst="rect">
            <a:avLst/>
          </a:prstGeom>
          <a:noFill/>
        </p:spPr>
        <p:txBody>
          <a:bodyPr wrap="square" rtlCol="0">
            <a:spAutoFit/>
          </a:bodyPr>
          <a:lstStyle/>
          <a:p>
            <a:pPr algn="ctr"/>
            <a:r>
              <a:rPr lang="fr-FR" sz="2000" dirty="0"/>
              <a:t>Si MSP publique :</a:t>
            </a:r>
          </a:p>
          <a:p>
            <a:pPr algn="ctr"/>
            <a:r>
              <a:rPr lang="fr-FR" sz="2000" dirty="0"/>
              <a:t>ACI</a:t>
            </a:r>
          </a:p>
        </p:txBody>
      </p:sp>
      <p:sp>
        <p:nvSpPr>
          <p:cNvPr id="25" name="ZoneTexte 24">
            <a:extLst>
              <a:ext uri="{FF2B5EF4-FFF2-40B4-BE49-F238E27FC236}">
                <a16:creationId xmlns:a16="http://schemas.microsoft.com/office/drawing/2014/main" id="{21079F92-1D38-4EB2-7AF3-568A9F383FE3}"/>
              </a:ext>
            </a:extLst>
          </p:cNvPr>
          <p:cNvSpPr txBox="1"/>
          <p:nvPr/>
        </p:nvSpPr>
        <p:spPr>
          <a:xfrm>
            <a:off x="10394875" y="3931674"/>
            <a:ext cx="1654629" cy="1323439"/>
          </a:xfrm>
          <a:prstGeom prst="rect">
            <a:avLst/>
          </a:prstGeom>
          <a:noFill/>
        </p:spPr>
        <p:txBody>
          <a:bodyPr wrap="square" rtlCol="0">
            <a:spAutoFit/>
          </a:bodyPr>
          <a:lstStyle/>
          <a:p>
            <a:pPr algn="ctr"/>
            <a:r>
              <a:rPr lang="fr-FR" sz="2000" dirty="0"/>
              <a:t>Associatif au départ,  puis SISA pour recevoir ACI</a:t>
            </a:r>
          </a:p>
        </p:txBody>
      </p:sp>
      <p:sp>
        <p:nvSpPr>
          <p:cNvPr id="26" name="ZoneTexte 25">
            <a:extLst>
              <a:ext uri="{FF2B5EF4-FFF2-40B4-BE49-F238E27FC236}">
                <a16:creationId xmlns:a16="http://schemas.microsoft.com/office/drawing/2014/main" id="{D17EDCA4-C1C0-3789-B098-7641C0A947EF}"/>
              </a:ext>
            </a:extLst>
          </p:cNvPr>
          <p:cNvSpPr txBox="1"/>
          <p:nvPr/>
        </p:nvSpPr>
        <p:spPr>
          <a:xfrm>
            <a:off x="353057" y="5438090"/>
            <a:ext cx="1932713" cy="1046440"/>
          </a:xfrm>
          <a:prstGeom prst="rect">
            <a:avLst/>
          </a:prstGeom>
          <a:noFill/>
        </p:spPr>
        <p:txBody>
          <a:bodyPr wrap="square" rtlCol="0">
            <a:spAutoFit/>
          </a:bodyPr>
          <a:lstStyle/>
          <a:p>
            <a:pPr algn="ctr"/>
            <a:r>
              <a:rPr lang="fr-FR" sz="2000" b="1" dirty="0"/>
              <a:t>CPTS</a:t>
            </a:r>
          </a:p>
          <a:p>
            <a:pPr algn="ctr"/>
            <a:r>
              <a:rPr lang="fr-FR" sz="1400" dirty="0"/>
              <a:t>Communauté professionnel territorial de santé</a:t>
            </a:r>
          </a:p>
        </p:txBody>
      </p:sp>
      <p:sp>
        <p:nvSpPr>
          <p:cNvPr id="27" name="ZoneTexte 26">
            <a:extLst>
              <a:ext uri="{FF2B5EF4-FFF2-40B4-BE49-F238E27FC236}">
                <a16:creationId xmlns:a16="http://schemas.microsoft.com/office/drawing/2014/main" id="{F9CA52FE-2765-C9E6-C8B8-DD8482E47FC5}"/>
              </a:ext>
            </a:extLst>
          </p:cNvPr>
          <p:cNvSpPr txBox="1"/>
          <p:nvPr/>
        </p:nvSpPr>
        <p:spPr>
          <a:xfrm>
            <a:off x="2236759" y="5415214"/>
            <a:ext cx="1590464" cy="1077218"/>
          </a:xfrm>
          <a:prstGeom prst="rect">
            <a:avLst/>
          </a:prstGeom>
          <a:noFill/>
        </p:spPr>
        <p:txBody>
          <a:bodyPr wrap="square" rtlCol="0">
            <a:spAutoFit/>
          </a:bodyPr>
          <a:lstStyle/>
          <a:p>
            <a:pPr algn="ctr"/>
            <a:r>
              <a:rPr lang="fr-FR" sz="1600" dirty="0"/>
              <a:t>Coordonner les professionnels et actions collectives</a:t>
            </a:r>
          </a:p>
        </p:txBody>
      </p:sp>
      <p:sp>
        <p:nvSpPr>
          <p:cNvPr id="28" name="ZoneTexte 27">
            <a:extLst>
              <a:ext uri="{FF2B5EF4-FFF2-40B4-BE49-F238E27FC236}">
                <a16:creationId xmlns:a16="http://schemas.microsoft.com/office/drawing/2014/main" id="{0D8DB9B2-4DC6-42E8-A5C3-DD1595E8ABA9}"/>
              </a:ext>
            </a:extLst>
          </p:cNvPr>
          <p:cNvSpPr txBox="1"/>
          <p:nvPr/>
        </p:nvSpPr>
        <p:spPr>
          <a:xfrm>
            <a:off x="3951052" y="5776644"/>
            <a:ext cx="1351833" cy="369332"/>
          </a:xfrm>
          <a:prstGeom prst="rect">
            <a:avLst/>
          </a:prstGeom>
          <a:noFill/>
        </p:spPr>
        <p:txBody>
          <a:bodyPr wrap="square" rtlCol="0">
            <a:spAutoFit/>
          </a:bodyPr>
          <a:lstStyle/>
          <a:p>
            <a:r>
              <a:rPr lang="fr-FR" dirty="0"/>
              <a:t>Territorial</a:t>
            </a:r>
          </a:p>
        </p:txBody>
      </p:sp>
      <p:sp>
        <p:nvSpPr>
          <p:cNvPr id="34" name="ZoneTexte 33">
            <a:extLst>
              <a:ext uri="{FF2B5EF4-FFF2-40B4-BE49-F238E27FC236}">
                <a16:creationId xmlns:a16="http://schemas.microsoft.com/office/drawing/2014/main" id="{9DA7E76F-DEAA-5CE1-6D08-343729A2CC45}"/>
              </a:ext>
            </a:extLst>
          </p:cNvPr>
          <p:cNvSpPr txBox="1"/>
          <p:nvPr/>
        </p:nvSpPr>
        <p:spPr>
          <a:xfrm>
            <a:off x="5369494" y="5403575"/>
            <a:ext cx="1646716" cy="1077218"/>
          </a:xfrm>
          <a:prstGeom prst="rect">
            <a:avLst/>
          </a:prstGeom>
          <a:noFill/>
        </p:spPr>
        <p:txBody>
          <a:bodyPr wrap="square" rtlCol="0">
            <a:spAutoFit/>
          </a:bodyPr>
          <a:lstStyle/>
          <a:p>
            <a:pPr algn="ctr"/>
            <a:r>
              <a:rPr lang="fr-FR" sz="1600" dirty="0"/>
              <a:t>A l’initiative des professionnels et établissements</a:t>
            </a:r>
          </a:p>
        </p:txBody>
      </p:sp>
      <p:sp>
        <p:nvSpPr>
          <p:cNvPr id="35" name="ZoneTexte 34">
            <a:extLst>
              <a:ext uri="{FF2B5EF4-FFF2-40B4-BE49-F238E27FC236}">
                <a16:creationId xmlns:a16="http://schemas.microsoft.com/office/drawing/2014/main" id="{65B38E43-D82B-3655-B132-0A52EFB4FD89}"/>
              </a:ext>
            </a:extLst>
          </p:cNvPr>
          <p:cNvSpPr txBox="1"/>
          <p:nvPr/>
        </p:nvSpPr>
        <p:spPr>
          <a:xfrm>
            <a:off x="7041849" y="5671063"/>
            <a:ext cx="1646716" cy="400110"/>
          </a:xfrm>
          <a:prstGeom prst="rect">
            <a:avLst/>
          </a:prstGeom>
          <a:noFill/>
        </p:spPr>
        <p:txBody>
          <a:bodyPr wrap="square" rtlCol="0">
            <a:spAutoFit/>
          </a:bodyPr>
          <a:lstStyle/>
          <a:p>
            <a:pPr algn="ctr"/>
            <a:r>
              <a:rPr lang="fr-FR" sz="2000" dirty="0"/>
              <a:t>Oui</a:t>
            </a:r>
          </a:p>
        </p:txBody>
      </p:sp>
      <p:sp>
        <p:nvSpPr>
          <p:cNvPr id="36" name="ZoneTexte 35">
            <a:extLst>
              <a:ext uri="{FF2B5EF4-FFF2-40B4-BE49-F238E27FC236}">
                <a16:creationId xmlns:a16="http://schemas.microsoft.com/office/drawing/2014/main" id="{805AB1C3-EF60-104C-703B-F059229D591C}"/>
              </a:ext>
            </a:extLst>
          </p:cNvPr>
          <p:cNvSpPr txBox="1"/>
          <p:nvPr/>
        </p:nvSpPr>
        <p:spPr>
          <a:xfrm>
            <a:off x="8688565" y="5671063"/>
            <a:ext cx="1654629" cy="400110"/>
          </a:xfrm>
          <a:prstGeom prst="rect">
            <a:avLst/>
          </a:prstGeom>
          <a:noFill/>
        </p:spPr>
        <p:txBody>
          <a:bodyPr wrap="square" rtlCol="0">
            <a:spAutoFit/>
          </a:bodyPr>
          <a:lstStyle/>
          <a:p>
            <a:pPr algn="ctr"/>
            <a:r>
              <a:rPr lang="fr-FR" sz="2000" dirty="0"/>
              <a:t>ACI</a:t>
            </a:r>
          </a:p>
        </p:txBody>
      </p:sp>
      <p:sp>
        <p:nvSpPr>
          <p:cNvPr id="37" name="ZoneTexte 36">
            <a:extLst>
              <a:ext uri="{FF2B5EF4-FFF2-40B4-BE49-F238E27FC236}">
                <a16:creationId xmlns:a16="http://schemas.microsoft.com/office/drawing/2014/main" id="{F68C9422-F3E0-8EE3-CD8D-C1B4269B0542}"/>
              </a:ext>
            </a:extLst>
          </p:cNvPr>
          <p:cNvSpPr txBox="1"/>
          <p:nvPr/>
        </p:nvSpPr>
        <p:spPr>
          <a:xfrm>
            <a:off x="10483518" y="5742129"/>
            <a:ext cx="1621138" cy="400110"/>
          </a:xfrm>
          <a:prstGeom prst="rect">
            <a:avLst/>
          </a:prstGeom>
          <a:noFill/>
        </p:spPr>
        <p:txBody>
          <a:bodyPr wrap="square" rtlCol="0">
            <a:spAutoFit/>
          </a:bodyPr>
          <a:lstStyle/>
          <a:p>
            <a:pPr algn="ctr"/>
            <a:r>
              <a:rPr lang="fr-FR" sz="2000" dirty="0"/>
              <a:t>Associatif</a:t>
            </a:r>
          </a:p>
        </p:txBody>
      </p:sp>
    </p:spTree>
    <p:custDataLst>
      <p:tags r:id="rId1"/>
    </p:custDataLst>
    <p:extLst>
      <p:ext uri="{BB962C8B-B14F-4D97-AF65-F5344CB8AC3E}">
        <p14:creationId xmlns:p14="http://schemas.microsoft.com/office/powerpoint/2010/main" val="3018604190"/>
      </p:ext>
    </p:extLst>
  </p:cSld>
  <p:clrMapOvr>
    <a:masterClrMapping/>
  </p:clrMapOvr>
  <mc:AlternateContent xmlns:mc="http://schemas.openxmlformats.org/markup-compatibility/2006" xmlns:p14="http://schemas.microsoft.com/office/powerpoint/2010/main">
    <mc:Choice Requires="p14">
      <p:transition spd="slow" p14:dur="2000" advTm="410"/>
    </mc:Choice>
    <mc:Fallback xmlns="">
      <p:transition spd="slow" advTm="41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122954C-59E8-68E4-3FB8-BB866BE59F5D}"/>
              </a:ext>
            </a:extLst>
          </p:cNvPr>
          <p:cNvSpPr>
            <a:spLocks noGrp="1"/>
          </p:cNvSpPr>
          <p:nvPr>
            <p:ph type="title"/>
          </p:nvPr>
        </p:nvSpPr>
        <p:spPr>
          <a:xfrm>
            <a:off x="1256023" y="1724891"/>
            <a:ext cx="9896925" cy="3408217"/>
          </a:xfrm>
          <a:solidFill>
            <a:schemeClr val="bg1"/>
          </a:solidFill>
        </p:spPr>
        <p:txBody>
          <a:bodyPr/>
          <a:lstStyle/>
          <a:p>
            <a:r>
              <a:rPr lang="fr-FR" dirty="0">
                <a:solidFill>
                  <a:schemeClr val="accent1"/>
                </a:solidFill>
              </a:rPr>
              <a:t>Comment ces dispositifs d’Exercice coordonné facilitent LA DEMARCHE Qualité DES PRATIQUES PROFESSIONNELLES?</a:t>
            </a:r>
          </a:p>
        </p:txBody>
      </p:sp>
      <p:pic>
        <p:nvPicPr>
          <p:cNvPr id="4" name="Image 3">
            <a:extLst>
              <a:ext uri="{FF2B5EF4-FFF2-40B4-BE49-F238E27FC236}">
                <a16:creationId xmlns:a16="http://schemas.microsoft.com/office/drawing/2014/main" id="{26FDF8DC-E3FA-1FF4-C263-1CE5DD24985B}"/>
              </a:ext>
            </a:extLst>
          </p:cNvPr>
          <p:cNvPicPr>
            <a:picLocks noChangeAspect="1"/>
          </p:cNvPicPr>
          <p:nvPr/>
        </p:nvPicPr>
        <p:blipFill>
          <a:blip r:embed="rId4"/>
          <a:stretch>
            <a:fillRect/>
          </a:stretch>
        </p:blipFill>
        <p:spPr>
          <a:xfrm>
            <a:off x="146002" y="101694"/>
            <a:ext cx="2220042" cy="1378763"/>
          </a:xfrm>
          <a:prstGeom prst="rect">
            <a:avLst/>
          </a:prstGeom>
        </p:spPr>
      </p:pic>
      <p:pic>
        <p:nvPicPr>
          <p:cNvPr id="5" name="Image 4">
            <a:extLst>
              <a:ext uri="{FF2B5EF4-FFF2-40B4-BE49-F238E27FC236}">
                <a16:creationId xmlns:a16="http://schemas.microsoft.com/office/drawing/2014/main" id="{08282216-1B72-CFD6-8395-DFC9ED28E1C0}"/>
              </a:ext>
            </a:extLst>
          </p:cNvPr>
          <p:cNvPicPr>
            <a:picLocks noChangeAspect="1"/>
          </p:cNvPicPr>
          <p:nvPr/>
        </p:nvPicPr>
        <p:blipFill>
          <a:blip r:embed="rId5"/>
          <a:stretch>
            <a:fillRect/>
          </a:stretch>
        </p:blipFill>
        <p:spPr>
          <a:xfrm>
            <a:off x="9560016" y="101694"/>
            <a:ext cx="2226647" cy="1319212"/>
          </a:xfrm>
          <a:prstGeom prst="rect">
            <a:avLst/>
          </a:prstGeom>
        </p:spPr>
      </p:pic>
      <p:pic>
        <p:nvPicPr>
          <p:cNvPr id="8" name="Image 7">
            <a:extLst>
              <a:ext uri="{FF2B5EF4-FFF2-40B4-BE49-F238E27FC236}">
                <a16:creationId xmlns:a16="http://schemas.microsoft.com/office/drawing/2014/main" id="{3B89B1EA-A6E6-6349-BC21-3C59423AA5AD}"/>
              </a:ext>
            </a:extLst>
          </p:cNvPr>
          <p:cNvPicPr>
            <a:picLocks noChangeAspect="1"/>
          </p:cNvPicPr>
          <p:nvPr/>
        </p:nvPicPr>
        <p:blipFill>
          <a:blip r:embed="rId6"/>
          <a:stretch>
            <a:fillRect/>
          </a:stretch>
        </p:blipFill>
        <p:spPr>
          <a:xfrm>
            <a:off x="734057" y="5342939"/>
            <a:ext cx="2857500" cy="990600"/>
          </a:xfrm>
          <a:prstGeom prst="rect">
            <a:avLst/>
          </a:prstGeom>
        </p:spPr>
      </p:pic>
    </p:spTree>
    <p:custDataLst>
      <p:tags r:id="rId1"/>
    </p:custDataLst>
    <p:extLst>
      <p:ext uri="{BB962C8B-B14F-4D97-AF65-F5344CB8AC3E}">
        <p14:creationId xmlns:p14="http://schemas.microsoft.com/office/powerpoint/2010/main" val="1762093772"/>
      </p:ext>
    </p:extLst>
  </p:cSld>
  <p:clrMapOvr>
    <a:masterClrMapping/>
  </p:clrMapOvr>
  <mc:AlternateContent xmlns:mc="http://schemas.openxmlformats.org/markup-compatibility/2006" xmlns:p14="http://schemas.microsoft.com/office/powerpoint/2010/main">
    <mc:Choice Requires="p14">
      <p:transition spd="slow" p14:dur="2000" advTm="9539"/>
    </mc:Choice>
    <mc:Fallback xmlns="">
      <p:transition spd="slow" advTm="95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F7DEC7B1-E71E-BB2B-A29C-4C6990A969E2}"/>
              </a:ext>
            </a:extLst>
          </p:cNvPr>
          <p:cNvSpPr>
            <a:spLocks noGrp="1"/>
          </p:cNvSpPr>
          <p:nvPr>
            <p:ph type="title"/>
          </p:nvPr>
        </p:nvSpPr>
        <p:spPr>
          <a:xfrm>
            <a:off x="-1161144" y="473127"/>
            <a:ext cx="9441875" cy="953031"/>
          </a:xfrm>
        </p:spPr>
        <p:txBody>
          <a:bodyPr/>
          <a:lstStyle/>
          <a:p>
            <a:r>
              <a:rPr lang="fr-FR" sz="2400" dirty="0">
                <a:solidFill>
                  <a:srgbClr val="00B0F0"/>
                </a:solidFill>
              </a:rPr>
              <a:t>L'Analyse et l’évaluation des pratiques</a:t>
            </a:r>
          </a:p>
        </p:txBody>
      </p:sp>
      <p:sp>
        <p:nvSpPr>
          <p:cNvPr id="20" name="Ellipse 19">
            <a:extLst>
              <a:ext uri="{FF2B5EF4-FFF2-40B4-BE49-F238E27FC236}">
                <a16:creationId xmlns:a16="http://schemas.microsoft.com/office/drawing/2014/main" id="{B95F450F-1496-6B1C-219F-1EE1A663C1E0}"/>
              </a:ext>
            </a:extLst>
          </p:cNvPr>
          <p:cNvSpPr/>
          <p:nvPr/>
        </p:nvSpPr>
        <p:spPr>
          <a:xfrm>
            <a:off x="2584414" y="2704073"/>
            <a:ext cx="2974558" cy="117858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uLnTx/>
                <a:uFillTx/>
                <a:latin typeface="Quire Sans"/>
                <a:ea typeface="+mn-ea"/>
                <a:cs typeface="+mn-cs"/>
              </a:rPr>
              <a:t>La qualité</a:t>
            </a:r>
          </a:p>
        </p:txBody>
      </p:sp>
      <p:sp>
        <p:nvSpPr>
          <p:cNvPr id="6" name="Espace réservé de la date 1">
            <a:extLst>
              <a:ext uri="{FF2B5EF4-FFF2-40B4-BE49-F238E27FC236}">
                <a16:creationId xmlns:a16="http://schemas.microsoft.com/office/drawing/2014/main" id="{AA409029-CE17-8C4D-C521-291C4EA85CA0}"/>
              </a:ext>
            </a:extLst>
          </p:cNvPr>
          <p:cNvSpPr>
            <a:spLocks noGrp="1"/>
          </p:cNvSpPr>
          <p:nvPr>
            <p:ph type="dt" sz="half" idx="10"/>
          </p:nvPr>
        </p:nvSpPr>
        <p:spPr>
          <a:xfrm>
            <a:off x="590300" y="6497910"/>
            <a:ext cx="2743200" cy="20572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1" u="none" strike="noStrike" kern="1200" cap="all" spc="100" normalizeH="0" baseline="0" noProof="0" dirty="0">
                <a:ln>
                  <a:noFill/>
                </a:ln>
                <a:solidFill>
                  <a:srgbClr val="04B3C3"/>
                </a:solidFill>
                <a:effectLst/>
                <a:uLnTx/>
                <a:uFillTx/>
                <a:latin typeface="Seaford" panose="020B0502030303020204" pitchFamily="34" charset="0"/>
                <a:ea typeface="+mn-ea"/>
                <a:cs typeface="+mn-cs"/>
              </a:rPr>
              <a:t>28/09/2022</a:t>
            </a:r>
          </a:p>
        </p:txBody>
      </p:sp>
      <p:sp>
        <p:nvSpPr>
          <p:cNvPr id="8" name="Espace réservé du numéro de diapositive 3">
            <a:extLst>
              <a:ext uri="{FF2B5EF4-FFF2-40B4-BE49-F238E27FC236}">
                <a16:creationId xmlns:a16="http://schemas.microsoft.com/office/drawing/2014/main" id="{05415F66-9416-CCA0-734B-A2CB2FA23DDF}"/>
              </a:ext>
            </a:extLst>
          </p:cNvPr>
          <p:cNvSpPr>
            <a:spLocks noGrp="1"/>
          </p:cNvSpPr>
          <p:nvPr>
            <p:ph type="sldNum" sz="quarter" idx="12"/>
          </p:nvPr>
        </p:nvSpPr>
        <p:spPr>
          <a:xfrm>
            <a:off x="9111918" y="6484530"/>
            <a:ext cx="2743200" cy="20572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860B6F-2FE3-4DE6-9496-980E987E7466}" type="slidenum">
              <a:rPr kumimoji="0" lang="fr-FR" sz="1000" b="1" i="1" u="none" strike="noStrike" kern="1200" cap="all" spc="100" normalizeH="0" baseline="0" noProof="0" smtClean="0">
                <a:ln>
                  <a:noFill/>
                </a:ln>
                <a:solidFill>
                  <a:srgbClr val="04B3C3"/>
                </a:solidFill>
                <a:effectLst/>
                <a:uLnTx/>
                <a:uFillTx/>
                <a:latin typeface="Seaford" panose="020B05020303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000" b="1" i="1" u="none" strike="noStrike" kern="1200" cap="all" spc="100" normalizeH="0" baseline="0" noProof="0">
              <a:ln>
                <a:noFill/>
              </a:ln>
              <a:solidFill>
                <a:srgbClr val="04B3C3"/>
              </a:solidFill>
              <a:effectLst/>
              <a:uLnTx/>
              <a:uFillTx/>
              <a:latin typeface="Seaford" panose="020B0502030303020204" pitchFamily="34" charset="0"/>
              <a:ea typeface="+mn-ea"/>
              <a:cs typeface="+mn-cs"/>
            </a:endParaRPr>
          </a:p>
        </p:txBody>
      </p:sp>
      <p:pic>
        <p:nvPicPr>
          <p:cNvPr id="9" name="Image 8">
            <a:extLst>
              <a:ext uri="{FF2B5EF4-FFF2-40B4-BE49-F238E27FC236}">
                <a16:creationId xmlns:a16="http://schemas.microsoft.com/office/drawing/2014/main" id="{927BF7BC-2D23-D05C-E9AC-1312CED879E9}"/>
              </a:ext>
            </a:extLst>
          </p:cNvPr>
          <p:cNvPicPr>
            <a:picLocks noChangeAspect="1"/>
          </p:cNvPicPr>
          <p:nvPr/>
        </p:nvPicPr>
        <p:blipFill>
          <a:blip r:embed="rId4"/>
          <a:stretch>
            <a:fillRect/>
          </a:stretch>
        </p:blipFill>
        <p:spPr>
          <a:xfrm>
            <a:off x="5624783" y="6431197"/>
            <a:ext cx="942434" cy="331658"/>
          </a:xfrm>
          <a:prstGeom prst="rect">
            <a:avLst/>
          </a:prstGeom>
        </p:spPr>
      </p:pic>
      <p:sp>
        <p:nvSpPr>
          <p:cNvPr id="32" name="Rectangle 31">
            <a:extLst>
              <a:ext uri="{FF2B5EF4-FFF2-40B4-BE49-F238E27FC236}">
                <a16:creationId xmlns:a16="http://schemas.microsoft.com/office/drawing/2014/main" id="{C01E20CF-18CB-16B4-057A-98CE75158F65}"/>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600" b="1" i="0" u="none" strike="noStrike" kern="1200" cap="all" spc="0" normalizeH="0" baseline="0" noProof="0" dirty="0">
              <a:ln>
                <a:noFill/>
              </a:ln>
              <a:solidFill>
                <a:prstClr val="black"/>
              </a:solidFill>
              <a:effectLst/>
              <a:uLnTx/>
              <a:uFillTx/>
              <a:latin typeface="Quire Sans"/>
              <a:ea typeface="+mn-ea"/>
              <a:cs typeface="+mn-cs"/>
            </a:endParaRPr>
          </a:p>
        </p:txBody>
      </p:sp>
      <p:pic>
        <p:nvPicPr>
          <p:cNvPr id="2" name="Image 1">
            <a:extLst>
              <a:ext uri="{FF2B5EF4-FFF2-40B4-BE49-F238E27FC236}">
                <a16:creationId xmlns:a16="http://schemas.microsoft.com/office/drawing/2014/main" id="{47AAAA3D-3D26-4472-CED4-2A982B6C6140}"/>
              </a:ext>
            </a:extLst>
          </p:cNvPr>
          <p:cNvPicPr>
            <a:picLocks noChangeAspect="1"/>
          </p:cNvPicPr>
          <p:nvPr/>
        </p:nvPicPr>
        <p:blipFill>
          <a:blip r:embed="rId5"/>
          <a:stretch>
            <a:fillRect/>
          </a:stretch>
        </p:blipFill>
        <p:spPr>
          <a:xfrm>
            <a:off x="2202127" y="1413971"/>
            <a:ext cx="2466438" cy="1387371"/>
          </a:xfrm>
          <a:prstGeom prst="rect">
            <a:avLst/>
          </a:prstGeom>
        </p:spPr>
      </p:pic>
      <p:sp>
        <p:nvSpPr>
          <p:cNvPr id="3" name="Ellipse 2">
            <a:extLst>
              <a:ext uri="{FF2B5EF4-FFF2-40B4-BE49-F238E27FC236}">
                <a16:creationId xmlns:a16="http://schemas.microsoft.com/office/drawing/2014/main" id="{8A922425-C679-8C31-C4B0-8E8EB6582F57}"/>
              </a:ext>
            </a:extLst>
          </p:cNvPr>
          <p:cNvSpPr/>
          <p:nvPr/>
        </p:nvSpPr>
        <p:spPr>
          <a:xfrm>
            <a:off x="1444846" y="3429000"/>
            <a:ext cx="2279136" cy="972709"/>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Soins</a:t>
            </a:r>
          </a:p>
        </p:txBody>
      </p:sp>
      <p:sp>
        <p:nvSpPr>
          <p:cNvPr id="4" name="Ellipse 3">
            <a:extLst>
              <a:ext uri="{FF2B5EF4-FFF2-40B4-BE49-F238E27FC236}">
                <a16:creationId xmlns:a16="http://schemas.microsoft.com/office/drawing/2014/main" id="{16D4FEE2-49C7-161E-DC7D-FDC3456610FF}"/>
              </a:ext>
            </a:extLst>
          </p:cNvPr>
          <p:cNvSpPr/>
          <p:nvPr/>
        </p:nvSpPr>
        <p:spPr>
          <a:xfrm>
            <a:off x="1028557" y="2724031"/>
            <a:ext cx="1388116" cy="97270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Bilan</a:t>
            </a:r>
          </a:p>
        </p:txBody>
      </p:sp>
      <p:sp>
        <p:nvSpPr>
          <p:cNvPr id="7" name="Ellipse 6">
            <a:extLst>
              <a:ext uri="{FF2B5EF4-FFF2-40B4-BE49-F238E27FC236}">
                <a16:creationId xmlns:a16="http://schemas.microsoft.com/office/drawing/2014/main" id="{F76EB407-D142-38C9-BB47-205EDF500645}"/>
              </a:ext>
            </a:extLst>
          </p:cNvPr>
          <p:cNvSpPr/>
          <p:nvPr/>
        </p:nvSpPr>
        <p:spPr>
          <a:xfrm>
            <a:off x="1277105" y="4290016"/>
            <a:ext cx="2220009" cy="109784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Mise en place d’objectifs</a:t>
            </a:r>
          </a:p>
        </p:txBody>
      </p:sp>
      <p:sp>
        <p:nvSpPr>
          <p:cNvPr id="10" name="Ellipse 9">
            <a:extLst>
              <a:ext uri="{FF2B5EF4-FFF2-40B4-BE49-F238E27FC236}">
                <a16:creationId xmlns:a16="http://schemas.microsoft.com/office/drawing/2014/main" id="{2EA0A2D9-B10E-530E-815F-4F7FCC234B04}"/>
              </a:ext>
            </a:extLst>
          </p:cNvPr>
          <p:cNvSpPr/>
          <p:nvPr/>
        </p:nvSpPr>
        <p:spPr>
          <a:xfrm>
            <a:off x="2943173" y="3969984"/>
            <a:ext cx="2743200" cy="65034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Réévaluation</a:t>
            </a:r>
          </a:p>
        </p:txBody>
      </p:sp>
      <p:sp>
        <p:nvSpPr>
          <p:cNvPr id="11" name="Ellipse 10">
            <a:extLst>
              <a:ext uri="{FF2B5EF4-FFF2-40B4-BE49-F238E27FC236}">
                <a16:creationId xmlns:a16="http://schemas.microsoft.com/office/drawing/2014/main" id="{6D09C662-1693-B5E8-F16E-0835AAB78636}"/>
              </a:ext>
            </a:extLst>
          </p:cNvPr>
          <p:cNvSpPr/>
          <p:nvPr/>
        </p:nvSpPr>
        <p:spPr>
          <a:xfrm>
            <a:off x="4782701" y="2166553"/>
            <a:ext cx="2384168" cy="1114955"/>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Santé publique</a:t>
            </a:r>
          </a:p>
        </p:txBody>
      </p:sp>
      <mc:AlternateContent xmlns:mc="http://schemas.openxmlformats.org/markup-compatibility/2006">
        <mc:Choice xmlns:am3d="http://schemas.microsoft.com/office/drawing/2017/model3d" Requires="am3d">
          <p:graphicFrame>
            <p:nvGraphicFramePr>
              <p:cNvPr id="13" name="Modèle 3D 12" descr="Point d’interrogation gris foncé">
                <a:extLst>
                  <a:ext uri="{FF2B5EF4-FFF2-40B4-BE49-F238E27FC236}">
                    <a16:creationId xmlns:a16="http://schemas.microsoft.com/office/drawing/2014/main" id="{BC805CFA-BACB-E161-E97C-7BB26EF45768}"/>
                  </a:ext>
                </a:extLst>
              </p:cNvPr>
              <p:cNvGraphicFramePr>
                <a:graphicFrameLocks noChangeAspect="1"/>
              </p:cNvGraphicFramePr>
              <p:nvPr>
                <p:extLst>
                  <p:ext uri="{D42A27DB-BD31-4B8C-83A1-F6EECF244321}">
                    <p14:modId xmlns:p14="http://schemas.microsoft.com/office/powerpoint/2010/main" val="1568044065"/>
                  </p:ext>
                </p:extLst>
              </p:nvPr>
            </p:nvGraphicFramePr>
            <p:xfrm>
              <a:off x="10370208" y="1976244"/>
              <a:ext cx="1484909" cy="2406504"/>
            </p:xfrm>
            <a:graphic>
              <a:graphicData uri="http://schemas.microsoft.com/office/drawing/2017/model3d">
                <am3d:model3d r:embed="rId6">
                  <am3d:spPr>
                    <a:xfrm>
                      <a:off x="0" y="0"/>
                      <a:ext cx="1484909" cy="2406504"/>
                    </a:xfrm>
                    <a:prstGeom prst="rect">
                      <a:avLst/>
                    </a:prstGeom>
                  </am3d:spPr>
                  <am3d:camera>
                    <am3d:pos x="0" y="0" z="55389530"/>
                    <am3d:up dx="0" dy="36000000" dz="0"/>
                    <am3d:lookAt x="0" y="0" z="0"/>
                    <am3d:perspective fov="2700000"/>
                  </am3d:camera>
                  <am3d:trans>
                    <am3d:meterPerModelUnit n="3517042" d="1000000"/>
                    <am3d:preTrans dx="0" dy="-18004113" dz="-4973"/>
                    <am3d:scale>
                      <am3d:sx n="1000000" d="1000000"/>
                      <am3d:sy n="1000000" d="1000000"/>
                      <am3d:sz n="1000000" d="1000000"/>
                    </am3d:scale>
                    <am3d:rot/>
                    <am3d:postTrans dx="0" dy="0" dz="0"/>
                  </am3d:trans>
                  <am3d:raster rName="Office3DRenderer" rVer="16.0.8326">
                    <am3d:blip r:embed="rId7"/>
                  </am3d:raster>
                  <am3d:objViewport viewportSz="299025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Modèle 3D 12" descr="Point d’interrogation gris foncé">
                <a:extLst>
                  <a:ext uri="{FF2B5EF4-FFF2-40B4-BE49-F238E27FC236}">
                    <a16:creationId xmlns:a16="http://schemas.microsoft.com/office/drawing/2014/main" id="{BC805CFA-BACB-E161-E97C-7BB26EF45768}"/>
                  </a:ext>
                </a:extLst>
              </p:cNvPr>
              <p:cNvPicPr>
                <a:picLocks noGrp="1" noRot="1" noChangeAspect="1" noMove="1" noResize="1" noEditPoints="1" noAdjustHandles="1" noChangeArrowheads="1" noChangeShapeType="1" noCrop="1"/>
              </p:cNvPicPr>
              <p:nvPr/>
            </p:nvPicPr>
            <p:blipFill>
              <a:blip r:embed="rId7"/>
              <a:stretch>
                <a:fillRect/>
              </a:stretch>
            </p:blipFill>
            <p:spPr>
              <a:xfrm>
                <a:off x="10370208" y="1976244"/>
                <a:ext cx="1484909" cy="2406504"/>
              </a:xfrm>
              <a:prstGeom prst="rect">
                <a:avLst/>
              </a:prstGeom>
            </p:spPr>
          </p:pic>
        </mc:Fallback>
      </mc:AlternateContent>
      <p:sp>
        <p:nvSpPr>
          <p:cNvPr id="14" name="Ellipse 13">
            <a:extLst>
              <a:ext uri="{FF2B5EF4-FFF2-40B4-BE49-F238E27FC236}">
                <a16:creationId xmlns:a16="http://schemas.microsoft.com/office/drawing/2014/main" id="{8A662441-77BF-D58F-44D2-D3D4991953C5}"/>
              </a:ext>
            </a:extLst>
          </p:cNvPr>
          <p:cNvSpPr/>
          <p:nvPr/>
        </p:nvSpPr>
        <p:spPr>
          <a:xfrm>
            <a:off x="104706" y="3698279"/>
            <a:ext cx="2220008" cy="78663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Diagnostic</a:t>
            </a:r>
          </a:p>
        </p:txBody>
      </p:sp>
      <p:sp>
        <p:nvSpPr>
          <p:cNvPr id="16" name="Ellipse 15">
            <a:extLst>
              <a:ext uri="{FF2B5EF4-FFF2-40B4-BE49-F238E27FC236}">
                <a16:creationId xmlns:a16="http://schemas.microsoft.com/office/drawing/2014/main" id="{A6BD79A7-E96A-CCAE-5DAC-B76A389BDCFD}"/>
              </a:ext>
            </a:extLst>
          </p:cNvPr>
          <p:cNvSpPr/>
          <p:nvPr/>
        </p:nvSpPr>
        <p:spPr>
          <a:xfrm>
            <a:off x="4706610" y="1349021"/>
            <a:ext cx="2384168" cy="89466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Prévention</a:t>
            </a:r>
          </a:p>
        </p:txBody>
      </p:sp>
      <p:sp>
        <p:nvSpPr>
          <p:cNvPr id="17" name="Ellipse 16">
            <a:extLst>
              <a:ext uri="{FF2B5EF4-FFF2-40B4-BE49-F238E27FC236}">
                <a16:creationId xmlns:a16="http://schemas.microsoft.com/office/drawing/2014/main" id="{43485B9B-3551-750D-B6A4-FFED5281C99F}"/>
              </a:ext>
            </a:extLst>
          </p:cNvPr>
          <p:cNvSpPr/>
          <p:nvPr/>
        </p:nvSpPr>
        <p:spPr>
          <a:xfrm>
            <a:off x="6539485" y="2014421"/>
            <a:ext cx="3099524" cy="96966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Quire Sans"/>
                <a:ea typeface="+mn-ea"/>
                <a:cs typeface="+mn-cs"/>
              </a:rPr>
              <a:t>Accès aux soins</a:t>
            </a:r>
          </a:p>
        </p:txBody>
      </p:sp>
      <p:sp>
        <p:nvSpPr>
          <p:cNvPr id="5" name="Rectangle 4">
            <a:extLst>
              <a:ext uri="{FF2B5EF4-FFF2-40B4-BE49-F238E27FC236}">
                <a16:creationId xmlns:a16="http://schemas.microsoft.com/office/drawing/2014/main" id="{01DB1E58-D9CB-7207-4808-9EAD770BCA9B}"/>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all" spc="0" normalizeH="0" baseline="0" noProof="0" dirty="0">
                <a:ln>
                  <a:noFill/>
                </a:ln>
                <a:solidFill>
                  <a:prstClr val="black"/>
                </a:solidFill>
                <a:effectLst/>
                <a:uLnTx/>
                <a:uFillTx/>
                <a:latin typeface="Quire Sans"/>
                <a:ea typeface="+mn-ea"/>
                <a:cs typeface="+mn-cs"/>
              </a:rPr>
              <a:t>comment ?</a:t>
            </a:r>
          </a:p>
        </p:txBody>
      </p:sp>
      <p:sp>
        <p:nvSpPr>
          <p:cNvPr id="21" name="Ellipse 20">
            <a:extLst>
              <a:ext uri="{FF2B5EF4-FFF2-40B4-BE49-F238E27FC236}">
                <a16:creationId xmlns:a16="http://schemas.microsoft.com/office/drawing/2014/main" id="{5C468BF5-B5F3-A74E-1BD9-9333BFC7BA22}"/>
              </a:ext>
            </a:extLst>
          </p:cNvPr>
          <p:cNvSpPr/>
          <p:nvPr/>
        </p:nvSpPr>
        <p:spPr>
          <a:xfrm>
            <a:off x="3795847" y="1152567"/>
            <a:ext cx="6059353" cy="240650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 bas 21">
            <a:extLst>
              <a:ext uri="{FF2B5EF4-FFF2-40B4-BE49-F238E27FC236}">
                <a16:creationId xmlns:a16="http://schemas.microsoft.com/office/drawing/2014/main" id="{CE2D703F-8C4B-E070-24CD-AC78BCB97D1E}"/>
              </a:ext>
            </a:extLst>
          </p:cNvPr>
          <p:cNvSpPr/>
          <p:nvPr/>
        </p:nvSpPr>
        <p:spPr>
          <a:xfrm rot="18552554">
            <a:off x="6586041" y="3506377"/>
            <a:ext cx="515257" cy="15094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4F7184D8-C15D-E8C8-32ED-10E7149E8F0A}"/>
              </a:ext>
            </a:extLst>
          </p:cNvPr>
          <p:cNvSpPr/>
          <p:nvPr/>
        </p:nvSpPr>
        <p:spPr>
          <a:xfrm>
            <a:off x="6291941" y="4726703"/>
            <a:ext cx="3214916" cy="165817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dirty="0">
                <a:solidFill>
                  <a:schemeClr val="tx1"/>
                </a:solidFill>
              </a:rPr>
              <a:t>Les pouvoirs publiques  crée des </a:t>
            </a:r>
            <a:r>
              <a:rPr lang="fr-FR" sz="2000" b="1" dirty="0">
                <a:solidFill>
                  <a:schemeClr val="tx1"/>
                </a:solidFill>
              </a:rPr>
              <a:t>dispositifs d’exercice coordonné</a:t>
            </a:r>
          </a:p>
        </p:txBody>
      </p:sp>
      <p:sp>
        <p:nvSpPr>
          <p:cNvPr id="25" name="Ellipse 24">
            <a:extLst>
              <a:ext uri="{FF2B5EF4-FFF2-40B4-BE49-F238E27FC236}">
                <a16:creationId xmlns:a16="http://schemas.microsoft.com/office/drawing/2014/main" id="{6CE89DCE-B278-6FB9-F777-8F94BC81B51E}"/>
              </a:ext>
            </a:extLst>
          </p:cNvPr>
          <p:cNvSpPr/>
          <p:nvPr/>
        </p:nvSpPr>
        <p:spPr>
          <a:xfrm>
            <a:off x="8724397" y="3828134"/>
            <a:ext cx="3130721" cy="184158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000" dirty="0">
                <a:solidFill>
                  <a:schemeClr val="tx1"/>
                </a:solidFill>
              </a:rPr>
              <a:t>Permet de </a:t>
            </a:r>
            <a:r>
              <a:rPr lang="fr-FR" sz="2000" b="1" dirty="0">
                <a:solidFill>
                  <a:schemeClr val="tx1"/>
                </a:solidFill>
              </a:rPr>
              <a:t>nouveaux modes de rémunération </a:t>
            </a:r>
            <a:r>
              <a:rPr lang="fr-FR" sz="2000" dirty="0">
                <a:solidFill>
                  <a:schemeClr val="tx1"/>
                </a:solidFill>
              </a:rPr>
              <a:t>des professionnels</a:t>
            </a:r>
          </a:p>
        </p:txBody>
      </p:sp>
      <p:pic>
        <p:nvPicPr>
          <p:cNvPr id="26" name="Image 25">
            <a:extLst>
              <a:ext uri="{FF2B5EF4-FFF2-40B4-BE49-F238E27FC236}">
                <a16:creationId xmlns:a16="http://schemas.microsoft.com/office/drawing/2014/main" id="{4777D675-1D57-3024-34F4-30C190B39654}"/>
              </a:ext>
            </a:extLst>
          </p:cNvPr>
          <p:cNvPicPr>
            <a:picLocks noChangeAspect="1"/>
          </p:cNvPicPr>
          <p:nvPr/>
        </p:nvPicPr>
        <p:blipFill>
          <a:blip r:embed="rId8"/>
          <a:stretch>
            <a:fillRect/>
          </a:stretch>
        </p:blipFill>
        <p:spPr>
          <a:xfrm>
            <a:off x="5158882" y="5160569"/>
            <a:ext cx="1590675" cy="952500"/>
          </a:xfrm>
          <a:prstGeom prst="rect">
            <a:avLst/>
          </a:prstGeom>
        </p:spPr>
      </p:pic>
    </p:spTree>
    <p:custDataLst>
      <p:tags r:id="rId1"/>
    </p:custDataLst>
    <p:extLst>
      <p:ext uri="{BB962C8B-B14F-4D97-AF65-F5344CB8AC3E}">
        <p14:creationId xmlns:p14="http://schemas.microsoft.com/office/powerpoint/2010/main" val="367347972"/>
      </p:ext>
    </p:extLst>
  </p:cSld>
  <p:clrMapOvr>
    <a:masterClrMapping/>
  </p:clrMapOvr>
  <mc:AlternateContent xmlns:mc="http://schemas.openxmlformats.org/markup-compatibility/2006" xmlns:p14="http://schemas.microsoft.com/office/powerpoint/2010/main">
    <mc:Choice Requires="p14">
      <p:transition spd="slow" p14:dur="2000" advTm="10619"/>
    </mc:Choice>
    <mc:Fallback xmlns="">
      <p:transition spd="slow" advTm="106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1377" y="606896"/>
            <a:ext cx="8239355" cy="665965"/>
          </a:xfrm>
        </p:spPr>
        <p:txBody>
          <a:bodyPr/>
          <a:lstStyle/>
          <a:p>
            <a:pPr algn="ctr"/>
            <a:r>
              <a:rPr lang="fr-FR" sz="2800" dirty="0">
                <a:solidFill>
                  <a:srgbClr val="00B0F0"/>
                </a:solidFill>
              </a:rPr>
              <a:t>Démarche qualité ( 25)</a:t>
            </a: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237477" y="6487642"/>
            <a:ext cx="2743200" cy="205722"/>
          </a:xfrm>
        </p:spPr>
        <p:txBody>
          <a:bodyPr/>
          <a:lstStyle/>
          <a:p>
            <a:pPr rtl="0"/>
            <a:fld id="{BF860B6F-2FE3-4DE6-9496-980E987E7466}" type="slidenum">
              <a:rPr lang="fr-FR" b="1" i="1" noProof="0" smtClean="0">
                <a:solidFill>
                  <a:schemeClr val="accent4"/>
                </a:solidFill>
              </a:rPr>
              <a:t>17</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539670" y="6497910"/>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sp>
        <p:nvSpPr>
          <p:cNvPr id="2" name="Ellipse 1">
            <a:extLst>
              <a:ext uri="{FF2B5EF4-FFF2-40B4-BE49-F238E27FC236}">
                <a16:creationId xmlns:a16="http://schemas.microsoft.com/office/drawing/2014/main" id="{A33AD933-2261-8417-987C-00F07AEBDAD5}"/>
              </a:ext>
            </a:extLst>
          </p:cNvPr>
          <p:cNvSpPr/>
          <p:nvPr/>
        </p:nvSpPr>
        <p:spPr>
          <a:xfrm>
            <a:off x="1620982" y="2355274"/>
            <a:ext cx="5279909" cy="266428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800" b="1" dirty="0">
                <a:solidFill>
                  <a:schemeClr val="tx1"/>
                </a:solidFill>
              </a:rPr>
              <a:t>Les principales dimensions de la qualité</a:t>
            </a:r>
          </a:p>
        </p:txBody>
      </p:sp>
      <p:sp>
        <p:nvSpPr>
          <p:cNvPr id="25" name="Ellipse 24">
            <a:extLst>
              <a:ext uri="{FF2B5EF4-FFF2-40B4-BE49-F238E27FC236}">
                <a16:creationId xmlns:a16="http://schemas.microsoft.com/office/drawing/2014/main" id="{809BDA35-0553-BA82-3BCE-824660C11FCA}"/>
              </a:ext>
            </a:extLst>
          </p:cNvPr>
          <p:cNvSpPr/>
          <p:nvPr/>
        </p:nvSpPr>
        <p:spPr>
          <a:xfrm>
            <a:off x="590300" y="3879082"/>
            <a:ext cx="2279136" cy="972709"/>
          </a:xfrm>
          <a:prstGeom prst="ellipse">
            <a:avLst/>
          </a:prstGeom>
          <a:solidFill>
            <a:schemeClr val="accent1">
              <a:lumMod val="40000"/>
              <a:lumOff val="6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b="1" dirty="0">
                <a:solidFill>
                  <a:schemeClr val="tx1"/>
                </a:solidFill>
              </a:rPr>
              <a:t>Efficacité</a:t>
            </a:r>
          </a:p>
        </p:txBody>
      </p:sp>
      <p:sp>
        <p:nvSpPr>
          <p:cNvPr id="26" name="Ellipse 25">
            <a:extLst>
              <a:ext uri="{FF2B5EF4-FFF2-40B4-BE49-F238E27FC236}">
                <a16:creationId xmlns:a16="http://schemas.microsoft.com/office/drawing/2014/main" id="{24519F2D-4061-F62F-AC14-A66BE967B108}"/>
              </a:ext>
            </a:extLst>
          </p:cNvPr>
          <p:cNvSpPr/>
          <p:nvPr/>
        </p:nvSpPr>
        <p:spPr>
          <a:xfrm>
            <a:off x="590300" y="1946271"/>
            <a:ext cx="2279136" cy="972709"/>
          </a:xfrm>
          <a:prstGeom prst="ellipse">
            <a:avLst/>
          </a:prstGeom>
          <a:solidFill>
            <a:schemeClr val="accent1">
              <a:lumMod val="40000"/>
              <a:lumOff val="6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b="1" dirty="0">
                <a:solidFill>
                  <a:schemeClr val="tx1"/>
                </a:solidFill>
              </a:rPr>
              <a:t>Sécurité</a:t>
            </a:r>
          </a:p>
        </p:txBody>
      </p:sp>
      <p:sp>
        <p:nvSpPr>
          <p:cNvPr id="27" name="Ellipse 26">
            <a:extLst>
              <a:ext uri="{FF2B5EF4-FFF2-40B4-BE49-F238E27FC236}">
                <a16:creationId xmlns:a16="http://schemas.microsoft.com/office/drawing/2014/main" id="{8BDB69C5-F850-6158-E3E0-7A0A00A1EA2F}"/>
              </a:ext>
            </a:extLst>
          </p:cNvPr>
          <p:cNvSpPr/>
          <p:nvPr/>
        </p:nvSpPr>
        <p:spPr>
          <a:xfrm>
            <a:off x="5539670" y="1868919"/>
            <a:ext cx="2497716" cy="972709"/>
          </a:xfrm>
          <a:prstGeom prst="ellipse">
            <a:avLst/>
          </a:prstGeom>
          <a:solidFill>
            <a:schemeClr val="accent1">
              <a:lumMod val="40000"/>
              <a:lumOff val="6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b="1" dirty="0">
                <a:solidFill>
                  <a:schemeClr val="tx1"/>
                </a:solidFill>
              </a:rPr>
              <a:t>Accessibilité</a:t>
            </a:r>
          </a:p>
        </p:txBody>
      </p:sp>
      <p:sp>
        <p:nvSpPr>
          <p:cNvPr id="28" name="Ellipse 27">
            <a:extLst>
              <a:ext uri="{FF2B5EF4-FFF2-40B4-BE49-F238E27FC236}">
                <a16:creationId xmlns:a16="http://schemas.microsoft.com/office/drawing/2014/main" id="{D5421137-4448-8D4B-F86F-FF2FC10B671F}"/>
              </a:ext>
            </a:extLst>
          </p:cNvPr>
          <p:cNvSpPr/>
          <p:nvPr/>
        </p:nvSpPr>
        <p:spPr>
          <a:xfrm>
            <a:off x="5539670" y="3758464"/>
            <a:ext cx="2279136" cy="972709"/>
          </a:xfrm>
          <a:prstGeom prst="ellipse">
            <a:avLst/>
          </a:prstGeom>
          <a:solidFill>
            <a:schemeClr val="accent1">
              <a:lumMod val="40000"/>
              <a:lumOff val="6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b="1" dirty="0">
                <a:solidFill>
                  <a:schemeClr val="tx1"/>
                </a:solidFill>
              </a:rPr>
              <a:t>Réactivité</a:t>
            </a:r>
          </a:p>
        </p:txBody>
      </p:sp>
      <p:sp>
        <p:nvSpPr>
          <p:cNvPr id="29" name="Ellipse 28">
            <a:extLst>
              <a:ext uri="{FF2B5EF4-FFF2-40B4-BE49-F238E27FC236}">
                <a16:creationId xmlns:a16="http://schemas.microsoft.com/office/drawing/2014/main" id="{47BF3A27-911F-F86F-D05C-099EA16B6D2C}"/>
              </a:ext>
            </a:extLst>
          </p:cNvPr>
          <p:cNvSpPr/>
          <p:nvPr/>
        </p:nvSpPr>
        <p:spPr>
          <a:xfrm>
            <a:off x="3121368" y="4942162"/>
            <a:ext cx="2279136" cy="972709"/>
          </a:xfrm>
          <a:prstGeom prst="ellipse">
            <a:avLst/>
          </a:prstGeom>
          <a:solidFill>
            <a:schemeClr val="accent1">
              <a:lumMod val="40000"/>
              <a:lumOff val="6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200" b="1" dirty="0">
                <a:solidFill>
                  <a:schemeClr val="tx1"/>
                </a:solidFill>
              </a:rPr>
              <a:t>Efficience</a:t>
            </a:r>
          </a:p>
        </p:txBody>
      </p:sp>
      <p:pic>
        <p:nvPicPr>
          <p:cNvPr id="30" name="Image 29">
            <a:extLst>
              <a:ext uri="{FF2B5EF4-FFF2-40B4-BE49-F238E27FC236}">
                <a16:creationId xmlns:a16="http://schemas.microsoft.com/office/drawing/2014/main" id="{CD3881C9-B612-31BE-C45D-5F7DDB5F72C8}"/>
              </a:ext>
            </a:extLst>
          </p:cNvPr>
          <p:cNvPicPr>
            <a:picLocks noChangeAspect="1"/>
          </p:cNvPicPr>
          <p:nvPr/>
        </p:nvPicPr>
        <p:blipFill rotWithShape="1">
          <a:blip r:embed="rId5"/>
          <a:srcRect l="10109" r="9890"/>
          <a:stretch/>
        </p:blipFill>
        <p:spPr>
          <a:xfrm>
            <a:off x="8458757" y="2647196"/>
            <a:ext cx="3658997" cy="2781321"/>
          </a:xfrm>
          <a:prstGeom prst="rect">
            <a:avLst/>
          </a:prstGeom>
        </p:spPr>
      </p:pic>
      <p:sp>
        <p:nvSpPr>
          <p:cNvPr id="3" name="Rectangle 2">
            <a:extLst>
              <a:ext uri="{FF2B5EF4-FFF2-40B4-BE49-F238E27FC236}">
                <a16:creationId xmlns:a16="http://schemas.microsoft.com/office/drawing/2014/main" id="{B7167E76-3CA1-14AA-A023-A28A874E81D9}"/>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all" spc="0" normalizeH="0" baseline="0" noProof="0" dirty="0">
                <a:ln>
                  <a:noFill/>
                </a:ln>
                <a:solidFill>
                  <a:prstClr val="black"/>
                </a:solidFill>
                <a:effectLst/>
                <a:uLnTx/>
                <a:uFillTx/>
                <a:latin typeface="Quire Sans"/>
                <a:ea typeface="+mn-ea"/>
                <a:cs typeface="+mn-cs"/>
              </a:rPr>
              <a:t>Enjeux</a:t>
            </a:r>
          </a:p>
        </p:txBody>
      </p:sp>
    </p:spTree>
    <p:custDataLst>
      <p:tags r:id="rId1"/>
    </p:custDataLst>
    <p:extLst>
      <p:ext uri="{BB962C8B-B14F-4D97-AF65-F5344CB8AC3E}">
        <p14:creationId xmlns:p14="http://schemas.microsoft.com/office/powerpoint/2010/main" val="4236968995"/>
      </p:ext>
    </p:extLst>
  </p:cSld>
  <p:clrMapOvr>
    <a:masterClrMapping/>
  </p:clrMapOvr>
  <mc:AlternateContent xmlns:mc="http://schemas.openxmlformats.org/markup-compatibility/2006" xmlns:p14="http://schemas.microsoft.com/office/powerpoint/2010/main">
    <mc:Choice Requires="p14">
      <p:transition spd="slow" p14:dur="2000" advTm="8359"/>
    </mc:Choice>
    <mc:Fallback xmlns="">
      <p:transition spd="slow" advTm="83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26" grpId="0" animBg="1"/>
      <p:bldP spid="27" grpId="0" animBg="1"/>
      <p:bldP spid="28"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E212F6A7-14E4-90D8-DBBB-F53F413FB05C}"/>
              </a:ext>
            </a:extLst>
          </p:cNvPr>
          <p:cNvPicPr>
            <a:picLocks noChangeAspect="1"/>
          </p:cNvPicPr>
          <p:nvPr/>
        </p:nvPicPr>
        <p:blipFill rotWithShape="1">
          <a:blip r:embed="rId4"/>
          <a:srcRect l="9892" r="9988"/>
          <a:stretch/>
        </p:blipFill>
        <p:spPr>
          <a:xfrm>
            <a:off x="304792" y="3378462"/>
            <a:ext cx="4011623" cy="3288876"/>
          </a:xfrm>
          <a:prstGeom prst="rect">
            <a:avLst/>
          </a:prstGeom>
        </p:spPr>
      </p:pic>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237477" y="6487642"/>
            <a:ext cx="2743200" cy="205722"/>
          </a:xfrm>
        </p:spPr>
        <p:txBody>
          <a:bodyPr/>
          <a:lstStyle/>
          <a:p>
            <a:pPr rtl="0"/>
            <a:fld id="{BF860B6F-2FE3-4DE6-9496-980E987E7466}" type="slidenum">
              <a:rPr lang="fr-FR" b="1" i="1" noProof="0" smtClean="0">
                <a:solidFill>
                  <a:schemeClr val="accent4"/>
                </a:solidFill>
              </a:rPr>
              <a:t>18</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5"/>
          <a:stretch>
            <a:fillRect/>
          </a:stretch>
        </p:blipFill>
        <p:spPr>
          <a:xfrm>
            <a:off x="5539670" y="6497910"/>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grpSp>
        <p:nvGrpSpPr>
          <p:cNvPr id="29" name="Groupe 28">
            <a:extLst>
              <a:ext uri="{FF2B5EF4-FFF2-40B4-BE49-F238E27FC236}">
                <a16:creationId xmlns:a16="http://schemas.microsoft.com/office/drawing/2014/main" id="{228F9C99-64C9-34CD-DD7D-73B08B14E974}"/>
              </a:ext>
            </a:extLst>
          </p:cNvPr>
          <p:cNvGrpSpPr/>
          <p:nvPr/>
        </p:nvGrpSpPr>
        <p:grpSpPr>
          <a:xfrm>
            <a:off x="5342726" y="1646099"/>
            <a:ext cx="5301837" cy="4896544"/>
            <a:chOff x="5342726" y="1646099"/>
            <a:chExt cx="5301837" cy="4896544"/>
          </a:xfrm>
        </p:grpSpPr>
        <p:sp>
          <p:nvSpPr>
            <p:cNvPr id="3" name="Organigramme : Connecteur 2">
              <a:extLst>
                <a:ext uri="{FF2B5EF4-FFF2-40B4-BE49-F238E27FC236}">
                  <a16:creationId xmlns:a16="http://schemas.microsoft.com/office/drawing/2014/main" id="{4178C566-4E46-F1F8-42E6-0CF8E4898EEC}"/>
                </a:ext>
              </a:extLst>
            </p:cNvPr>
            <p:cNvSpPr/>
            <p:nvPr/>
          </p:nvSpPr>
          <p:spPr>
            <a:xfrm>
              <a:off x="5342726" y="1646099"/>
              <a:ext cx="5301837" cy="4896544"/>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solidFill>
                  <a:srgbClr val="002060"/>
                </a:solidFill>
              </a:endParaRPr>
            </a:p>
          </p:txBody>
        </p:sp>
        <p:cxnSp>
          <p:nvCxnSpPr>
            <p:cNvPr id="11" name="Connecteur droit 10">
              <a:extLst>
                <a:ext uri="{FF2B5EF4-FFF2-40B4-BE49-F238E27FC236}">
                  <a16:creationId xmlns:a16="http://schemas.microsoft.com/office/drawing/2014/main" id="{59E20163-EB81-21A8-9C30-0CFC5941EC6F}"/>
                </a:ext>
              </a:extLst>
            </p:cNvPr>
            <p:cNvCxnSpPr>
              <a:cxnSpLocks/>
              <a:stCxn id="3" idx="1"/>
              <a:endCxn id="3" idx="5"/>
            </p:cNvCxnSpPr>
            <p:nvPr/>
          </p:nvCxnSpPr>
          <p:spPr>
            <a:xfrm>
              <a:off x="6119162" y="2363181"/>
              <a:ext cx="3748965" cy="3462380"/>
            </a:xfrm>
            <a:prstGeom prst="lin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cxnSp>
        <p:cxnSp>
          <p:nvCxnSpPr>
            <p:cNvPr id="12" name="Connecteur droit 11">
              <a:extLst>
                <a:ext uri="{FF2B5EF4-FFF2-40B4-BE49-F238E27FC236}">
                  <a16:creationId xmlns:a16="http://schemas.microsoft.com/office/drawing/2014/main" id="{491D330A-62F9-84A3-EE49-B5EE9944FC86}"/>
                </a:ext>
              </a:extLst>
            </p:cNvPr>
            <p:cNvCxnSpPr>
              <a:cxnSpLocks/>
              <a:stCxn id="3" idx="3"/>
              <a:endCxn id="3" idx="7"/>
            </p:cNvCxnSpPr>
            <p:nvPr/>
          </p:nvCxnSpPr>
          <p:spPr>
            <a:xfrm flipV="1">
              <a:off x="6119162" y="2363181"/>
              <a:ext cx="3748965" cy="3462380"/>
            </a:xfrm>
            <a:prstGeom prst="line">
              <a:avLst/>
            </a:prstGeom>
          </p:spPr>
          <p:style>
            <a:lnRef idx="2">
              <a:schemeClr val="accent5"/>
            </a:lnRef>
            <a:fillRef idx="0">
              <a:schemeClr val="accent5"/>
            </a:fillRef>
            <a:effectRef idx="1">
              <a:schemeClr val="accent5"/>
            </a:effectRef>
            <a:fontRef idx="minor">
              <a:schemeClr val="tx1"/>
            </a:fontRef>
          </p:style>
        </p:cxnSp>
      </p:grpSp>
      <p:sp>
        <p:nvSpPr>
          <p:cNvPr id="14" name="Flèche vers le bas 16">
            <a:extLst>
              <a:ext uri="{FF2B5EF4-FFF2-40B4-BE49-F238E27FC236}">
                <a16:creationId xmlns:a16="http://schemas.microsoft.com/office/drawing/2014/main" id="{D09D9137-BE0E-B351-5FC0-E918F0833221}"/>
              </a:ext>
            </a:extLst>
          </p:cNvPr>
          <p:cNvSpPr/>
          <p:nvPr/>
        </p:nvSpPr>
        <p:spPr>
          <a:xfrm rot="2241972">
            <a:off x="9717605" y="5620738"/>
            <a:ext cx="437230" cy="577501"/>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vers le bas 18">
            <a:extLst>
              <a:ext uri="{FF2B5EF4-FFF2-40B4-BE49-F238E27FC236}">
                <a16:creationId xmlns:a16="http://schemas.microsoft.com/office/drawing/2014/main" id="{5843955B-0743-7D58-7E24-2F04310BA2D2}"/>
              </a:ext>
            </a:extLst>
          </p:cNvPr>
          <p:cNvSpPr/>
          <p:nvPr/>
        </p:nvSpPr>
        <p:spPr>
          <a:xfrm rot="8329709">
            <a:off x="5859635" y="5481080"/>
            <a:ext cx="437230" cy="577501"/>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vers le bas 19">
            <a:extLst>
              <a:ext uri="{FF2B5EF4-FFF2-40B4-BE49-F238E27FC236}">
                <a16:creationId xmlns:a16="http://schemas.microsoft.com/office/drawing/2014/main" id="{6D1BF4B4-2A60-EFE6-1B41-65E3A095DD07}"/>
              </a:ext>
            </a:extLst>
          </p:cNvPr>
          <p:cNvSpPr/>
          <p:nvPr/>
        </p:nvSpPr>
        <p:spPr>
          <a:xfrm rot="13433075">
            <a:off x="5932827" y="2147165"/>
            <a:ext cx="437230" cy="577501"/>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vers le bas 20">
            <a:extLst>
              <a:ext uri="{FF2B5EF4-FFF2-40B4-BE49-F238E27FC236}">
                <a16:creationId xmlns:a16="http://schemas.microsoft.com/office/drawing/2014/main" id="{9C61D2B1-3904-3349-B197-4DB20AC919E8}"/>
              </a:ext>
            </a:extLst>
          </p:cNvPr>
          <p:cNvSpPr/>
          <p:nvPr/>
        </p:nvSpPr>
        <p:spPr>
          <a:xfrm rot="18869293">
            <a:off x="9792525" y="2127395"/>
            <a:ext cx="437230" cy="577501"/>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DFC56DB2-2FE9-3E39-65BC-9D569BC9E72C}"/>
              </a:ext>
            </a:extLst>
          </p:cNvPr>
          <p:cNvSpPr/>
          <p:nvPr/>
        </p:nvSpPr>
        <p:spPr>
          <a:xfrm>
            <a:off x="6676481" y="2180559"/>
            <a:ext cx="2604495" cy="1354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Planifiée à partir de la pratique factuelle</a:t>
            </a:r>
          </a:p>
          <a:p>
            <a:pPr algn="ctr"/>
            <a:r>
              <a:rPr lang="fr-FR" b="1" dirty="0">
                <a:solidFill>
                  <a:srgbClr val="002060"/>
                </a:solidFill>
              </a:rPr>
              <a:t>(Plan)</a:t>
            </a:r>
          </a:p>
        </p:txBody>
      </p:sp>
      <p:sp>
        <p:nvSpPr>
          <p:cNvPr id="20" name="Rectangle 19">
            <a:extLst>
              <a:ext uri="{FF2B5EF4-FFF2-40B4-BE49-F238E27FC236}">
                <a16:creationId xmlns:a16="http://schemas.microsoft.com/office/drawing/2014/main" id="{792B24B2-8CCA-6C39-291E-EC062D2ADACE}"/>
              </a:ext>
            </a:extLst>
          </p:cNvPr>
          <p:cNvSpPr/>
          <p:nvPr/>
        </p:nvSpPr>
        <p:spPr>
          <a:xfrm>
            <a:off x="6862604" y="5044129"/>
            <a:ext cx="2232248" cy="865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Apprécier et estimer la pratique (Check)</a:t>
            </a:r>
          </a:p>
        </p:txBody>
      </p:sp>
      <p:sp>
        <p:nvSpPr>
          <p:cNvPr id="21" name="Rectangle 20">
            <a:extLst>
              <a:ext uri="{FF2B5EF4-FFF2-40B4-BE49-F238E27FC236}">
                <a16:creationId xmlns:a16="http://schemas.microsoft.com/office/drawing/2014/main" id="{56B083D2-6ECB-376C-9CFB-F32727AE8635}"/>
              </a:ext>
            </a:extLst>
          </p:cNvPr>
          <p:cNvSpPr/>
          <p:nvPr/>
        </p:nvSpPr>
        <p:spPr>
          <a:xfrm>
            <a:off x="5737157" y="3693593"/>
            <a:ext cx="1862835" cy="865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Identifier </a:t>
            </a:r>
          </a:p>
          <a:p>
            <a:pPr algn="ctr"/>
            <a:r>
              <a:rPr lang="fr-FR" b="1" dirty="0">
                <a:solidFill>
                  <a:srgbClr val="002060"/>
                </a:solidFill>
              </a:rPr>
              <a:t>des pistes d’amélioration (</a:t>
            </a:r>
            <a:r>
              <a:rPr lang="fr-FR" b="1" i="1" dirty="0" err="1">
                <a:solidFill>
                  <a:srgbClr val="002060"/>
                </a:solidFill>
              </a:rPr>
              <a:t>Act</a:t>
            </a:r>
            <a:r>
              <a:rPr lang="fr-FR" b="1" dirty="0">
                <a:solidFill>
                  <a:srgbClr val="002060"/>
                </a:solidFill>
              </a:rPr>
              <a:t>)</a:t>
            </a:r>
          </a:p>
        </p:txBody>
      </p:sp>
      <p:sp>
        <p:nvSpPr>
          <p:cNvPr id="22" name="Rectangle 21">
            <a:extLst>
              <a:ext uri="{FF2B5EF4-FFF2-40B4-BE49-F238E27FC236}">
                <a16:creationId xmlns:a16="http://schemas.microsoft.com/office/drawing/2014/main" id="{459F4520-F830-4CC6-5AAF-A6734FE0AD6A}"/>
              </a:ext>
            </a:extLst>
          </p:cNvPr>
          <p:cNvSpPr/>
          <p:nvPr/>
        </p:nvSpPr>
        <p:spPr>
          <a:xfrm>
            <a:off x="8363857" y="3726001"/>
            <a:ext cx="1862835" cy="872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Pratique professionnelle réelle singulière (Do)</a:t>
            </a:r>
          </a:p>
        </p:txBody>
      </p:sp>
      <p:sp>
        <p:nvSpPr>
          <p:cNvPr id="2" name="Ellipse 1">
            <a:extLst>
              <a:ext uri="{FF2B5EF4-FFF2-40B4-BE49-F238E27FC236}">
                <a16:creationId xmlns:a16="http://schemas.microsoft.com/office/drawing/2014/main" id="{F55A0718-9A7A-D3D3-121B-7351FD10F29A}"/>
              </a:ext>
            </a:extLst>
          </p:cNvPr>
          <p:cNvSpPr/>
          <p:nvPr/>
        </p:nvSpPr>
        <p:spPr>
          <a:xfrm>
            <a:off x="3161926" y="1591553"/>
            <a:ext cx="2144388" cy="1905511"/>
          </a:xfrm>
          <a:prstGeom prst="ellipse">
            <a:avLst/>
          </a:prstGeom>
          <a:solidFill>
            <a:schemeClr val="accent1">
              <a:lumMod val="40000"/>
              <a:lumOff val="60000"/>
            </a:schemeClr>
          </a:solidFill>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400" b="1" dirty="0">
                <a:solidFill>
                  <a:schemeClr val="tx1"/>
                </a:solidFill>
              </a:rPr>
              <a:t>ROUE </a:t>
            </a:r>
          </a:p>
          <a:p>
            <a:pPr algn="ctr"/>
            <a:r>
              <a:rPr lang="fr-FR" sz="2400" b="1" dirty="0">
                <a:solidFill>
                  <a:schemeClr val="tx1"/>
                </a:solidFill>
              </a:rPr>
              <a:t>DE DEMING</a:t>
            </a:r>
          </a:p>
        </p:txBody>
      </p:sp>
      <p:sp>
        <p:nvSpPr>
          <p:cNvPr id="24" name="Rectangle 23">
            <a:extLst>
              <a:ext uri="{FF2B5EF4-FFF2-40B4-BE49-F238E27FC236}">
                <a16:creationId xmlns:a16="http://schemas.microsoft.com/office/drawing/2014/main" id="{B3782737-C7C7-E131-C8A4-5B2C6A18AE26}"/>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all" spc="0" normalizeH="0" baseline="0" noProof="0" dirty="0">
                <a:ln>
                  <a:noFill/>
                </a:ln>
                <a:solidFill>
                  <a:prstClr val="black"/>
                </a:solidFill>
                <a:effectLst/>
                <a:uLnTx/>
                <a:uFillTx/>
                <a:latin typeface="Quire Sans"/>
                <a:ea typeface="+mn-ea"/>
                <a:cs typeface="+mn-cs"/>
              </a:rPr>
              <a:t>METHODE</a:t>
            </a:r>
          </a:p>
        </p:txBody>
      </p:sp>
      <p:sp>
        <p:nvSpPr>
          <p:cNvPr id="4" name="Rectangle 3">
            <a:extLst>
              <a:ext uri="{FF2B5EF4-FFF2-40B4-BE49-F238E27FC236}">
                <a16:creationId xmlns:a16="http://schemas.microsoft.com/office/drawing/2014/main" id="{99B513A6-F959-947A-00B9-5264128E6F77}"/>
              </a:ext>
            </a:extLst>
          </p:cNvPr>
          <p:cNvSpPr/>
          <p:nvPr/>
        </p:nvSpPr>
        <p:spPr>
          <a:xfrm>
            <a:off x="7011100" y="1591553"/>
            <a:ext cx="1965088" cy="72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Times New Roman" panose="02020603050405020304" pitchFamily="18" charset="0"/>
                <a:cs typeface="Times New Roman" panose="02020603050405020304" pitchFamily="18" charset="0"/>
              </a:rPr>
              <a:t>Dire ce que </a:t>
            </a:r>
          </a:p>
          <a:p>
            <a:pPr algn="ctr"/>
            <a:r>
              <a:rPr lang="fr-FR" sz="2000" b="1" dirty="0">
                <a:solidFill>
                  <a:schemeClr val="tx1"/>
                </a:solidFill>
                <a:latin typeface="Times New Roman" panose="02020603050405020304" pitchFamily="18" charset="0"/>
                <a:cs typeface="Times New Roman" panose="02020603050405020304" pitchFamily="18" charset="0"/>
              </a:rPr>
              <a:t>l’on va faire</a:t>
            </a:r>
          </a:p>
        </p:txBody>
      </p:sp>
      <p:sp>
        <p:nvSpPr>
          <p:cNvPr id="6" name="Rectangle 5">
            <a:extLst>
              <a:ext uri="{FF2B5EF4-FFF2-40B4-BE49-F238E27FC236}">
                <a16:creationId xmlns:a16="http://schemas.microsoft.com/office/drawing/2014/main" id="{EAD322BF-7A57-937D-CDB6-E271116C57E1}"/>
              </a:ext>
            </a:extLst>
          </p:cNvPr>
          <p:cNvSpPr/>
          <p:nvPr/>
        </p:nvSpPr>
        <p:spPr>
          <a:xfrm>
            <a:off x="10370331" y="3798250"/>
            <a:ext cx="1728192" cy="72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Times New Roman" panose="02020603050405020304" pitchFamily="18" charset="0"/>
                <a:cs typeface="Times New Roman" panose="02020603050405020304" pitchFamily="18" charset="0"/>
              </a:rPr>
              <a:t>Faire ce que l’on a dit</a:t>
            </a:r>
          </a:p>
        </p:txBody>
      </p:sp>
      <p:sp>
        <p:nvSpPr>
          <p:cNvPr id="5" name="Rectangle 4">
            <a:extLst>
              <a:ext uri="{FF2B5EF4-FFF2-40B4-BE49-F238E27FC236}">
                <a16:creationId xmlns:a16="http://schemas.microsoft.com/office/drawing/2014/main" id="{2CDA4180-1FCC-AB0F-897C-7776CD556CAC}"/>
              </a:ext>
            </a:extLst>
          </p:cNvPr>
          <p:cNvSpPr/>
          <p:nvPr/>
        </p:nvSpPr>
        <p:spPr>
          <a:xfrm>
            <a:off x="6933722" y="5949041"/>
            <a:ext cx="2232248" cy="72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Times New Roman" panose="02020603050405020304" pitchFamily="18" charset="0"/>
                <a:cs typeface="Times New Roman" panose="02020603050405020304" pitchFamily="18" charset="0"/>
              </a:rPr>
              <a:t>Vérifier ce que l’on a fait</a:t>
            </a:r>
          </a:p>
        </p:txBody>
      </p:sp>
      <p:sp>
        <p:nvSpPr>
          <p:cNvPr id="7" name="Rectangle 6">
            <a:extLst>
              <a:ext uri="{FF2B5EF4-FFF2-40B4-BE49-F238E27FC236}">
                <a16:creationId xmlns:a16="http://schemas.microsoft.com/office/drawing/2014/main" id="{40F31A0C-40A3-2F78-2C3D-A9F29CE5E655}"/>
              </a:ext>
            </a:extLst>
          </p:cNvPr>
          <p:cNvSpPr/>
          <p:nvPr/>
        </p:nvSpPr>
        <p:spPr>
          <a:xfrm>
            <a:off x="4058088" y="3868825"/>
            <a:ext cx="1584176"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Times New Roman" panose="02020603050405020304" pitchFamily="18" charset="0"/>
                <a:cs typeface="Times New Roman" panose="02020603050405020304" pitchFamily="18" charset="0"/>
              </a:rPr>
              <a:t>Faire mieux</a:t>
            </a:r>
          </a:p>
        </p:txBody>
      </p:sp>
      <p:sp>
        <p:nvSpPr>
          <p:cNvPr id="30" name="Ellipse 29">
            <a:extLst>
              <a:ext uri="{FF2B5EF4-FFF2-40B4-BE49-F238E27FC236}">
                <a16:creationId xmlns:a16="http://schemas.microsoft.com/office/drawing/2014/main" id="{93BA3821-1707-D474-43FF-FBFCCBDEB4ED}"/>
              </a:ext>
            </a:extLst>
          </p:cNvPr>
          <p:cNvSpPr/>
          <p:nvPr/>
        </p:nvSpPr>
        <p:spPr>
          <a:xfrm>
            <a:off x="421357" y="2081975"/>
            <a:ext cx="2144388" cy="956973"/>
          </a:xfrm>
          <a:prstGeom prst="ellipse">
            <a:avLst/>
          </a:prstGeom>
          <a:solidFill>
            <a:schemeClr val="accent1">
              <a:lumMod val="40000"/>
              <a:lumOff val="60000"/>
            </a:schemeClr>
          </a:solidFill>
          <a:ln>
            <a:solidFill>
              <a:schemeClr val="tx1"/>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400" b="1" dirty="0">
                <a:solidFill>
                  <a:schemeClr val="tx1"/>
                </a:solidFill>
              </a:rPr>
              <a:t>Projet </a:t>
            </a:r>
          </a:p>
          <a:p>
            <a:pPr algn="ctr"/>
            <a:r>
              <a:rPr lang="fr-FR" sz="2400" b="1" dirty="0">
                <a:solidFill>
                  <a:schemeClr val="tx1"/>
                </a:solidFill>
              </a:rPr>
              <a:t>QUALITE</a:t>
            </a:r>
          </a:p>
        </p:txBody>
      </p:sp>
      <p:sp>
        <p:nvSpPr>
          <p:cNvPr id="33" name="Titre 14">
            <a:extLst>
              <a:ext uri="{FF2B5EF4-FFF2-40B4-BE49-F238E27FC236}">
                <a16:creationId xmlns:a16="http://schemas.microsoft.com/office/drawing/2014/main" id="{15051E95-6522-B28D-06E1-92C46BAE9BE5}"/>
              </a:ext>
            </a:extLst>
          </p:cNvPr>
          <p:cNvSpPr txBox="1">
            <a:spLocks/>
          </p:cNvSpPr>
          <p:nvPr/>
        </p:nvSpPr>
        <p:spPr>
          <a:xfrm>
            <a:off x="41377" y="606896"/>
            <a:ext cx="8239355" cy="665965"/>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4000" kern="1200" cap="all" spc="200" baseline="0">
                <a:ln w="19050">
                  <a:solidFill>
                    <a:schemeClr val="accent1"/>
                  </a:solidFill>
                </a:ln>
                <a:noFill/>
                <a:latin typeface="+mj-lt"/>
                <a:ea typeface="+mj-ea"/>
                <a:cs typeface="+mj-cs"/>
              </a:defRPr>
            </a:lvl1pPr>
          </a:lstStyle>
          <a:p>
            <a:pPr algn="ctr"/>
            <a:r>
              <a:rPr lang="fr-FR" sz="2800">
                <a:solidFill>
                  <a:srgbClr val="00B0F0"/>
                </a:solidFill>
              </a:rPr>
              <a:t>Démarche qualité ( 25)</a:t>
            </a:r>
            <a:endParaRPr lang="fr-FR" sz="2800" dirty="0">
              <a:solidFill>
                <a:srgbClr val="00B0F0"/>
              </a:solidFill>
            </a:endParaRPr>
          </a:p>
        </p:txBody>
      </p:sp>
    </p:spTree>
    <p:custDataLst>
      <p:tags r:id="rId1"/>
    </p:custDataLst>
    <p:extLst>
      <p:ext uri="{BB962C8B-B14F-4D97-AF65-F5344CB8AC3E}">
        <p14:creationId xmlns:p14="http://schemas.microsoft.com/office/powerpoint/2010/main" val="2389989269"/>
      </p:ext>
    </p:extLst>
  </p:cSld>
  <p:clrMapOvr>
    <a:masterClrMapping/>
  </p:clrMapOvr>
  <mc:AlternateContent xmlns:mc="http://schemas.openxmlformats.org/markup-compatibility/2006" xmlns:p14="http://schemas.microsoft.com/office/powerpoint/2010/main">
    <mc:Choice Requires="p14">
      <p:transition spd="slow" p14:dur="2000" advTm="34279"/>
    </mc:Choice>
    <mc:Fallback xmlns="">
      <p:transition spd="slow" advTm="342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P spid="19" grpId="0"/>
      <p:bldP spid="20" grpId="0"/>
      <p:bldP spid="21" grpId="0"/>
      <p:bldP spid="22" grpId="0"/>
      <p:bldP spid="4" grpId="0" animBg="1"/>
      <p:bldP spid="6" grpId="0" animBg="1"/>
      <p:bldP spid="5" grpId="0" animBg="1"/>
      <p:bldP spid="7"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41377" y="606896"/>
            <a:ext cx="8239355" cy="665965"/>
          </a:xfrm>
        </p:spPr>
        <p:txBody>
          <a:bodyPr/>
          <a:lstStyle/>
          <a:p>
            <a:pPr algn="ctr"/>
            <a:r>
              <a:rPr lang="fr-FR" sz="2800" dirty="0">
                <a:solidFill>
                  <a:srgbClr val="00B0F0"/>
                </a:solidFill>
              </a:rPr>
              <a:t>analyser le Projet de santé</a:t>
            </a: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590300" y="6497910"/>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237477" y="6487642"/>
            <a:ext cx="2743200" cy="205722"/>
          </a:xfrm>
        </p:spPr>
        <p:txBody>
          <a:bodyPr/>
          <a:lstStyle/>
          <a:p>
            <a:pPr rtl="0"/>
            <a:fld id="{BF860B6F-2FE3-4DE6-9496-980E987E7466}" type="slidenum">
              <a:rPr lang="fr-FR" b="1" i="1" noProof="0" smtClean="0">
                <a:solidFill>
                  <a:schemeClr val="accent4"/>
                </a:solidFill>
              </a:rPr>
              <a:t>19</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539670" y="6497910"/>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sp>
        <p:nvSpPr>
          <p:cNvPr id="23" name="Ellipse 22">
            <a:extLst>
              <a:ext uri="{FF2B5EF4-FFF2-40B4-BE49-F238E27FC236}">
                <a16:creationId xmlns:a16="http://schemas.microsoft.com/office/drawing/2014/main" id="{D4448FA2-CBB8-4890-D32C-C3756C1B0552}"/>
              </a:ext>
            </a:extLst>
          </p:cNvPr>
          <p:cNvSpPr/>
          <p:nvPr/>
        </p:nvSpPr>
        <p:spPr>
          <a:xfrm>
            <a:off x="3783377" y="2716193"/>
            <a:ext cx="2200613" cy="1800751"/>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400" b="1" dirty="0">
                <a:solidFill>
                  <a:schemeClr val="tx1"/>
                </a:solidFill>
              </a:rPr>
              <a:t>Projet </a:t>
            </a:r>
          </a:p>
          <a:p>
            <a:pPr algn="ctr"/>
            <a:r>
              <a:rPr lang="fr-FR" sz="2400" b="1" dirty="0">
                <a:solidFill>
                  <a:schemeClr val="tx1"/>
                </a:solidFill>
              </a:rPr>
              <a:t>de santé</a:t>
            </a:r>
          </a:p>
        </p:txBody>
      </p:sp>
      <p:sp>
        <p:nvSpPr>
          <p:cNvPr id="24" name="Ellipse 23">
            <a:extLst>
              <a:ext uri="{FF2B5EF4-FFF2-40B4-BE49-F238E27FC236}">
                <a16:creationId xmlns:a16="http://schemas.microsoft.com/office/drawing/2014/main" id="{011057E9-270C-516D-00C5-66FAE3FBF0F9}"/>
              </a:ext>
            </a:extLst>
          </p:cNvPr>
          <p:cNvSpPr/>
          <p:nvPr/>
        </p:nvSpPr>
        <p:spPr>
          <a:xfrm>
            <a:off x="5233949" y="2539700"/>
            <a:ext cx="1589307" cy="1008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ESP/ESS</a:t>
            </a:r>
          </a:p>
        </p:txBody>
      </p:sp>
      <p:sp>
        <p:nvSpPr>
          <p:cNvPr id="25" name="Ellipse 24">
            <a:extLst>
              <a:ext uri="{FF2B5EF4-FFF2-40B4-BE49-F238E27FC236}">
                <a16:creationId xmlns:a16="http://schemas.microsoft.com/office/drawing/2014/main" id="{44DD8EDE-159D-D388-6837-9D2A42369605}"/>
              </a:ext>
            </a:extLst>
          </p:cNvPr>
          <p:cNvSpPr/>
          <p:nvPr/>
        </p:nvSpPr>
        <p:spPr>
          <a:xfrm>
            <a:off x="4153666" y="4181014"/>
            <a:ext cx="1329302" cy="1008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MSP</a:t>
            </a:r>
          </a:p>
        </p:txBody>
      </p:sp>
      <p:sp>
        <p:nvSpPr>
          <p:cNvPr id="26" name="Ellipse 25">
            <a:extLst>
              <a:ext uri="{FF2B5EF4-FFF2-40B4-BE49-F238E27FC236}">
                <a16:creationId xmlns:a16="http://schemas.microsoft.com/office/drawing/2014/main" id="{764C47D7-6AB3-34B9-F1BC-5ED471C099DE}"/>
              </a:ext>
            </a:extLst>
          </p:cNvPr>
          <p:cNvSpPr/>
          <p:nvPr/>
        </p:nvSpPr>
        <p:spPr>
          <a:xfrm>
            <a:off x="2962343" y="3107374"/>
            <a:ext cx="1329301" cy="1008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CPTS</a:t>
            </a:r>
          </a:p>
        </p:txBody>
      </p:sp>
      <p:sp>
        <p:nvSpPr>
          <p:cNvPr id="27" name="Ellipse 26">
            <a:extLst>
              <a:ext uri="{FF2B5EF4-FFF2-40B4-BE49-F238E27FC236}">
                <a16:creationId xmlns:a16="http://schemas.microsoft.com/office/drawing/2014/main" id="{357E83CF-DBF0-DEB4-6E1F-8B5CE607B5EB}"/>
              </a:ext>
            </a:extLst>
          </p:cNvPr>
          <p:cNvSpPr/>
          <p:nvPr/>
        </p:nvSpPr>
        <p:spPr>
          <a:xfrm>
            <a:off x="2852057" y="1815790"/>
            <a:ext cx="5747559" cy="40866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B4BEFF53-D851-7CC0-110C-4F15DD29AD55}"/>
              </a:ext>
            </a:extLst>
          </p:cNvPr>
          <p:cNvSpPr/>
          <p:nvPr/>
        </p:nvSpPr>
        <p:spPr>
          <a:xfrm>
            <a:off x="590300" y="1449355"/>
            <a:ext cx="3263620" cy="1744112"/>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400" b="1" dirty="0">
                <a:solidFill>
                  <a:schemeClr val="tx1"/>
                </a:solidFill>
              </a:rPr>
              <a:t>Diagnostic </a:t>
            </a:r>
          </a:p>
          <a:p>
            <a:pPr algn="ctr"/>
            <a:r>
              <a:rPr lang="fr-FR" sz="2000" dirty="0">
                <a:solidFill>
                  <a:schemeClr val="tx1"/>
                </a:solidFill>
              </a:rPr>
              <a:t>des besoins afin d’établir un </a:t>
            </a:r>
            <a:r>
              <a:rPr lang="fr-FR" sz="2000" b="1" dirty="0">
                <a:solidFill>
                  <a:schemeClr val="tx1"/>
                </a:solidFill>
              </a:rPr>
              <a:t>référentiel local</a:t>
            </a:r>
          </a:p>
        </p:txBody>
      </p:sp>
      <p:pic>
        <p:nvPicPr>
          <p:cNvPr id="29" name="Image 28">
            <a:extLst>
              <a:ext uri="{FF2B5EF4-FFF2-40B4-BE49-F238E27FC236}">
                <a16:creationId xmlns:a16="http://schemas.microsoft.com/office/drawing/2014/main" id="{6FD3BFEF-B7EA-8F7A-462E-7E1C7D961A50}"/>
              </a:ext>
            </a:extLst>
          </p:cNvPr>
          <p:cNvPicPr>
            <a:picLocks noChangeAspect="1"/>
          </p:cNvPicPr>
          <p:nvPr/>
        </p:nvPicPr>
        <p:blipFill>
          <a:blip r:embed="rId5"/>
          <a:stretch>
            <a:fillRect/>
          </a:stretch>
        </p:blipFill>
        <p:spPr>
          <a:xfrm>
            <a:off x="3403876" y="1432888"/>
            <a:ext cx="2607011" cy="1103257"/>
          </a:xfrm>
          <a:prstGeom prst="rect">
            <a:avLst/>
          </a:prstGeom>
        </p:spPr>
      </p:pic>
      <p:sp>
        <p:nvSpPr>
          <p:cNvPr id="30" name="Ellipse 29">
            <a:extLst>
              <a:ext uri="{FF2B5EF4-FFF2-40B4-BE49-F238E27FC236}">
                <a16:creationId xmlns:a16="http://schemas.microsoft.com/office/drawing/2014/main" id="{059735CF-122B-4627-CFED-F83861B44790}"/>
              </a:ext>
            </a:extLst>
          </p:cNvPr>
          <p:cNvSpPr/>
          <p:nvPr/>
        </p:nvSpPr>
        <p:spPr>
          <a:xfrm>
            <a:off x="292451" y="3401432"/>
            <a:ext cx="3111014" cy="303083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400" dirty="0">
                <a:solidFill>
                  <a:schemeClr val="tx1"/>
                </a:solidFill>
              </a:rPr>
              <a:t>Projet </a:t>
            </a:r>
            <a:r>
              <a:rPr lang="fr-FR" sz="2400" b="1" dirty="0">
                <a:solidFill>
                  <a:schemeClr val="tx1"/>
                </a:solidFill>
              </a:rPr>
              <a:t>professionnel</a:t>
            </a:r>
            <a:r>
              <a:rPr lang="fr-FR" sz="2400" dirty="0">
                <a:solidFill>
                  <a:schemeClr val="tx1"/>
                </a:solidFill>
              </a:rPr>
              <a:t> </a:t>
            </a:r>
            <a:r>
              <a:rPr lang="fr-FR" dirty="0">
                <a:solidFill>
                  <a:schemeClr val="tx1"/>
                </a:solidFill>
              </a:rPr>
              <a:t>(</a:t>
            </a:r>
            <a:r>
              <a:rPr lang="fr-FR" b="1" dirty="0">
                <a:solidFill>
                  <a:schemeClr val="tx1"/>
                </a:solidFill>
              </a:rPr>
              <a:t>organisation</a:t>
            </a:r>
            <a:r>
              <a:rPr lang="fr-FR" dirty="0">
                <a:solidFill>
                  <a:schemeClr val="tx1"/>
                </a:solidFill>
              </a:rPr>
              <a:t> du travail en </a:t>
            </a:r>
            <a:r>
              <a:rPr lang="fr-FR" b="1" dirty="0">
                <a:solidFill>
                  <a:schemeClr val="tx1"/>
                </a:solidFill>
              </a:rPr>
              <a:t>équipe</a:t>
            </a:r>
            <a:r>
              <a:rPr lang="fr-FR" dirty="0">
                <a:solidFill>
                  <a:schemeClr val="tx1"/>
                </a:solidFill>
              </a:rPr>
              <a:t>, </a:t>
            </a:r>
            <a:r>
              <a:rPr lang="fr-FR" b="1" dirty="0">
                <a:solidFill>
                  <a:schemeClr val="tx1"/>
                </a:solidFill>
              </a:rPr>
              <a:t>partage des informations </a:t>
            </a:r>
            <a:r>
              <a:rPr lang="fr-FR" dirty="0">
                <a:solidFill>
                  <a:schemeClr val="tx1"/>
                </a:solidFill>
              </a:rPr>
              <a:t>à travers un </a:t>
            </a:r>
            <a:r>
              <a:rPr lang="fr-FR" b="1" dirty="0">
                <a:solidFill>
                  <a:schemeClr val="tx1"/>
                </a:solidFill>
              </a:rPr>
              <a:t>système d’information commun</a:t>
            </a:r>
            <a:r>
              <a:rPr lang="fr-FR" dirty="0">
                <a:solidFill>
                  <a:schemeClr val="tx1"/>
                </a:solidFill>
              </a:rPr>
              <a:t>)</a:t>
            </a:r>
          </a:p>
        </p:txBody>
      </p:sp>
      <p:sp>
        <p:nvSpPr>
          <p:cNvPr id="31" name="Ellipse 30">
            <a:extLst>
              <a:ext uri="{FF2B5EF4-FFF2-40B4-BE49-F238E27FC236}">
                <a16:creationId xmlns:a16="http://schemas.microsoft.com/office/drawing/2014/main" id="{B57B29BA-8E88-CF60-062D-0F9540EAC0C0}"/>
              </a:ext>
            </a:extLst>
          </p:cNvPr>
          <p:cNvSpPr/>
          <p:nvPr/>
        </p:nvSpPr>
        <p:spPr>
          <a:xfrm>
            <a:off x="7019430" y="3587038"/>
            <a:ext cx="3005241" cy="216713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2400" dirty="0">
                <a:solidFill>
                  <a:schemeClr val="tx1"/>
                </a:solidFill>
              </a:rPr>
              <a:t>Projet d’</a:t>
            </a:r>
            <a:r>
              <a:rPr lang="fr-FR" sz="2400" b="1" dirty="0">
                <a:solidFill>
                  <a:schemeClr val="tx1"/>
                </a:solidFill>
              </a:rPr>
              <a:t>organisation</a:t>
            </a:r>
            <a:r>
              <a:rPr lang="fr-FR" sz="2400" dirty="0">
                <a:solidFill>
                  <a:schemeClr val="tx1"/>
                </a:solidFill>
              </a:rPr>
              <a:t> </a:t>
            </a:r>
            <a:r>
              <a:rPr lang="fr-FR" sz="2000" dirty="0">
                <a:solidFill>
                  <a:schemeClr val="tx1"/>
                </a:solidFill>
              </a:rPr>
              <a:t>de la prise en charge des patients </a:t>
            </a:r>
          </a:p>
        </p:txBody>
      </p:sp>
      <p:sp>
        <p:nvSpPr>
          <p:cNvPr id="32" name="Ellipse 31">
            <a:extLst>
              <a:ext uri="{FF2B5EF4-FFF2-40B4-BE49-F238E27FC236}">
                <a16:creationId xmlns:a16="http://schemas.microsoft.com/office/drawing/2014/main" id="{559BFBAD-AD2F-B75D-859C-17B3E7D8C44D}"/>
              </a:ext>
            </a:extLst>
          </p:cNvPr>
          <p:cNvSpPr/>
          <p:nvPr/>
        </p:nvSpPr>
        <p:spPr>
          <a:xfrm>
            <a:off x="5719866" y="4420833"/>
            <a:ext cx="1818765" cy="73354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b="1" dirty="0">
                <a:solidFill>
                  <a:schemeClr val="tx1"/>
                </a:solidFill>
              </a:rPr>
              <a:t>accès aux soins</a:t>
            </a:r>
            <a:endParaRPr lang="fr-FR" sz="2000" dirty="0">
              <a:solidFill>
                <a:schemeClr val="tx1"/>
              </a:solidFill>
            </a:endParaRPr>
          </a:p>
        </p:txBody>
      </p:sp>
      <p:sp>
        <p:nvSpPr>
          <p:cNvPr id="33" name="Ellipse 32">
            <a:extLst>
              <a:ext uri="{FF2B5EF4-FFF2-40B4-BE49-F238E27FC236}">
                <a16:creationId xmlns:a16="http://schemas.microsoft.com/office/drawing/2014/main" id="{135627A0-4CB0-9773-0FC8-050241DCC918}"/>
              </a:ext>
            </a:extLst>
          </p:cNvPr>
          <p:cNvSpPr/>
          <p:nvPr/>
        </p:nvSpPr>
        <p:spPr>
          <a:xfrm>
            <a:off x="9181446" y="4532932"/>
            <a:ext cx="2525553" cy="977317"/>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b="1" dirty="0">
                <a:solidFill>
                  <a:schemeClr val="tx1"/>
                </a:solidFill>
              </a:rPr>
              <a:t>Mission santé publique</a:t>
            </a:r>
          </a:p>
        </p:txBody>
      </p:sp>
      <p:sp>
        <p:nvSpPr>
          <p:cNvPr id="34" name="Ellipse 33">
            <a:extLst>
              <a:ext uri="{FF2B5EF4-FFF2-40B4-BE49-F238E27FC236}">
                <a16:creationId xmlns:a16="http://schemas.microsoft.com/office/drawing/2014/main" id="{A9875A08-892D-E19D-644D-251EBCF3C0EA}"/>
              </a:ext>
            </a:extLst>
          </p:cNvPr>
          <p:cNvSpPr/>
          <p:nvPr/>
        </p:nvSpPr>
        <p:spPr>
          <a:xfrm>
            <a:off x="8069711" y="5498283"/>
            <a:ext cx="3269016" cy="1134787"/>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b="1" dirty="0">
                <a:solidFill>
                  <a:schemeClr val="tx1"/>
                </a:solidFill>
              </a:rPr>
              <a:t>Protocole pluriprofessionnel</a:t>
            </a:r>
          </a:p>
        </p:txBody>
      </p:sp>
      <p:sp>
        <p:nvSpPr>
          <p:cNvPr id="35" name="Ellipse 34">
            <a:extLst>
              <a:ext uri="{FF2B5EF4-FFF2-40B4-BE49-F238E27FC236}">
                <a16:creationId xmlns:a16="http://schemas.microsoft.com/office/drawing/2014/main" id="{05C13C63-9074-1125-1B4A-2D98C83988AD}"/>
              </a:ext>
            </a:extLst>
          </p:cNvPr>
          <p:cNvSpPr/>
          <p:nvPr/>
        </p:nvSpPr>
        <p:spPr>
          <a:xfrm>
            <a:off x="5142720" y="5310517"/>
            <a:ext cx="3132627" cy="1114819"/>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b="1" dirty="0">
                <a:solidFill>
                  <a:schemeClr val="tx1"/>
                </a:solidFill>
              </a:rPr>
              <a:t>continuité et permanence des soins</a:t>
            </a:r>
            <a:endParaRPr lang="fr-FR" sz="2000" dirty="0">
              <a:solidFill>
                <a:schemeClr val="tx1"/>
              </a:solidFill>
            </a:endParaRPr>
          </a:p>
        </p:txBody>
      </p:sp>
      <p:sp>
        <p:nvSpPr>
          <p:cNvPr id="36" name="Ellipse 35">
            <a:extLst>
              <a:ext uri="{FF2B5EF4-FFF2-40B4-BE49-F238E27FC236}">
                <a16:creationId xmlns:a16="http://schemas.microsoft.com/office/drawing/2014/main" id="{EAEA8358-3D5D-86F8-016F-284C02184676}"/>
              </a:ext>
            </a:extLst>
          </p:cNvPr>
          <p:cNvSpPr/>
          <p:nvPr/>
        </p:nvSpPr>
        <p:spPr>
          <a:xfrm>
            <a:off x="6784299" y="2808215"/>
            <a:ext cx="2746637" cy="1008441"/>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b="1" dirty="0">
                <a:solidFill>
                  <a:schemeClr val="tx1"/>
                </a:solidFill>
              </a:rPr>
              <a:t>coopération et coordination</a:t>
            </a:r>
            <a:endParaRPr lang="fr-FR" sz="2000" dirty="0">
              <a:solidFill>
                <a:schemeClr val="tx1"/>
              </a:solidFill>
            </a:endParaRPr>
          </a:p>
        </p:txBody>
      </p:sp>
      <p:sp>
        <p:nvSpPr>
          <p:cNvPr id="37" name="Ellipse 36">
            <a:extLst>
              <a:ext uri="{FF2B5EF4-FFF2-40B4-BE49-F238E27FC236}">
                <a16:creationId xmlns:a16="http://schemas.microsoft.com/office/drawing/2014/main" id="{BA341AD5-B901-57B9-1E6D-D80CB61DAAB4}"/>
              </a:ext>
            </a:extLst>
          </p:cNvPr>
          <p:cNvSpPr/>
          <p:nvPr/>
        </p:nvSpPr>
        <p:spPr>
          <a:xfrm>
            <a:off x="9154077" y="2543393"/>
            <a:ext cx="3005242" cy="1930968"/>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b="1" dirty="0">
                <a:solidFill>
                  <a:schemeClr val="tx1"/>
                </a:solidFill>
              </a:rPr>
              <a:t>"nouveaux services" : éducation thérapeutique, télémédecine</a:t>
            </a:r>
            <a:endParaRPr lang="fr-FR" sz="2000" dirty="0"/>
          </a:p>
        </p:txBody>
      </p:sp>
      <p:sp>
        <p:nvSpPr>
          <p:cNvPr id="2" name="Rectangle 1">
            <a:extLst>
              <a:ext uri="{FF2B5EF4-FFF2-40B4-BE49-F238E27FC236}">
                <a16:creationId xmlns:a16="http://schemas.microsoft.com/office/drawing/2014/main" id="{4E80510D-A9A1-7718-A09A-59B1D107D716}"/>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all" spc="0" normalizeH="0" baseline="0" noProof="0" dirty="0">
                <a:ln>
                  <a:noFill/>
                </a:ln>
                <a:solidFill>
                  <a:prstClr val="black"/>
                </a:solidFill>
                <a:effectLst/>
                <a:uLnTx/>
                <a:uFillTx/>
                <a:latin typeface="Quire Sans"/>
                <a:ea typeface="+mn-ea"/>
                <a:cs typeface="+mn-cs"/>
              </a:rPr>
              <a:t>démarche</a:t>
            </a:r>
          </a:p>
        </p:txBody>
      </p:sp>
    </p:spTree>
    <p:custDataLst>
      <p:tags r:id="rId1"/>
    </p:custDataLst>
    <p:extLst>
      <p:ext uri="{BB962C8B-B14F-4D97-AF65-F5344CB8AC3E}">
        <p14:creationId xmlns:p14="http://schemas.microsoft.com/office/powerpoint/2010/main" val="2751768571"/>
      </p:ext>
    </p:extLst>
  </p:cSld>
  <p:clrMapOvr>
    <a:masterClrMapping/>
  </p:clrMapOvr>
  <mc:AlternateContent xmlns:mc="http://schemas.openxmlformats.org/markup-compatibility/2006" xmlns:p14="http://schemas.microsoft.com/office/powerpoint/2010/main">
    <mc:Choice Requires="p14">
      <p:transition spd="slow" p14:dur="2000" advTm="49141"/>
    </mc:Choice>
    <mc:Fallback xmlns="">
      <p:transition spd="slow" advTm="491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8"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CB247EB-86A4-46E3-176C-D6CDD2255892}"/>
              </a:ext>
            </a:extLst>
          </p:cNvPr>
          <p:cNvPicPr>
            <a:picLocks noChangeAspect="1"/>
          </p:cNvPicPr>
          <p:nvPr/>
        </p:nvPicPr>
        <p:blipFill>
          <a:blip r:embed="rId4"/>
          <a:stretch>
            <a:fillRect/>
          </a:stretch>
        </p:blipFill>
        <p:spPr>
          <a:xfrm>
            <a:off x="3508432" y="1674262"/>
            <a:ext cx="6887413" cy="3103968"/>
          </a:xfrm>
          <a:prstGeom prst="rect">
            <a:avLst/>
          </a:prstGeom>
        </p:spPr>
      </p:pic>
      <p:pic>
        <p:nvPicPr>
          <p:cNvPr id="12" name="Image 11">
            <a:extLst>
              <a:ext uri="{FF2B5EF4-FFF2-40B4-BE49-F238E27FC236}">
                <a16:creationId xmlns:a16="http://schemas.microsoft.com/office/drawing/2014/main" id="{D41EB037-D48B-C1C6-AE1A-8467B6AC30BE}"/>
              </a:ext>
            </a:extLst>
          </p:cNvPr>
          <p:cNvPicPr>
            <a:picLocks noChangeAspect="1"/>
          </p:cNvPicPr>
          <p:nvPr/>
        </p:nvPicPr>
        <p:blipFill>
          <a:blip r:embed="rId5"/>
          <a:stretch>
            <a:fillRect/>
          </a:stretch>
        </p:blipFill>
        <p:spPr>
          <a:xfrm>
            <a:off x="3594821" y="977603"/>
            <a:ext cx="1688627" cy="1623929"/>
          </a:xfrm>
          <a:prstGeom prst="rect">
            <a:avLst/>
          </a:prstGeom>
        </p:spPr>
      </p:pic>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65313" y="606896"/>
            <a:ext cx="8346046" cy="665965"/>
          </a:xfrm>
        </p:spPr>
        <p:txBody>
          <a:bodyPr/>
          <a:lstStyle/>
          <a:p>
            <a:pPr algn="ctr"/>
            <a:r>
              <a:rPr lang="fr-FR" sz="2800" dirty="0">
                <a:solidFill>
                  <a:srgbClr val="00B0F0"/>
                </a:solidFill>
              </a:rPr>
              <a:t>Les actions DE REALISATION des ACI</a:t>
            </a: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145474" y="6560878"/>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237477" y="6618268"/>
            <a:ext cx="2743200" cy="205722"/>
          </a:xfrm>
        </p:spPr>
        <p:txBody>
          <a:bodyPr/>
          <a:lstStyle/>
          <a:p>
            <a:pPr rtl="0"/>
            <a:fld id="{BF860B6F-2FE3-4DE6-9496-980E987E7466}" type="slidenum">
              <a:rPr lang="fr-FR" b="1" i="1" noProof="0" smtClean="0">
                <a:solidFill>
                  <a:schemeClr val="accent4"/>
                </a:solidFill>
              </a:rPr>
              <a:t>20</a:t>
            </a:fld>
            <a:endParaRPr lang="fr-FR" b="1" i="1" noProof="0" dirty="0">
              <a:solidFill>
                <a:schemeClr val="accent4"/>
              </a:solidFill>
            </a:endParaRPr>
          </a:p>
        </p:txBody>
      </p:sp>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sp>
        <p:nvSpPr>
          <p:cNvPr id="3" name="Flèche : droite 2">
            <a:extLst>
              <a:ext uri="{FF2B5EF4-FFF2-40B4-BE49-F238E27FC236}">
                <a16:creationId xmlns:a16="http://schemas.microsoft.com/office/drawing/2014/main" id="{DFCB2506-C870-A55B-5C40-E5E853AF6304}"/>
              </a:ext>
            </a:extLst>
          </p:cNvPr>
          <p:cNvSpPr/>
          <p:nvPr/>
        </p:nvSpPr>
        <p:spPr>
          <a:xfrm rot="10800000">
            <a:off x="4177015" y="2583638"/>
            <a:ext cx="1300433" cy="642608"/>
          </a:xfrm>
          <a:prstGeom prst="rightArrow">
            <a:avLst/>
          </a:prstGeom>
          <a:solidFill>
            <a:srgbClr val="FFAA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A6BEA2A3-1EAF-76EA-6A4A-874DF5244880}"/>
              </a:ext>
            </a:extLst>
          </p:cNvPr>
          <p:cNvSpPr/>
          <p:nvPr/>
        </p:nvSpPr>
        <p:spPr>
          <a:xfrm>
            <a:off x="65226" y="1469692"/>
            <a:ext cx="4032000" cy="5328000"/>
          </a:xfrm>
          <a:prstGeom prst="ellipse">
            <a:avLst/>
          </a:prstGeom>
          <a:solidFill>
            <a:srgbClr val="FFD169"/>
          </a:solidFill>
        </p:spPr>
        <p:style>
          <a:lnRef idx="0">
            <a:schemeClr val="accent3"/>
          </a:lnRef>
          <a:fillRef idx="3">
            <a:schemeClr val="accent3"/>
          </a:fillRef>
          <a:effectRef idx="3">
            <a:schemeClr val="accent3"/>
          </a:effectRef>
          <a:fontRef idx="minor">
            <a:schemeClr val="lt1"/>
          </a:fontRef>
        </p:style>
        <p:txBody>
          <a:bodyPr lIns="0" rIns="0" rtlCol="0" anchor="ctr"/>
          <a:lstStyle/>
          <a:p>
            <a:pPr marL="285750" indent="-285750" algn="ctr">
              <a:buFont typeface="Arial" panose="020B0604020202020204" pitchFamily="34" charset="0"/>
              <a:buChar char="•"/>
            </a:pPr>
            <a:r>
              <a:rPr lang="fr-FR" sz="2000" b="1" dirty="0">
                <a:solidFill>
                  <a:schemeClr val="tx1"/>
                </a:solidFill>
              </a:rPr>
              <a:t>amplitude d’horaire d’ouverture </a:t>
            </a:r>
            <a:r>
              <a:rPr lang="fr-FR" sz="2000" dirty="0">
                <a:solidFill>
                  <a:schemeClr val="tx1"/>
                </a:solidFill>
              </a:rPr>
              <a:t>(avec au moins un professionnel de santé présent) de 8h à 20h du lundi au vendredi et de 8h à 12 h le samedi</a:t>
            </a:r>
          </a:p>
          <a:p>
            <a:pPr marL="285750" indent="-285750" algn="ctr">
              <a:buFont typeface="Arial" panose="020B0604020202020204" pitchFamily="34" charset="0"/>
              <a:buChar char="•"/>
            </a:pPr>
            <a:r>
              <a:rPr lang="fr-FR" sz="2000" b="1" dirty="0">
                <a:solidFill>
                  <a:schemeClr val="tx1"/>
                </a:solidFill>
              </a:rPr>
              <a:t>pas de fermeture</a:t>
            </a:r>
            <a:r>
              <a:rPr lang="fr-FR" sz="2000" dirty="0">
                <a:solidFill>
                  <a:schemeClr val="tx1"/>
                </a:solidFill>
              </a:rPr>
              <a:t> pendant les congés scolaires</a:t>
            </a:r>
          </a:p>
          <a:p>
            <a:pPr marL="285750" indent="-285750" algn="ctr">
              <a:buFont typeface="Arial" panose="020B0604020202020204" pitchFamily="34" charset="0"/>
              <a:buChar char="•"/>
            </a:pPr>
            <a:r>
              <a:rPr lang="fr-FR" sz="2000" dirty="0">
                <a:solidFill>
                  <a:schemeClr val="tx1"/>
                </a:solidFill>
              </a:rPr>
              <a:t>plages de </a:t>
            </a:r>
            <a:r>
              <a:rPr lang="fr-FR" sz="2000" b="1" dirty="0">
                <a:solidFill>
                  <a:schemeClr val="tx1"/>
                </a:solidFill>
              </a:rPr>
              <a:t>soins non programmés</a:t>
            </a:r>
            <a:r>
              <a:rPr lang="fr-FR" sz="2000" dirty="0">
                <a:solidFill>
                  <a:schemeClr val="tx1"/>
                </a:solidFill>
              </a:rPr>
              <a:t> tous les jours (accès direct…)</a:t>
            </a:r>
          </a:p>
        </p:txBody>
      </p:sp>
      <p:sp>
        <p:nvSpPr>
          <p:cNvPr id="5" name="Flèche : droite 4">
            <a:extLst>
              <a:ext uri="{FF2B5EF4-FFF2-40B4-BE49-F238E27FC236}">
                <a16:creationId xmlns:a16="http://schemas.microsoft.com/office/drawing/2014/main" id="{D6FE0D5F-53DD-FAF5-64BB-D634A59F4993}"/>
              </a:ext>
            </a:extLst>
          </p:cNvPr>
          <p:cNvSpPr/>
          <p:nvPr/>
        </p:nvSpPr>
        <p:spPr>
          <a:xfrm rot="4102901">
            <a:off x="4987548" y="4635526"/>
            <a:ext cx="1104243" cy="581452"/>
          </a:xfrm>
          <a:prstGeom prst="rightArrow">
            <a:avLst/>
          </a:prstGeom>
          <a:solidFill>
            <a:srgbClr val="8EAC1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1FDF0458-EC2E-4E59-A562-E5662BF4D18E}"/>
              </a:ext>
            </a:extLst>
          </p:cNvPr>
          <p:cNvSpPr/>
          <p:nvPr/>
        </p:nvSpPr>
        <p:spPr>
          <a:xfrm>
            <a:off x="5799004" y="5046385"/>
            <a:ext cx="2501742" cy="1373267"/>
          </a:xfrm>
          <a:prstGeom prst="ellipse">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000" dirty="0">
                <a:solidFill>
                  <a:schemeClr val="tx1"/>
                </a:solidFill>
              </a:rPr>
              <a:t>présence d’un </a:t>
            </a:r>
            <a:r>
              <a:rPr lang="fr-FR" sz="2000" b="1" dirty="0">
                <a:solidFill>
                  <a:schemeClr val="tx1"/>
                </a:solidFill>
              </a:rPr>
              <a:t>coordinateur</a:t>
            </a:r>
            <a:endParaRPr lang="fr-FR" sz="2000" dirty="0">
              <a:solidFill>
                <a:schemeClr val="tx1"/>
              </a:solidFill>
            </a:endParaRPr>
          </a:p>
        </p:txBody>
      </p:sp>
      <p:sp>
        <p:nvSpPr>
          <p:cNvPr id="7" name="Flèche : droite 6">
            <a:extLst>
              <a:ext uri="{FF2B5EF4-FFF2-40B4-BE49-F238E27FC236}">
                <a16:creationId xmlns:a16="http://schemas.microsoft.com/office/drawing/2014/main" id="{655F286D-EB82-5B03-169D-74306F443EC4}"/>
              </a:ext>
            </a:extLst>
          </p:cNvPr>
          <p:cNvSpPr/>
          <p:nvPr/>
        </p:nvSpPr>
        <p:spPr>
          <a:xfrm>
            <a:off x="8500805" y="4145281"/>
            <a:ext cx="1065865" cy="411614"/>
          </a:xfrm>
          <a:prstGeom prst="rightArrow">
            <a:avLst/>
          </a:prstGeom>
          <a:solidFill>
            <a:schemeClr val="accent3">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7BB804D9-38B9-142D-B2B9-0579E2814F67}"/>
              </a:ext>
            </a:extLst>
          </p:cNvPr>
          <p:cNvSpPr/>
          <p:nvPr/>
        </p:nvSpPr>
        <p:spPr>
          <a:xfrm>
            <a:off x="9657254" y="1525967"/>
            <a:ext cx="2304000" cy="3672000"/>
          </a:xfrm>
          <a:prstGeom prst="ellipse">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lIns="0" rIns="0" rtlCol="0" anchor="ctr"/>
          <a:lstStyle/>
          <a:p>
            <a:pPr algn="ctr"/>
            <a:r>
              <a:rPr lang="fr-FR" sz="2000" b="1" dirty="0">
                <a:solidFill>
                  <a:schemeClr val="tx1"/>
                </a:solidFill>
              </a:rPr>
              <a:t>Système d’information </a:t>
            </a:r>
            <a:r>
              <a:rPr lang="fr-FR" sz="2000" dirty="0">
                <a:solidFill>
                  <a:schemeClr val="tx1"/>
                </a:solidFill>
              </a:rPr>
              <a:t>commun</a:t>
            </a:r>
          </a:p>
          <a:p>
            <a:pPr algn="ctr"/>
            <a:r>
              <a:rPr lang="fr-FR" sz="2000" dirty="0">
                <a:solidFill>
                  <a:schemeClr val="tx1"/>
                </a:solidFill>
              </a:rPr>
              <a:t> à tous les professionnels de la structure et </a:t>
            </a:r>
            <a:r>
              <a:rPr lang="fr-FR" sz="2000" b="1" dirty="0">
                <a:solidFill>
                  <a:schemeClr val="tx1"/>
                </a:solidFill>
              </a:rPr>
              <a:t>permettant le partage de l’information</a:t>
            </a:r>
          </a:p>
        </p:txBody>
      </p:sp>
      <p:pic>
        <p:nvPicPr>
          <p:cNvPr id="1026" name="Picture 2" descr="Coordinateur en établissement social et médico-social (ESMS) - Institut de  Formation Croix-Rouge PACA &amp; Corse">
            <a:extLst>
              <a:ext uri="{FF2B5EF4-FFF2-40B4-BE49-F238E27FC236}">
                <a16:creationId xmlns:a16="http://schemas.microsoft.com/office/drawing/2014/main" id="{B45E8BC8-1FC2-47AC-B498-043BEDD7C9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7911" y="5458836"/>
            <a:ext cx="1312676" cy="131267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894FC1A3-A5AC-ED86-FD9E-F5B84BE9B412}"/>
              </a:ext>
            </a:extLst>
          </p:cNvPr>
          <p:cNvPicPr>
            <a:picLocks noChangeAspect="1"/>
          </p:cNvPicPr>
          <p:nvPr/>
        </p:nvPicPr>
        <p:blipFill>
          <a:blip r:embed="rId7"/>
          <a:stretch>
            <a:fillRect/>
          </a:stretch>
        </p:blipFill>
        <p:spPr>
          <a:xfrm>
            <a:off x="9497027" y="4968045"/>
            <a:ext cx="2464227" cy="1639831"/>
          </a:xfrm>
          <a:prstGeom prst="rect">
            <a:avLst/>
          </a:prstGeom>
        </p:spPr>
      </p:pic>
      <p:sp>
        <p:nvSpPr>
          <p:cNvPr id="16" name="Rectangle 15">
            <a:extLst>
              <a:ext uri="{FF2B5EF4-FFF2-40B4-BE49-F238E27FC236}">
                <a16:creationId xmlns:a16="http://schemas.microsoft.com/office/drawing/2014/main" id="{0BE313C1-8A6A-353A-04F4-CB04D8A827F0}"/>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all" spc="0" normalizeH="0" baseline="0" noProof="0" dirty="0">
                <a:ln>
                  <a:noFill/>
                </a:ln>
                <a:solidFill>
                  <a:prstClr val="black"/>
                </a:solidFill>
                <a:effectLst/>
                <a:uLnTx/>
                <a:uFillTx/>
                <a:latin typeface="Quire Sans"/>
                <a:ea typeface="+mn-ea"/>
                <a:cs typeface="+mn-cs"/>
              </a:rPr>
              <a:t>PRATIQUES</a:t>
            </a: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8"/>
          <a:stretch>
            <a:fillRect/>
          </a:stretch>
        </p:blipFill>
        <p:spPr>
          <a:xfrm>
            <a:off x="5539670" y="6497910"/>
            <a:ext cx="942434" cy="331658"/>
          </a:xfrm>
          <a:prstGeom prst="rect">
            <a:avLst/>
          </a:prstGeom>
        </p:spPr>
      </p:pic>
    </p:spTree>
    <p:custDataLst>
      <p:tags r:id="rId1"/>
    </p:custDataLst>
    <p:extLst>
      <p:ext uri="{BB962C8B-B14F-4D97-AF65-F5344CB8AC3E}">
        <p14:creationId xmlns:p14="http://schemas.microsoft.com/office/powerpoint/2010/main" val="203954898"/>
      </p:ext>
    </p:extLst>
  </p:cSld>
  <p:clrMapOvr>
    <a:masterClrMapping/>
  </p:clrMapOvr>
  <mc:AlternateContent xmlns:mc="http://schemas.openxmlformats.org/markup-compatibility/2006" xmlns:p14="http://schemas.microsoft.com/office/powerpoint/2010/main">
    <mc:Choice Requires="p14">
      <p:transition spd="slow" p14:dur="2000" advTm="65844"/>
    </mc:Choice>
    <mc:Fallback xmlns="">
      <p:transition spd="slow" advTm="658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B05A9F96-73D3-3A59-E1EC-9FBAB8DF44D5}"/>
              </a:ext>
            </a:extLst>
          </p:cNvPr>
          <p:cNvPicPr>
            <a:picLocks noChangeAspect="1"/>
          </p:cNvPicPr>
          <p:nvPr/>
        </p:nvPicPr>
        <p:blipFill>
          <a:blip r:embed="rId4"/>
          <a:stretch>
            <a:fillRect/>
          </a:stretch>
        </p:blipFill>
        <p:spPr>
          <a:xfrm>
            <a:off x="527689" y="1268063"/>
            <a:ext cx="2845307" cy="1910717"/>
          </a:xfrm>
          <a:prstGeom prst="rect">
            <a:avLst/>
          </a:prstGeom>
        </p:spPr>
      </p:pic>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65313" y="606896"/>
            <a:ext cx="8346046" cy="665965"/>
          </a:xfrm>
        </p:spPr>
        <p:txBody>
          <a:bodyPr/>
          <a:lstStyle/>
          <a:p>
            <a:pPr algn="ctr"/>
            <a:r>
              <a:rPr lang="fr-FR" sz="2800" dirty="0">
                <a:solidFill>
                  <a:srgbClr val="00B0F0"/>
                </a:solidFill>
              </a:rPr>
              <a:t>Phase de </a:t>
            </a:r>
            <a:r>
              <a:rPr lang="fr-FR" sz="2800">
                <a:solidFill>
                  <a:srgbClr val="00B0F0"/>
                </a:solidFill>
              </a:rPr>
              <a:t>Réalisation et d’EVALUATION </a:t>
            </a:r>
            <a:r>
              <a:rPr lang="fr-FR" sz="2800" dirty="0">
                <a:solidFill>
                  <a:srgbClr val="00B0F0"/>
                </a:solidFill>
              </a:rPr>
              <a:t>(23, 24)</a:t>
            </a: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145474" y="6560878"/>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237477" y="6487642"/>
            <a:ext cx="2743200" cy="205722"/>
          </a:xfrm>
        </p:spPr>
        <p:txBody>
          <a:bodyPr/>
          <a:lstStyle/>
          <a:p>
            <a:pPr rtl="0"/>
            <a:fld id="{BF860B6F-2FE3-4DE6-9496-980E987E7466}" type="slidenum">
              <a:rPr lang="fr-FR" b="1" i="1" noProof="0" smtClean="0">
                <a:solidFill>
                  <a:schemeClr val="accent4"/>
                </a:solidFill>
              </a:rPr>
              <a:t>21</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5"/>
          <a:stretch>
            <a:fillRect/>
          </a:stretch>
        </p:blipFill>
        <p:spPr>
          <a:xfrm>
            <a:off x="5539670" y="6497910"/>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sp>
        <p:nvSpPr>
          <p:cNvPr id="16" name="Ellipse 15">
            <a:extLst>
              <a:ext uri="{FF2B5EF4-FFF2-40B4-BE49-F238E27FC236}">
                <a16:creationId xmlns:a16="http://schemas.microsoft.com/office/drawing/2014/main" id="{1D3DE624-BC9C-4438-FEEA-52EEBAEEAEBD}"/>
              </a:ext>
            </a:extLst>
          </p:cNvPr>
          <p:cNvSpPr/>
          <p:nvPr/>
        </p:nvSpPr>
        <p:spPr>
          <a:xfrm>
            <a:off x="3324951" y="3472548"/>
            <a:ext cx="4229970" cy="231137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800" b="1" dirty="0">
                <a:solidFill>
                  <a:schemeClr val="tx1"/>
                </a:solidFill>
              </a:rPr>
              <a:t>Ce qui est demandé</a:t>
            </a:r>
          </a:p>
          <a:p>
            <a:pPr algn="ctr"/>
            <a:r>
              <a:rPr lang="fr-FR" sz="2800" b="1" dirty="0">
                <a:solidFill>
                  <a:schemeClr val="tx1"/>
                </a:solidFill>
              </a:rPr>
              <a:t> dans les ACI</a:t>
            </a:r>
          </a:p>
        </p:txBody>
      </p:sp>
      <p:sp>
        <p:nvSpPr>
          <p:cNvPr id="17" name="Ellipse 16">
            <a:extLst>
              <a:ext uri="{FF2B5EF4-FFF2-40B4-BE49-F238E27FC236}">
                <a16:creationId xmlns:a16="http://schemas.microsoft.com/office/drawing/2014/main" id="{0FB81EB7-19DA-D6F7-C337-CDB9B3597D35}"/>
              </a:ext>
            </a:extLst>
          </p:cNvPr>
          <p:cNvSpPr/>
          <p:nvPr/>
        </p:nvSpPr>
        <p:spPr>
          <a:xfrm>
            <a:off x="814711" y="3314884"/>
            <a:ext cx="3280228" cy="104490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protocoles</a:t>
            </a:r>
            <a:r>
              <a:rPr lang="fr-FR" sz="2000" dirty="0">
                <a:solidFill>
                  <a:schemeClr val="tx1"/>
                </a:solidFill>
              </a:rPr>
              <a:t> pluriprofessionnels</a:t>
            </a:r>
          </a:p>
        </p:txBody>
      </p:sp>
      <p:sp>
        <p:nvSpPr>
          <p:cNvPr id="18" name="Ellipse 17">
            <a:extLst>
              <a:ext uri="{FF2B5EF4-FFF2-40B4-BE49-F238E27FC236}">
                <a16:creationId xmlns:a16="http://schemas.microsoft.com/office/drawing/2014/main" id="{BD11C6B0-17A3-F474-5ED2-44FDE08A77A6}"/>
              </a:ext>
            </a:extLst>
          </p:cNvPr>
          <p:cNvSpPr/>
          <p:nvPr/>
        </p:nvSpPr>
        <p:spPr>
          <a:xfrm>
            <a:off x="3160004" y="1966006"/>
            <a:ext cx="3532715" cy="157167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Réunions de concertation pluriprofessionnelle </a:t>
            </a:r>
            <a:endParaRPr lang="fr-FR" sz="2000" dirty="0">
              <a:solidFill>
                <a:schemeClr val="tx1"/>
              </a:solidFill>
            </a:endParaRPr>
          </a:p>
        </p:txBody>
      </p:sp>
      <p:pic>
        <p:nvPicPr>
          <p:cNvPr id="19" name="Image 18">
            <a:extLst>
              <a:ext uri="{FF2B5EF4-FFF2-40B4-BE49-F238E27FC236}">
                <a16:creationId xmlns:a16="http://schemas.microsoft.com/office/drawing/2014/main" id="{7035C3A1-A7B0-63CE-A858-DA74EC6DEC23}"/>
              </a:ext>
            </a:extLst>
          </p:cNvPr>
          <p:cNvPicPr>
            <a:picLocks noChangeAspect="1"/>
          </p:cNvPicPr>
          <p:nvPr/>
        </p:nvPicPr>
        <p:blipFill>
          <a:blip r:embed="rId6"/>
          <a:stretch>
            <a:fillRect/>
          </a:stretch>
        </p:blipFill>
        <p:spPr>
          <a:xfrm>
            <a:off x="8535707" y="5143643"/>
            <a:ext cx="2705100" cy="1685925"/>
          </a:xfrm>
          <a:prstGeom prst="rect">
            <a:avLst/>
          </a:prstGeom>
        </p:spPr>
      </p:pic>
      <p:sp>
        <p:nvSpPr>
          <p:cNvPr id="20" name="Ellipse 19">
            <a:extLst>
              <a:ext uri="{FF2B5EF4-FFF2-40B4-BE49-F238E27FC236}">
                <a16:creationId xmlns:a16="http://schemas.microsoft.com/office/drawing/2014/main" id="{46A9E9B7-64BD-7792-744A-F31B19F51F6C}"/>
              </a:ext>
            </a:extLst>
          </p:cNvPr>
          <p:cNvSpPr/>
          <p:nvPr/>
        </p:nvSpPr>
        <p:spPr>
          <a:xfrm>
            <a:off x="6372095" y="2359221"/>
            <a:ext cx="3983524" cy="157167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Évaluer la satisfaction</a:t>
            </a:r>
            <a:r>
              <a:rPr lang="fr-FR" sz="2000" dirty="0">
                <a:solidFill>
                  <a:schemeClr val="tx1"/>
                </a:solidFill>
              </a:rPr>
              <a:t> et les </a:t>
            </a:r>
            <a:r>
              <a:rPr lang="fr-FR" sz="2000" b="1" dirty="0">
                <a:solidFill>
                  <a:schemeClr val="tx1"/>
                </a:solidFill>
              </a:rPr>
              <a:t>besoins</a:t>
            </a:r>
            <a:r>
              <a:rPr lang="fr-FR" sz="2000" dirty="0">
                <a:solidFill>
                  <a:schemeClr val="tx1"/>
                </a:solidFill>
              </a:rPr>
              <a:t> exprimés par les </a:t>
            </a:r>
            <a:r>
              <a:rPr lang="fr-FR" sz="2000" b="1" dirty="0">
                <a:solidFill>
                  <a:schemeClr val="tx1"/>
                </a:solidFill>
              </a:rPr>
              <a:t>patients</a:t>
            </a:r>
          </a:p>
        </p:txBody>
      </p:sp>
      <p:sp>
        <p:nvSpPr>
          <p:cNvPr id="21" name="Ellipse 20">
            <a:extLst>
              <a:ext uri="{FF2B5EF4-FFF2-40B4-BE49-F238E27FC236}">
                <a16:creationId xmlns:a16="http://schemas.microsoft.com/office/drawing/2014/main" id="{279D901B-029C-1E1B-6DD7-CD5E600B949D}"/>
              </a:ext>
            </a:extLst>
          </p:cNvPr>
          <p:cNvSpPr/>
          <p:nvPr/>
        </p:nvSpPr>
        <p:spPr>
          <a:xfrm>
            <a:off x="2250675" y="5378468"/>
            <a:ext cx="2528158" cy="133513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Formation</a:t>
            </a:r>
            <a:r>
              <a:rPr lang="fr-FR" sz="2000" dirty="0">
                <a:solidFill>
                  <a:schemeClr val="tx1"/>
                </a:solidFill>
              </a:rPr>
              <a:t> des jeunes professionnels</a:t>
            </a:r>
          </a:p>
        </p:txBody>
      </p:sp>
      <p:sp>
        <p:nvSpPr>
          <p:cNvPr id="22" name="Ellipse 21">
            <a:extLst>
              <a:ext uri="{FF2B5EF4-FFF2-40B4-BE49-F238E27FC236}">
                <a16:creationId xmlns:a16="http://schemas.microsoft.com/office/drawing/2014/main" id="{E9F5C60D-1428-5D91-839B-02DC62774B17}"/>
              </a:ext>
            </a:extLst>
          </p:cNvPr>
          <p:cNvSpPr/>
          <p:nvPr/>
        </p:nvSpPr>
        <p:spPr>
          <a:xfrm>
            <a:off x="649268" y="4509779"/>
            <a:ext cx="3005651" cy="90901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Missions</a:t>
            </a:r>
            <a:r>
              <a:rPr lang="fr-FR" sz="2000" dirty="0">
                <a:solidFill>
                  <a:schemeClr val="tx1"/>
                </a:solidFill>
              </a:rPr>
              <a:t> de </a:t>
            </a:r>
            <a:r>
              <a:rPr lang="fr-FR" sz="2000" b="1" dirty="0">
                <a:solidFill>
                  <a:schemeClr val="tx1"/>
                </a:solidFill>
              </a:rPr>
              <a:t>santé publique</a:t>
            </a:r>
          </a:p>
        </p:txBody>
      </p:sp>
      <p:sp>
        <p:nvSpPr>
          <p:cNvPr id="24" name="Ellipse 23">
            <a:extLst>
              <a:ext uri="{FF2B5EF4-FFF2-40B4-BE49-F238E27FC236}">
                <a16:creationId xmlns:a16="http://schemas.microsoft.com/office/drawing/2014/main" id="{0A6A7138-966B-2702-A803-0CC847DD0F82}"/>
              </a:ext>
            </a:extLst>
          </p:cNvPr>
          <p:cNvSpPr/>
          <p:nvPr/>
        </p:nvSpPr>
        <p:spPr>
          <a:xfrm>
            <a:off x="4960277" y="5570262"/>
            <a:ext cx="1818765" cy="73354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accès aux soins</a:t>
            </a:r>
            <a:endParaRPr lang="fr-FR" sz="2000" dirty="0">
              <a:solidFill>
                <a:schemeClr val="tx1"/>
              </a:solidFill>
            </a:endParaRPr>
          </a:p>
        </p:txBody>
      </p:sp>
      <p:sp>
        <p:nvSpPr>
          <p:cNvPr id="25" name="Ellipse 24">
            <a:extLst>
              <a:ext uri="{FF2B5EF4-FFF2-40B4-BE49-F238E27FC236}">
                <a16:creationId xmlns:a16="http://schemas.microsoft.com/office/drawing/2014/main" id="{2EA14B61-0C21-84AA-B8F2-138DA6F8E779}"/>
              </a:ext>
            </a:extLst>
          </p:cNvPr>
          <p:cNvSpPr/>
          <p:nvPr/>
        </p:nvSpPr>
        <p:spPr>
          <a:xfrm>
            <a:off x="6886403" y="3998998"/>
            <a:ext cx="2746637" cy="100844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coopération et coordination</a:t>
            </a:r>
            <a:endParaRPr lang="fr-FR" sz="2000" dirty="0">
              <a:solidFill>
                <a:schemeClr val="tx1"/>
              </a:solidFill>
            </a:endParaRPr>
          </a:p>
        </p:txBody>
      </p:sp>
      <p:sp>
        <p:nvSpPr>
          <p:cNvPr id="26" name="Ellipse 25">
            <a:extLst>
              <a:ext uri="{FF2B5EF4-FFF2-40B4-BE49-F238E27FC236}">
                <a16:creationId xmlns:a16="http://schemas.microsoft.com/office/drawing/2014/main" id="{16BBF685-C512-DE29-3CDE-9C058945FFFF}"/>
              </a:ext>
            </a:extLst>
          </p:cNvPr>
          <p:cNvSpPr/>
          <p:nvPr/>
        </p:nvSpPr>
        <p:spPr>
          <a:xfrm>
            <a:off x="6856952" y="5046973"/>
            <a:ext cx="938885" cy="98275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SIP</a:t>
            </a:r>
          </a:p>
        </p:txBody>
      </p:sp>
      <p:sp>
        <p:nvSpPr>
          <p:cNvPr id="2" name="Rectangle 1">
            <a:extLst>
              <a:ext uri="{FF2B5EF4-FFF2-40B4-BE49-F238E27FC236}">
                <a16:creationId xmlns:a16="http://schemas.microsoft.com/office/drawing/2014/main" id="{2691C5F3-65F8-6AE8-1BC3-224454BADC9D}"/>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all" spc="0" normalizeH="0" baseline="0" noProof="0" dirty="0">
                <a:ln>
                  <a:noFill/>
                </a:ln>
                <a:solidFill>
                  <a:prstClr val="black"/>
                </a:solidFill>
                <a:effectLst/>
                <a:uLnTx/>
                <a:uFillTx/>
                <a:latin typeface="Quire Sans"/>
                <a:ea typeface="+mn-ea"/>
                <a:cs typeface="+mn-cs"/>
              </a:rPr>
              <a:t>Contrôles</a:t>
            </a:r>
          </a:p>
        </p:txBody>
      </p:sp>
    </p:spTree>
    <p:custDataLst>
      <p:tags r:id="rId1"/>
    </p:custDataLst>
    <p:extLst>
      <p:ext uri="{BB962C8B-B14F-4D97-AF65-F5344CB8AC3E}">
        <p14:creationId xmlns:p14="http://schemas.microsoft.com/office/powerpoint/2010/main" val="3626555899"/>
      </p:ext>
    </p:extLst>
  </p:cSld>
  <p:clrMapOvr>
    <a:masterClrMapping/>
  </p:clrMapOvr>
  <mc:AlternateContent xmlns:mc="http://schemas.openxmlformats.org/markup-compatibility/2006" xmlns:p14="http://schemas.microsoft.com/office/powerpoint/2010/main">
    <mc:Choice Requires="p14">
      <p:transition spd="slow" p14:dur="2000" advTm="86910"/>
    </mc:Choice>
    <mc:Fallback xmlns="">
      <p:transition spd="slow" advTm="869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0" grpId="0" animBg="1"/>
      <p:bldP spid="21" grpId="0" animBg="1"/>
      <p:bldP spid="22"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65313" y="606896"/>
            <a:ext cx="8346046" cy="665965"/>
          </a:xfrm>
        </p:spPr>
        <p:txBody>
          <a:bodyPr/>
          <a:lstStyle/>
          <a:p>
            <a:pPr algn="ctr"/>
            <a:r>
              <a:rPr lang="fr-FR" sz="2800" dirty="0">
                <a:solidFill>
                  <a:srgbClr val="00B0F0"/>
                </a:solidFill>
              </a:rPr>
              <a:t>Phase d'Amélioration</a:t>
            </a: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145474" y="6560878"/>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237477" y="6487642"/>
            <a:ext cx="2743200" cy="205722"/>
          </a:xfrm>
        </p:spPr>
        <p:txBody>
          <a:bodyPr/>
          <a:lstStyle/>
          <a:p>
            <a:pPr rtl="0"/>
            <a:fld id="{BF860B6F-2FE3-4DE6-9496-980E987E7466}" type="slidenum">
              <a:rPr lang="fr-FR" b="1" i="1" noProof="0" smtClean="0">
                <a:solidFill>
                  <a:schemeClr val="accent4"/>
                </a:solidFill>
              </a:rPr>
              <a:t>22</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4"/>
          <a:stretch>
            <a:fillRect/>
          </a:stretch>
        </p:blipFill>
        <p:spPr>
          <a:xfrm>
            <a:off x="5539670" y="6497910"/>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sp>
        <p:nvSpPr>
          <p:cNvPr id="16" name="Ellipse 15">
            <a:extLst>
              <a:ext uri="{FF2B5EF4-FFF2-40B4-BE49-F238E27FC236}">
                <a16:creationId xmlns:a16="http://schemas.microsoft.com/office/drawing/2014/main" id="{1D3DE624-BC9C-4438-FEEA-52EEBAEEAEBD}"/>
              </a:ext>
            </a:extLst>
          </p:cNvPr>
          <p:cNvSpPr/>
          <p:nvPr/>
        </p:nvSpPr>
        <p:spPr>
          <a:xfrm>
            <a:off x="973126" y="1666160"/>
            <a:ext cx="2220018" cy="160681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000" b="1" dirty="0">
                <a:solidFill>
                  <a:schemeClr val="tx1"/>
                </a:solidFill>
              </a:rPr>
              <a:t>évaluations</a:t>
            </a:r>
          </a:p>
        </p:txBody>
      </p:sp>
      <p:sp>
        <p:nvSpPr>
          <p:cNvPr id="2" name="Flèche : droite 1">
            <a:extLst>
              <a:ext uri="{FF2B5EF4-FFF2-40B4-BE49-F238E27FC236}">
                <a16:creationId xmlns:a16="http://schemas.microsoft.com/office/drawing/2014/main" id="{B72A5981-3CC8-C9BF-A909-AD432BD63211}"/>
              </a:ext>
            </a:extLst>
          </p:cNvPr>
          <p:cNvSpPr/>
          <p:nvPr/>
        </p:nvSpPr>
        <p:spPr>
          <a:xfrm>
            <a:off x="3033486" y="2198914"/>
            <a:ext cx="1937657" cy="6659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506A381F-37F1-7A84-2F45-B5BAC4AA4DCF}"/>
              </a:ext>
            </a:extLst>
          </p:cNvPr>
          <p:cNvSpPr/>
          <p:nvPr/>
        </p:nvSpPr>
        <p:spPr>
          <a:xfrm>
            <a:off x="5050970" y="1745343"/>
            <a:ext cx="2656115" cy="1527629"/>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000" b="1" dirty="0">
                <a:solidFill>
                  <a:schemeClr val="tx1"/>
                </a:solidFill>
              </a:rPr>
              <a:t>Améliorations/ évolutions</a:t>
            </a:r>
          </a:p>
        </p:txBody>
      </p:sp>
      <p:sp>
        <p:nvSpPr>
          <p:cNvPr id="4" name="Ellipse 3">
            <a:extLst>
              <a:ext uri="{FF2B5EF4-FFF2-40B4-BE49-F238E27FC236}">
                <a16:creationId xmlns:a16="http://schemas.microsoft.com/office/drawing/2014/main" id="{8E7DD7F4-5B42-8C6B-B953-FCC6C9FD2026}"/>
              </a:ext>
            </a:extLst>
          </p:cNvPr>
          <p:cNvSpPr/>
          <p:nvPr/>
        </p:nvSpPr>
        <p:spPr>
          <a:xfrm>
            <a:off x="591636" y="4020579"/>
            <a:ext cx="3335158" cy="111000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protocoles</a:t>
            </a:r>
            <a:r>
              <a:rPr lang="fr-FR" sz="2000" dirty="0">
                <a:solidFill>
                  <a:schemeClr val="tx1"/>
                </a:solidFill>
              </a:rPr>
              <a:t> pluriprofessionnels</a:t>
            </a:r>
          </a:p>
        </p:txBody>
      </p:sp>
      <p:sp>
        <p:nvSpPr>
          <p:cNvPr id="5" name="Ellipse 4">
            <a:extLst>
              <a:ext uri="{FF2B5EF4-FFF2-40B4-BE49-F238E27FC236}">
                <a16:creationId xmlns:a16="http://schemas.microsoft.com/office/drawing/2014/main" id="{E40A9EC6-9CD0-AFBD-6B26-380358D49E45}"/>
              </a:ext>
            </a:extLst>
          </p:cNvPr>
          <p:cNvSpPr/>
          <p:nvPr/>
        </p:nvSpPr>
        <p:spPr>
          <a:xfrm>
            <a:off x="1758970" y="4841647"/>
            <a:ext cx="3755995" cy="165626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Réunions de concertation pluriprofessionnelle </a:t>
            </a:r>
            <a:endParaRPr lang="fr-FR" sz="2000" dirty="0">
              <a:solidFill>
                <a:schemeClr val="tx1"/>
              </a:solidFill>
            </a:endParaRPr>
          </a:p>
        </p:txBody>
      </p:sp>
      <p:sp>
        <p:nvSpPr>
          <p:cNvPr id="6" name="Ellipse 5">
            <a:extLst>
              <a:ext uri="{FF2B5EF4-FFF2-40B4-BE49-F238E27FC236}">
                <a16:creationId xmlns:a16="http://schemas.microsoft.com/office/drawing/2014/main" id="{56E1617E-07E0-D051-440D-33179350AD44}"/>
              </a:ext>
            </a:extLst>
          </p:cNvPr>
          <p:cNvSpPr/>
          <p:nvPr/>
        </p:nvSpPr>
        <p:spPr>
          <a:xfrm>
            <a:off x="3802742" y="3660791"/>
            <a:ext cx="4259944" cy="167401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solidFill>
                  <a:schemeClr val="tx1"/>
                </a:solidFill>
              </a:rPr>
              <a:t>Mise en place d</a:t>
            </a:r>
            <a:r>
              <a:rPr lang="fr-FR" sz="2000" b="1" dirty="0">
                <a:solidFill>
                  <a:schemeClr val="tx1"/>
                </a:solidFill>
              </a:rPr>
              <a:t>’outils</a:t>
            </a:r>
            <a:r>
              <a:rPr lang="fr-FR" sz="2000" dirty="0">
                <a:solidFill>
                  <a:schemeClr val="tx1"/>
                </a:solidFill>
              </a:rPr>
              <a:t> permettant </a:t>
            </a:r>
            <a:r>
              <a:rPr lang="fr-FR" sz="2000" b="1" dirty="0">
                <a:solidFill>
                  <a:schemeClr val="tx1"/>
                </a:solidFill>
              </a:rPr>
              <a:t>d’évaluer la satisfaction</a:t>
            </a:r>
            <a:r>
              <a:rPr lang="fr-FR" sz="2000" dirty="0">
                <a:solidFill>
                  <a:schemeClr val="tx1"/>
                </a:solidFill>
              </a:rPr>
              <a:t> et les </a:t>
            </a:r>
            <a:r>
              <a:rPr lang="fr-FR" sz="2000" b="1" dirty="0">
                <a:solidFill>
                  <a:schemeClr val="tx1"/>
                </a:solidFill>
              </a:rPr>
              <a:t>besoins</a:t>
            </a:r>
            <a:r>
              <a:rPr lang="fr-FR" sz="2000" dirty="0">
                <a:solidFill>
                  <a:schemeClr val="tx1"/>
                </a:solidFill>
              </a:rPr>
              <a:t> exprimés par les </a:t>
            </a:r>
            <a:r>
              <a:rPr lang="fr-FR" sz="2000" b="1" dirty="0">
                <a:solidFill>
                  <a:schemeClr val="tx1"/>
                </a:solidFill>
              </a:rPr>
              <a:t>patients</a:t>
            </a:r>
          </a:p>
        </p:txBody>
      </p:sp>
      <p:sp>
        <p:nvSpPr>
          <p:cNvPr id="7" name="Ellipse 6">
            <a:extLst>
              <a:ext uri="{FF2B5EF4-FFF2-40B4-BE49-F238E27FC236}">
                <a16:creationId xmlns:a16="http://schemas.microsoft.com/office/drawing/2014/main" id="{2C30DB3C-AD16-854E-74F4-5365EC377369}"/>
              </a:ext>
            </a:extLst>
          </p:cNvPr>
          <p:cNvSpPr/>
          <p:nvPr/>
        </p:nvSpPr>
        <p:spPr>
          <a:xfrm>
            <a:off x="6320971" y="4986479"/>
            <a:ext cx="2917105" cy="133513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Formation</a:t>
            </a:r>
            <a:r>
              <a:rPr lang="fr-FR" sz="2000" dirty="0">
                <a:solidFill>
                  <a:schemeClr val="tx1"/>
                </a:solidFill>
              </a:rPr>
              <a:t> des jeunes professionnels</a:t>
            </a:r>
          </a:p>
        </p:txBody>
      </p:sp>
      <p:sp>
        <p:nvSpPr>
          <p:cNvPr id="11" name="Ellipse 10">
            <a:extLst>
              <a:ext uri="{FF2B5EF4-FFF2-40B4-BE49-F238E27FC236}">
                <a16:creationId xmlns:a16="http://schemas.microsoft.com/office/drawing/2014/main" id="{4863592A-55D5-8044-B7B6-6B6EF78677AE}"/>
              </a:ext>
            </a:extLst>
          </p:cNvPr>
          <p:cNvSpPr/>
          <p:nvPr/>
        </p:nvSpPr>
        <p:spPr>
          <a:xfrm>
            <a:off x="7386003" y="3595897"/>
            <a:ext cx="2528157" cy="120611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Missions</a:t>
            </a:r>
            <a:r>
              <a:rPr lang="fr-FR" sz="2000" dirty="0">
                <a:solidFill>
                  <a:schemeClr val="tx1"/>
                </a:solidFill>
              </a:rPr>
              <a:t> de </a:t>
            </a:r>
            <a:r>
              <a:rPr lang="fr-FR" sz="2000" b="1" dirty="0">
                <a:solidFill>
                  <a:schemeClr val="tx1"/>
                </a:solidFill>
              </a:rPr>
              <a:t>santé publique</a:t>
            </a:r>
          </a:p>
        </p:txBody>
      </p:sp>
      <p:sp>
        <p:nvSpPr>
          <p:cNvPr id="12" name="Ellipse 11">
            <a:extLst>
              <a:ext uri="{FF2B5EF4-FFF2-40B4-BE49-F238E27FC236}">
                <a16:creationId xmlns:a16="http://schemas.microsoft.com/office/drawing/2014/main" id="{10440570-238B-6446-87FD-28C36CDD2490}"/>
              </a:ext>
            </a:extLst>
          </p:cNvPr>
          <p:cNvSpPr/>
          <p:nvPr/>
        </p:nvSpPr>
        <p:spPr>
          <a:xfrm>
            <a:off x="8464954" y="5325290"/>
            <a:ext cx="1818765" cy="73354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accès aux soins</a:t>
            </a:r>
            <a:endParaRPr lang="fr-FR" sz="2000" dirty="0">
              <a:solidFill>
                <a:schemeClr val="tx1"/>
              </a:solidFill>
            </a:endParaRPr>
          </a:p>
        </p:txBody>
      </p:sp>
      <p:sp>
        <p:nvSpPr>
          <p:cNvPr id="14" name="Ellipse 13">
            <a:extLst>
              <a:ext uri="{FF2B5EF4-FFF2-40B4-BE49-F238E27FC236}">
                <a16:creationId xmlns:a16="http://schemas.microsoft.com/office/drawing/2014/main" id="{1B0D162B-12FE-308D-35B1-C37C426D34B7}"/>
              </a:ext>
            </a:extLst>
          </p:cNvPr>
          <p:cNvSpPr/>
          <p:nvPr/>
        </p:nvSpPr>
        <p:spPr>
          <a:xfrm>
            <a:off x="9235758" y="3975293"/>
            <a:ext cx="2746637" cy="100844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coopération et coordination</a:t>
            </a:r>
            <a:endParaRPr lang="fr-FR" sz="2000" dirty="0">
              <a:solidFill>
                <a:schemeClr val="tx1"/>
              </a:solidFill>
            </a:endParaRPr>
          </a:p>
        </p:txBody>
      </p:sp>
      <p:sp>
        <p:nvSpPr>
          <p:cNvPr id="24" name="Ellipse 23">
            <a:extLst>
              <a:ext uri="{FF2B5EF4-FFF2-40B4-BE49-F238E27FC236}">
                <a16:creationId xmlns:a16="http://schemas.microsoft.com/office/drawing/2014/main" id="{AC4ADD2A-68DF-AE6E-6FCF-6F412AEA1676}"/>
              </a:ext>
            </a:extLst>
          </p:cNvPr>
          <p:cNvSpPr/>
          <p:nvPr/>
        </p:nvSpPr>
        <p:spPr>
          <a:xfrm>
            <a:off x="9919813" y="4776858"/>
            <a:ext cx="938885" cy="98275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b="1" dirty="0">
                <a:solidFill>
                  <a:schemeClr val="tx1"/>
                </a:solidFill>
              </a:rPr>
              <a:t>SIP</a:t>
            </a:r>
          </a:p>
        </p:txBody>
      </p:sp>
      <p:sp>
        <p:nvSpPr>
          <p:cNvPr id="25" name="Ellipse 24">
            <a:extLst>
              <a:ext uri="{FF2B5EF4-FFF2-40B4-BE49-F238E27FC236}">
                <a16:creationId xmlns:a16="http://schemas.microsoft.com/office/drawing/2014/main" id="{207156D9-EFE4-82EA-679A-EBECC6397BFD}"/>
              </a:ext>
            </a:extLst>
          </p:cNvPr>
          <p:cNvSpPr/>
          <p:nvPr/>
        </p:nvSpPr>
        <p:spPr>
          <a:xfrm>
            <a:off x="65315" y="3296502"/>
            <a:ext cx="11981211" cy="347009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bas 25">
            <a:extLst>
              <a:ext uri="{FF2B5EF4-FFF2-40B4-BE49-F238E27FC236}">
                <a16:creationId xmlns:a16="http://schemas.microsoft.com/office/drawing/2014/main" id="{EF8F579A-2D88-A5DA-FAB7-3F3D0F52103A}"/>
              </a:ext>
            </a:extLst>
          </p:cNvPr>
          <p:cNvSpPr/>
          <p:nvPr/>
        </p:nvSpPr>
        <p:spPr>
          <a:xfrm>
            <a:off x="7409542" y="2823000"/>
            <a:ext cx="595086" cy="5925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E75A043B-51B4-79B2-9886-FB2ADFF4867B}"/>
              </a:ext>
            </a:extLst>
          </p:cNvPr>
          <p:cNvSpPr/>
          <p:nvPr/>
        </p:nvSpPr>
        <p:spPr>
          <a:xfrm>
            <a:off x="8363857" y="461566"/>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600" b="1" cap="all" dirty="0">
                <a:solidFill>
                  <a:prstClr val="black"/>
                </a:solidFill>
                <a:latin typeface="Quire Sans"/>
              </a:rPr>
              <a:t>développer</a:t>
            </a:r>
            <a:endParaRPr kumimoji="0" lang="fr-FR" sz="3600" b="1" i="0" u="none" strike="noStrike" kern="1200" cap="all" spc="0" normalizeH="0" baseline="0" noProof="0" dirty="0">
              <a:ln>
                <a:noFill/>
              </a:ln>
              <a:solidFill>
                <a:prstClr val="black"/>
              </a:solidFill>
              <a:effectLst/>
              <a:uLnTx/>
              <a:uFillTx/>
              <a:latin typeface="Quire Sans"/>
              <a:ea typeface="+mn-ea"/>
              <a:cs typeface="+mn-cs"/>
            </a:endParaRPr>
          </a:p>
        </p:txBody>
      </p:sp>
    </p:spTree>
    <p:custDataLst>
      <p:tags r:id="rId1"/>
    </p:custDataLst>
    <p:extLst>
      <p:ext uri="{BB962C8B-B14F-4D97-AF65-F5344CB8AC3E}">
        <p14:creationId xmlns:p14="http://schemas.microsoft.com/office/powerpoint/2010/main" val="1663389834"/>
      </p:ext>
    </p:extLst>
  </p:cSld>
  <p:clrMapOvr>
    <a:masterClrMapping/>
  </p:clrMapOvr>
  <mc:AlternateContent xmlns:mc="http://schemas.openxmlformats.org/markup-compatibility/2006" xmlns:p14="http://schemas.microsoft.com/office/powerpoint/2010/main">
    <mc:Choice Requires="p14">
      <p:transition spd="slow" p14:dur="2000" advTm="62609"/>
    </mc:Choice>
    <mc:Fallback xmlns="">
      <p:transition spd="slow" advTm="626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P spid="3" grpId="0" animBg="1"/>
      <p:bldP spid="4" grpId="0" animBg="1"/>
      <p:bldP spid="5" grpId="0" animBg="1"/>
      <p:bldP spid="6" grpId="0" animBg="1"/>
      <p:bldP spid="7" grpId="0" animBg="1"/>
      <p:bldP spid="11" grpId="0" animBg="1"/>
      <p:bldP spid="12" grpId="0" animBg="1"/>
      <p:bldP spid="14" grpId="0" animBg="1"/>
      <p:bldP spid="24" grpId="0" animBg="1"/>
      <p:bldP spid="25"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dk - Exercice coordonné :&lt;br&gt;L'UNPS promeut ses «Escap»">
            <a:extLst>
              <a:ext uri="{FF2B5EF4-FFF2-40B4-BE49-F238E27FC236}">
                <a16:creationId xmlns:a16="http://schemas.microsoft.com/office/drawing/2014/main" id="{660F3A70-F5E6-BE55-5D0A-CA848C694C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12" y="1762125"/>
            <a:ext cx="2733675" cy="16668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analyse des Pratiques professionnelles - Cabinet de Psychologue Deshaies  Laura Moulins.fr">
            <a:extLst>
              <a:ext uri="{FF2B5EF4-FFF2-40B4-BE49-F238E27FC236}">
                <a16:creationId xmlns:a16="http://schemas.microsoft.com/office/drawing/2014/main" id="{2C45158D-1532-61FA-A55D-2F5B0EA91D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50779" y="1494168"/>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15" name="Titre 14">
            <a:extLst>
              <a:ext uri="{FF2B5EF4-FFF2-40B4-BE49-F238E27FC236}">
                <a16:creationId xmlns:a16="http://schemas.microsoft.com/office/drawing/2014/main" id="{CC5C05ED-4E30-4C73-E193-FE1463E97AF8}"/>
              </a:ext>
            </a:extLst>
          </p:cNvPr>
          <p:cNvSpPr>
            <a:spLocks noGrp="1"/>
          </p:cNvSpPr>
          <p:nvPr>
            <p:ph type="title"/>
          </p:nvPr>
        </p:nvSpPr>
        <p:spPr>
          <a:xfrm>
            <a:off x="-65313" y="606896"/>
            <a:ext cx="8346046" cy="665965"/>
          </a:xfrm>
        </p:spPr>
        <p:txBody>
          <a:bodyPr/>
          <a:lstStyle/>
          <a:p>
            <a:pPr algn="ctr"/>
            <a:r>
              <a:rPr lang="fr-FR" sz="3200" dirty="0">
                <a:solidFill>
                  <a:srgbClr val="00B0F0"/>
                </a:solidFill>
              </a:rPr>
              <a:t>CONCLUSION</a:t>
            </a:r>
          </a:p>
        </p:txBody>
      </p:sp>
      <p:sp>
        <p:nvSpPr>
          <p:cNvPr id="8" name="Espace réservé de la date 1">
            <a:extLst>
              <a:ext uri="{FF2B5EF4-FFF2-40B4-BE49-F238E27FC236}">
                <a16:creationId xmlns:a16="http://schemas.microsoft.com/office/drawing/2014/main" id="{9F1F485B-51AC-8E98-CB1F-62C78C7F189E}"/>
              </a:ext>
            </a:extLst>
          </p:cNvPr>
          <p:cNvSpPr>
            <a:spLocks noGrp="1"/>
          </p:cNvSpPr>
          <p:nvPr>
            <p:ph type="dt" sz="half" idx="10"/>
          </p:nvPr>
        </p:nvSpPr>
        <p:spPr>
          <a:xfrm>
            <a:off x="145474" y="6560878"/>
            <a:ext cx="2743200" cy="205722"/>
          </a:xfrm>
        </p:spPr>
        <p:txBody>
          <a:bodyPr/>
          <a:lstStyle/>
          <a:p>
            <a:pPr rtl="0"/>
            <a:r>
              <a:rPr lang="fr-FR" b="1" i="1" dirty="0">
                <a:solidFill>
                  <a:schemeClr val="accent4"/>
                </a:solidFill>
              </a:rPr>
              <a:t>28</a:t>
            </a:r>
            <a:r>
              <a:rPr lang="fr-FR" b="1" i="1" noProof="0" dirty="0">
                <a:solidFill>
                  <a:schemeClr val="accent4"/>
                </a:solidFill>
              </a:rPr>
              <a:t>/09/2022</a:t>
            </a:r>
          </a:p>
        </p:txBody>
      </p:sp>
      <p:sp>
        <p:nvSpPr>
          <p:cNvPr id="9" name="Espace réservé du numéro de diapositive 3">
            <a:extLst>
              <a:ext uri="{FF2B5EF4-FFF2-40B4-BE49-F238E27FC236}">
                <a16:creationId xmlns:a16="http://schemas.microsoft.com/office/drawing/2014/main" id="{263A3644-3479-FAB3-5C53-BD361853BCAC}"/>
              </a:ext>
            </a:extLst>
          </p:cNvPr>
          <p:cNvSpPr>
            <a:spLocks noGrp="1"/>
          </p:cNvSpPr>
          <p:nvPr>
            <p:ph type="sldNum" sz="quarter" idx="12"/>
          </p:nvPr>
        </p:nvSpPr>
        <p:spPr>
          <a:xfrm>
            <a:off x="9237477" y="6487642"/>
            <a:ext cx="2743200" cy="205722"/>
          </a:xfrm>
        </p:spPr>
        <p:txBody>
          <a:bodyPr/>
          <a:lstStyle/>
          <a:p>
            <a:pPr rtl="0"/>
            <a:fld id="{BF860B6F-2FE3-4DE6-9496-980E987E7466}" type="slidenum">
              <a:rPr lang="fr-FR" b="1" i="1" noProof="0" smtClean="0">
                <a:solidFill>
                  <a:schemeClr val="accent4"/>
                </a:solidFill>
              </a:rPr>
              <a:t>23</a:t>
            </a:fld>
            <a:endParaRPr lang="fr-FR" b="1" i="1" noProof="0" dirty="0">
              <a:solidFill>
                <a:schemeClr val="accent4"/>
              </a:solidFill>
            </a:endParaRPr>
          </a:p>
        </p:txBody>
      </p:sp>
      <p:pic>
        <p:nvPicPr>
          <p:cNvPr id="10" name="Image 9">
            <a:extLst>
              <a:ext uri="{FF2B5EF4-FFF2-40B4-BE49-F238E27FC236}">
                <a16:creationId xmlns:a16="http://schemas.microsoft.com/office/drawing/2014/main" id="{D200627C-BCB9-3E51-6C15-54964DAA567D}"/>
              </a:ext>
            </a:extLst>
          </p:cNvPr>
          <p:cNvPicPr>
            <a:picLocks noChangeAspect="1"/>
          </p:cNvPicPr>
          <p:nvPr/>
        </p:nvPicPr>
        <p:blipFill>
          <a:blip r:embed="rId6"/>
          <a:stretch>
            <a:fillRect/>
          </a:stretch>
        </p:blipFill>
        <p:spPr>
          <a:xfrm>
            <a:off x="5539670" y="6497910"/>
            <a:ext cx="942434" cy="331658"/>
          </a:xfrm>
          <a:prstGeom prst="rect">
            <a:avLst/>
          </a:prstGeom>
        </p:spPr>
      </p:pic>
      <p:sp>
        <p:nvSpPr>
          <p:cNvPr id="13" name="Rectangle 12">
            <a:extLst>
              <a:ext uri="{FF2B5EF4-FFF2-40B4-BE49-F238E27FC236}">
                <a16:creationId xmlns:a16="http://schemas.microsoft.com/office/drawing/2014/main" id="{2EAFAC04-3AB4-A57E-634D-871E6FED76D7}"/>
              </a:ext>
            </a:extLst>
          </p:cNvPr>
          <p:cNvSpPr/>
          <p:nvPr/>
        </p:nvSpPr>
        <p:spPr>
          <a:xfrm>
            <a:off x="8280732" y="461571"/>
            <a:ext cx="3837022" cy="97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cap="all" dirty="0">
              <a:solidFill>
                <a:schemeClr val="tx1"/>
              </a:solidFill>
            </a:endParaRPr>
          </a:p>
        </p:txBody>
      </p:sp>
      <p:sp>
        <p:nvSpPr>
          <p:cNvPr id="16" name="Ellipse 15">
            <a:extLst>
              <a:ext uri="{FF2B5EF4-FFF2-40B4-BE49-F238E27FC236}">
                <a16:creationId xmlns:a16="http://schemas.microsoft.com/office/drawing/2014/main" id="{1D3DE624-BC9C-4438-FEEA-52EEBAEEAEBD}"/>
              </a:ext>
            </a:extLst>
          </p:cNvPr>
          <p:cNvSpPr/>
          <p:nvPr/>
        </p:nvSpPr>
        <p:spPr>
          <a:xfrm>
            <a:off x="145474" y="3429000"/>
            <a:ext cx="4310413" cy="2822104"/>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400" b="1" dirty="0">
                <a:solidFill>
                  <a:schemeClr val="tx1"/>
                </a:solidFill>
              </a:rPr>
              <a:t>L’exercice coordonné </a:t>
            </a:r>
            <a:r>
              <a:rPr lang="fr-FR" sz="2400" dirty="0">
                <a:solidFill>
                  <a:schemeClr val="tx1"/>
                </a:solidFill>
              </a:rPr>
              <a:t>permet aux professionnels </a:t>
            </a:r>
            <a:r>
              <a:rPr lang="fr-FR" sz="2400" b="1" dirty="0">
                <a:solidFill>
                  <a:schemeClr val="tx1"/>
                </a:solidFill>
              </a:rPr>
              <a:t>d’analyser et évaluer </a:t>
            </a:r>
            <a:r>
              <a:rPr lang="fr-FR" sz="2400" dirty="0">
                <a:solidFill>
                  <a:schemeClr val="tx1"/>
                </a:solidFill>
              </a:rPr>
              <a:t>leurs pratiques</a:t>
            </a:r>
          </a:p>
        </p:txBody>
      </p:sp>
      <p:sp>
        <p:nvSpPr>
          <p:cNvPr id="3" name="Ellipse 2">
            <a:extLst>
              <a:ext uri="{FF2B5EF4-FFF2-40B4-BE49-F238E27FC236}">
                <a16:creationId xmlns:a16="http://schemas.microsoft.com/office/drawing/2014/main" id="{506A381F-37F1-7A84-2F45-B5BAC4AA4DCF}"/>
              </a:ext>
            </a:extLst>
          </p:cNvPr>
          <p:cNvSpPr/>
          <p:nvPr/>
        </p:nvSpPr>
        <p:spPr>
          <a:xfrm>
            <a:off x="5690959" y="3045017"/>
            <a:ext cx="6426795" cy="3515861"/>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400" dirty="0">
                <a:solidFill>
                  <a:schemeClr val="tx1"/>
                </a:solidFill>
              </a:rPr>
              <a:t>Comment le professionnel de </a:t>
            </a:r>
            <a:r>
              <a:rPr lang="fr-FR" sz="2400" b="1" dirty="0">
                <a:solidFill>
                  <a:schemeClr val="tx1"/>
                </a:solidFill>
              </a:rPr>
              <a:t>rééducation pédiatrique </a:t>
            </a:r>
            <a:r>
              <a:rPr lang="fr-FR" sz="2400" dirty="0">
                <a:solidFill>
                  <a:schemeClr val="tx1"/>
                </a:solidFill>
              </a:rPr>
              <a:t>peut </a:t>
            </a:r>
            <a:r>
              <a:rPr lang="fr-FR" sz="2400" b="1" dirty="0">
                <a:solidFill>
                  <a:schemeClr val="tx1"/>
                </a:solidFill>
              </a:rPr>
              <a:t>évaluer et faire évoluer</a:t>
            </a:r>
            <a:r>
              <a:rPr lang="fr-FR" sz="2400" dirty="0">
                <a:solidFill>
                  <a:schemeClr val="tx1"/>
                </a:solidFill>
              </a:rPr>
              <a:t> sa pratique afin de </a:t>
            </a:r>
            <a:r>
              <a:rPr lang="fr-FR" sz="2400" b="1" dirty="0">
                <a:solidFill>
                  <a:schemeClr val="tx1"/>
                </a:solidFill>
              </a:rPr>
              <a:t>gagner en compétence </a:t>
            </a:r>
            <a:r>
              <a:rPr lang="fr-FR" sz="2400" dirty="0">
                <a:solidFill>
                  <a:schemeClr val="tx1"/>
                </a:solidFill>
              </a:rPr>
              <a:t>et apporter un </a:t>
            </a:r>
            <a:r>
              <a:rPr lang="fr-FR" sz="2400" b="1" dirty="0">
                <a:solidFill>
                  <a:schemeClr val="tx1"/>
                </a:solidFill>
              </a:rPr>
              <a:t>regard aguerrit </a:t>
            </a:r>
            <a:r>
              <a:rPr lang="fr-FR" sz="2400" dirty="0">
                <a:solidFill>
                  <a:schemeClr val="tx1"/>
                </a:solidFill>
              </a:rPr>
              <a:t>aux projets de sa communauté de pratique (exercice coordonné)?</a:t>
            </a:r>
          </a:p>
        </p:txBody>
      </p:sp>
      <p:sp>
        <p:nvSpPr>
          <p:cNvPr id="2" name="Flèche : droite 1">
            <a:extLst>
              <a:ext uri="{FF2B5EF4-FFF2-40B4-BE49-F238E27FC236}">
                <a16:creationId xmlns:a16="http://schemas.microsoft.com/office/drawing/2014/main" id="{B72A5981-3CC8-C9BF-A909-AD432BD63211}"/>
              </a:ext>
            </a:extLst>
          </p:cNvPr>
          <p:cNvSpPr/>
          <p:nvPr/>
        </p:nvSpPr>
        <p:spPr>
          <a:xfrm>
            <a:off x="4486275" y="4438481"/>
            <a:ext cx="1393372" cy="6659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1859832796"/>
      </p:ext>
    </p:extLst>
  </p:cSld>
  <p:clrMapOvr>
    <a:masterClrMapping/>
  </p:clrMapOvr>
  <mc:AlternateContent xmlns:mc="http://schemas.openxmlformats.org/markup-compatibility/2006" xmlns:p14="http://schemas.microsoft.com/office/powerpoint/2010/main">
    <mc:Choice Requires="p14">
      <p:transition spd="slow" p14:dur="2000" advTm="36373"/>
    </mc:Choice>
    <mc:Fallback xmlns="">
      <p:transition spd="slow" advTm="36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F390F0-AD1C-87B5-38B3-89EC42580D3B}"/>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10197650-37B7-9C5C-A299-3E2546BF5AF3}"/>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EB5565-AFA0-CBBB-17EF-DA4329E84EB2}"/>
              </a:ext>
            </a:extLst>
          </p:cNvPr>
          <p:cNvSpPr>
            <a:spLocks noGrp="1"/>
          </p:cNvSpPr>
          <p:nvPr>
            <p:ph type="sldNum" sz="quarter" idx="12"/>
          </p:nvPr>
        </p:nvSpPr>
        <p:spPr/>
        <p:txBody>
          <a:bodyPr/>
          <a:lstStyle/>
          <a:p>
            <a:pPr rtl="0"/>
            <a:fld id="{BF860B6F-2FE3-4DE6-9496-980E987E7466}" type="slidenum">
              <a:rPr lang="fr-FR" noProof="0" smtClean="0"/>
              <a:t>24</a:t>
            </a:fld>
            <a:endParaRPr lang="fr-FR" noProof="0"/>
          </a:p>
        </p:txBody>
      </p:sp>
      <p:sp>
        <p:nvSpPr>
          <p:cNvPr id="5" name="Espace réservé du texte 4">
            <a:extLst>
              <a:ext uri="{FF2B5EF4-FFF2-40B4-BE49-F238E27FC236}">
                <a16:creationId xmlns:a16="http://schemas.microsoft.com/office/drawing/2014/main" id="{84DC7370-76B3-D3B4-A6B1-7B63493D0A36}"/>
              </a:ext>
            </a:extLst>
          </p:cNvPr>
          <p:cNvSpPr>
            <a:spLocks noGrp="1"/>
          </p:cNvSpPr>
          <p:nvPr>
            <p:ph type="body" sz="quarter" idx="13"/>
          </p:nvPr>
        </p:nvSpPr>
        <p:spPr>
          <a:xfrm>
            <a:off x="826423" y="1956307"/>
            <a:ext cx="11292840" cy="1472693"/>
          </a:xfrm>
        </p:spPr>
        <p:txBody>
          <a:bodyPr/>
          <a:lstStyle/>
          <a:p>
            <a:pPr marL="342900" indent="-342900">
              <a:buFont typeface="+mj-lt"/>
              <a:buAutoNum type="arabicPeriod"/>
            </a:pPr>
            <a:r>
              <a:rPr lang="fr-FR" dirty="0" err="1"/>
              <a:t>Safon</a:t>
            </a:r>
            <a:r>
              <a:rPr lang="fr-FR" dirty="0"/>
              <a:t>, Marie-Odile, « La loi de modernisation de notre système de santé Synthèse documentaire ».</a:t>
            </a:r>
          </a:p>
          <a:p>
            <a:pPr marL="342900" indent="-342900">
              <a:buFont typeface="+mj-lt"/>
              <a:buAutoNum type="arabicPeriod"/>
            </a:pPr>
            <a:r>
              <a:rPr lang="fr-FR" dirty="0"/>
              <a:t>Journal de Chirurgie Viscérale Volume 158, Issue 3, </a:t>
            </a:r>
            <a:r>
              <a:rPr lang="fr-FR" dirty="0" err="1"/>
              <a:t>Supplement</a:t>
            </a:r>
            <a:r>
              <a:rPr lang="fr-FR" dirty="0"/>
              <a:t>, June 2021, Pages S13-S18 Journal de Chirurgie Viscérale Mise au point Innovation conceptuelle : la médecine 4P et la chirurgie 4PConceptual innovation: </a:t>
            </a:r>
            <a:r>
              <a:rPr lang="fr-FR" dirty="0" err="1"/>
              <a:t>Medicine</a:t>
            </a:r>
            <a:r>
              <a:rPr lang="fr-FR" dirty="0"/>
              <a:t> and 4P </a:t>
            </a:r>
            <a:r>
              <a:rPr lang="fr-FR" dirty="0" err="1"/>
              <a:t>surgery</a:t>
            </a:r>
            <a:r>
              <a:rPr lang="fr-FR" dirty="0"/>
              <a:t>☆ </a:t>
            </a:r>
            <a:r>
              <a:rPr lang="fr-FR" dirty="0" err="1"/>
              <a:t>Author</a:t>
            </a:r>
            <a:r>
              <a:rPr lang="fr-FR" dirty="0"/>
              <a:t> links open overlay </a:t>
            </a:r>
            <a:r>
              <a:rPr lang="fr-FR" dirty="0" err="1"/>
              <a:t>panelK.SlimM.SelvyJ.Veziant</a:t>
            </a:r>
            <a:endParaRPr lang="fr-FR" dirty="0"/>
          </a:p>
          <a:p>
            <a:pPr marL="342900" indent="-342900">
              <a:buFont typeface="+mj-lt"/>
              <a:buAutoNum type="arabicPeriod"/>
            </a:pPr>
            <a:r>
              <a:rPr lang="fr-FR" dirty="0"/>
              <a:t>Le care : un concept professionnel aux limites humaines ? Elisabeth Noël-</a:t>
            </a:r>
            <a:r>
              <a:rPr lang="fr-FR" dirty="0" err="1"/>
              <a:t>Hureaux</a:t>
            </a:r>
            <a:r>
              <a:rPr lang="fr-FR" dirty="0"/>
              <a:t> Dans Recherche en soins infirmiers 2015/3 (N° 122), pages 7 à 17</a:t>
            </a:r>
          </a:p>
          <a:p>
            <a:pPr marL="342900" indent="-342900">
              <a:buFont typeface="+mj-lt"/>
              <a:buAutoNum type="arabicPeriod"/>
            </a:pPr>
            <a:r>
              <a:rPr lang="fr-FR" dirty="0"/>
              <a:t>https://solidarites-sante.gouv.fr/systeme-de-sante-et-medico-social/systeme-de-sante-et-medico-social/strategie-de-transformation-du-systeme-de-sante/</a:t>
            </a:r>
          </a:p>
          <a:p>
            <a:pPr marL="342900" indent="-342900">
              <a:buFont typeface="+mj-lt"/>
              <a:buAutoNum type="arabicPeriod"/>
            </a:pPr>
            <a:r>
              <a:rPr lang="fr-FR" dirty="0">
                <a:hlinkClick r:id="rId2"/>
              </a:rPr>
              <a:t>https://solidarites-sante.gouv.fr/IMG/pdf/ma_sante_2022_pages_vdef_.pdf</a:t>
            </a:r>
            <a:endParaRPr lang="fr-FR" dirty="0"/>
          </a:p>
          <a:p>
            <a:pPr marL="342900" indent="-342900">
              <a:buFont typeface="+mj-lt"/>
              <a:buAutoNum type="arabicPeriod"/>
            </a:pPr>
            <a:r>
              <a:rPr lang="fr-FR" dirty="0"/>
              <a:t>DIRECTION DE LA RECHERCHE, DES ÉTUDES,DE L’ÉVALUATION ET DES </a:t>
            </a:r>
            <a:r>
              <a:rPr lang="fr-FR" dirty="0" err="1"/>
              <a:t>STATISTIQUESL’état</a:t>
            </a:r>
            <a:r>
              <a:rPr lang="fr-FR" dirty="0"/>
              <a:t> de santé de la population en </a:t>
            </a:r>
            <a:r>
              <a:rPr lang="fr-FR" dirty="0" err="1"/>
              <a:t>FranceRAPPORT</a:t>
            </a:r>
            <a:r>
              <a:rPr lang="fr-FR" dirty="0"/>
              <a:t> 2015</a:t>
            </a:r>
          </a:p>
          <a:p>
            <a:pPr marL="342900" indent="-342900">
              <a:buFont typeface="+mj-lt"/>
              <a:buAutoNum type="arabicPeriod"/>
            </a:pPr>
            <a:r>
              <a:rPr lang="fr-FR" dirty="0"/>
              <a:t>https://www.lemonde.fr/sante/article/2016/06/02/le-manque-de-medecins-generalistes-s-accentue_4930689_1651302.html</a:t>
            </a:r>
          </a:p>
          <a:p>
            <a:pPr marL="342900" indent="-342900">
              <a:buFont typeface="+mj-lt"/>
              <a:buAutoNum type="arabicPeriod"/>
            </a:pPr>
            <a:r>
              <a:rPr lang="fr-FR" dirty="0"/>
              <a:t>Tableaux de l'économie </a:t>
            </a:r>
            <a:r>
              <a:rPr lang="fr-FR" dirty="0" err="1"/>
              <a:t>françaiseÉdition</a:t>
            </a:r>
            <a:r>
              <a:rPr lang="fr-FR" dirty="0"/>
              <a:t> 2020Les Tableaux de l'économie française s'adressent à tous ceux qui souhaitent disposer d'un aperçu rapide et actuel sur la situation </a:t>
            </a:r>
            <a:r>
              <a:rPr lang="fr-FR" dirty="0" err="1"/>
              <a:t>économique,démographiqueetsocialede</a:t>
            </a:r>
            <a:r>
              <a:rPr lang="fr-FR" dirty="0"/>
              <a:t> la </a:t>
            </a:r>
            <a:r>
              <a:rPr lang="fr-FR" dirty="0" err="1"/>
              <a:t>France.INSEE</a:t>
            </a:r>
            <a:r>
              <a:rPr lang="fr-FR" dirty="0"/>
              <a:t> </a:t>
            </a:r>
            <a:r>
              <a:rPr lang="fr-FR" dirty="0" err="1"/>
              <a:t>RÉFÉRENCESParu</a:t>
            </a:r>
            <a:r>
              <a:rPr lang="fr-FR" dirty="0"/>
              <a:t> le : 27/02/2020</a:t>
            </a:r>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endParaRPr lang="fr-FR" dirty="0"/>
          </a:p>
        </p:txBody>
      </p:sp>
      <p:sp>
        <p:nvSpPr>
          <p:cNvPr id="15" name="Titre 14">
            <a:extLst>
              <a:ext uri="{FF2B5EF4-FFF2-40B4-BE49-F238E27FC236}">
                <a16:creationId xmlns:a16="http://schemas.microsoft.com/office/drawing/2014/main" id="{C2DF9AFB-BBF8-1C44-6613-C6DD528C7630}"/>
              </a:ext>
            </a:extLst>
          </p:cNvPr>
          <p:cNvSpPr>
            <a:spLocks noGrp="1"/>
          </p:cNvSpPr>
          <p:nvPr>
            <p:ph type="title"/>
          </p:nvPr>
        </p:nvSpPr>
        <p:spPr>
          <a:xfrm>
            <a:off x="3268418" y="1367772"/>
            <a:ext cx="6408851" cy="665965"/>
          </a:xfrm>
        </p:spPr>
        <p:txBody>
          <a:bodyPr/>
          <a:lstStyle/>
          <a:p>
            <a:r>
              <a:rPr lang="fr-FR" dirty="0">
                <a:solidFill>
                  <a:srgbClr val="00B0F0"/>
                </a:solidFill>
              </a:rPr>
              <a:t>Bibliographie</a:t>
            </a:r>
          </a:p>
        </p:txBody>
      </p:sp>
    </p:spTree>
    <p:extLst>
      <p:ext uri="{BB962C8B-B14F-4D97-AF65-F5344CB8AC3E}">
        <p14:creationId xmlns:p14="http://schemas.microsoft.com/office/powerpoint/2010/main" val="3945329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F390F0-AD1C-87B5-38B3-89EC42580D3B}"/>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10197650-37B7-9C5C-A299-3E2546BF5AF3}"/>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EB5565-AFA0-CBBB-17EF-DA4329E84EB2}"/>
              </a:ext>
            </a:extLst>
          </p:cNvPr>
          <p:cNvSpPr>
            <a:spLocks noGrp="1"/>
          </p:cNvSpPr>
          <p:nvPr>
            <p:ph type="sldNum" sz="quarter" idx="12"/>
          </p:nvPr>
        </p:nvSpPr>
        <p:spPr/>
        <p:txBody>
          <a:bodyPr/>
          <a:lstStyle/>
          <a:p>
            <a:pPr rtl="0"/>
            <a:fld id="{BF860B6F-2FE3-4DE6-9496-980E987E7466}" type="slidenum">
              <a:rPr lang="fr-FR" noProof="0" smtClean="0"/>
              <a:t>25</a:t>
            </a:fld>
            <a:endParaRPr lang="fr-FR" noProof="0"/>
          </a:p>
        </p:txBody>
      </p:sp>
      <p:sp>
        <p:nvSpPr>
          <p:cNvPr id="5" name="Espace réservé du texte 4">
            <a:extLst>
              <a:ext uri="{FF2B5EF4-FFF2-40B4-BE49-F238E27FC236}">
                <a16:creationId xmlns:a16="http://schemas.microsoft.com/office/drawing/2014/main" id="{84DC7370-76B3-D3B4-A6B1-7B63493D0A36}"/>
              </a:ext>
            </a:extLst>
          </p:cNvPr>
          <p:cNvSpPr>
            <a:spLocks noGrp="1"/>
          </p:cNvSpPr>
          <p:nvPr>
            <p:ph type="body" sz="quarter" idx="13"/>
          </p:nvPr>
        </p:nvSpPr>
        <p:spPr>
          <a:xfrm>
            <a:off x="826423" y="1956307"/>
            <a:ext cx="11292840" cy="1472693"/>
          </a:xfrm>
        </p:spPr>
        <p:txBody>
          <a:bodyPr/>
          <a:lstStyle/>
          <a:p>
            <a:r>
              <a:rPr lang="fr-FR" dirty="0"/>
              <a:t>9:https://www.ars.sante.fr/la-pratique-avancee-un-nouveau-metier-dinfirmiere-aux-competences-elargies</a:t>
            </a:r>
          </a:p>
          <a:p>
            <a:r>
              <a:rPr lang="fr-FR" dirty="0"/>
              <a:t>10: </a:t>
            </a:r>
            <a:r>
              <a:rPr lang="fr-FR" dirty="0">
                <a:hlinkClick r:id="rId2"/>
              </a:rPr>
              <a:t>https://solidarites-sante.gouv.fr/IMG/pdf/Parcours_de_soins_des_enfants_atteints_de_maladies_chroniques.pdf</a:t>
            </a:r>
            <a:endParaRPr lang="fr-FR" dirty="0"/>
          </a:p>
          <a:p>
            <a:r>
              <a:rPr lang="fr-FR" dirty="0"/>
              <a:t>11: Mutation du patient et construction d'un marché de la santé. L'expérience française [1]Philippe </a:t>
            </a:r>
            <a:r>
              <a:rPr lang="fr-FR" dirty="0" err="1"/>
              <a:t>Batifoulier</a:t>
            </a:r>
            <a:r>
              <a:rPr lang="fr-FR" dirty="0"/>
              <a:t>, Jean-Paul </a:t>
            </a:r>
            <a:r>
              <a:rPr lang="fr-FR" dirty="0" err="1"/>
              <a:t>Domin</a:t>
            </a:r>
            <a:r>
              <a:rPr lang="fr-FR" dirty="0"/>
              <a:t>, Maryse </a:t>
            </a:r>
            <a:r>
              <a:rPr lang="fr-FR" dirty="0" err="1"/>
              <a:t>GadreauDans</a:t>
            </a:r>
            <a:r>
              <a:rPr lang="fr-FR" dirty="0"/>
              <a:t> Revue Française de Socio-Économie 2008/1 (n° 1), pages 27 à 46</a:t>
            </a:r>
          </a:p>
          <a:p>
            <a:r>
              <a:rPr lang="fr-FR" dirty="0"/>
              <a:t>12: Rapport du HCAAM Quatre scénarios polaires d’évolution de l’articulation entre Sécurité sociale et Assurance maladie complémentaire Janvier 2022</a:t>
            </a:r>
          </a:p>
          <a:p>
            <a:r>
              <a:rPr lang="fr-FR" dirty="0"/>
              <a:t>13:Innovations en santé, dispositifs expérimentaux et changement social : un renouvellement par le bas de l’action publique locale de </a:t>
            </a:r>
            <a:r>
              <a:rPr lang="fr-FR" dirty="0" err="1"/>
              <a:t>santéLa</a:t>
            </a:r>
            <a:r>
              <a:rPr lang="fr-FR" dirty="0"/>
              <a:t> Case de Santé de Toulouse (France)Nadine </a:t>
            </a:r>
            <a:r>
              <a:rPr lang="fr-FR" dirty="0" err="1"/>
              <a:t>Haschar</a:t>
            </a:r>
            <a:r>
              <a:rPr lang="fr-FR" dirty="0"/>
              <a:t>-Noé, Jean-Charles </a:t>
            </a:r>
            <a:r>
              <a:rPr lang="fr-FR" dirty="0" err="1"/>
              <a:t>BassonDans</a:t>
            </a:r>
            <a:r>
              <a:rPr lang="fr-FR" dirty="0"/>
              <a:t> Innovations 2019/3 (N° 60), pages 121 à 144</a:t>
            </a:r>
          </a:p>
          <a:p>
            <a:r>
              <a:rPr lang="fr-FR" dirty="0"/>
              <a:t>14: Analyse de la réforme de l'assurance maladie Loi du 12 août 2004Gérard </a:t>
            </a:r>
            <a:r>
              <a:rPr lang="fr-FR" dirty="0" err="1"/>
              <a:t>MilhaudLa</a:t>
            </a:r>
            <a:r>
              <a:rPr lang="fr-FR" dirty="0"/>
              <a:t> Revue administrative58e Année, No. 344 (MARS 2005), pp. 154-160 (7 pages)</a:t>
            </a:r>
            <a:r>
              <a:rPr lang="fr-FR" dirty="0" err="1"/>
              <a:t>Published</a:t>
            </a:r>
            <a:r>
              <a:rPr lang="fr-FR" dirty="0"/>
              <a:t> By: Presses Universitaires de France</a:t>
            </a:r>
          </a:p>
          <a:p>
            <a:r>
              <a:rPr lang="fr-FR" dirty="0"/>
              <a:t>15: Chemin clinique Une méthode d’amélioration de la </a:t>
            </a:r>
            <a:r>
              <a:rPr lang="fr-FR" dirty="0" err="1"/>
              <a:t>qualitéJuin</a:t>
            </a:r>
            <a:r>
              <a:rPr lang="fr-FR" dirty="0"/>
              <a:t> 2004 La Haute Autorité de santé diffuse un document réalisé par l’Agence nationale d’accréditation et d’évaluation en santé au titre de son programme de travail de 2004 Service évaluation des pratiques</a:t>
            </a:r>
          </a:p>
          <a:p>
            <a:r>
              <a:rPr lang="fr-FR" dirty="0"/>
              <a:t>16:https://www.has-sante.fr/jcms/c_1638463/fr/plan-personnalise-de-sante-pps-paerpa</a:t>
            </a:r>
          </a:p>
          <a:p>
            <a:r>
              <a:rPr lang="fr-FR" dirty="0"/>
              <a:t>17:PARCOURS DE SOINS DES EXTRÊMES PRÉMATURÉSE. Zana-</a:t>
            </a:r>
            <a:r>
              <a:rPr lang="fr-FR" dirty="0" err="1"/>
              <a:t>TaïebService</a:t>
            </a:r>
            <a:r>
              <a:rPr lang="fr-FR" dirty="0"/>
              <a:t> de médecine et réanimation néonatales de Port-Royal, 75014 Paris, France</a:t>
            </a:r>
          </a:p>
          <a:p>
            <a:endParaRPr lang="fr-FR" dirty="0"/>
          </a:p>
          <a:p>
            <a:endParaRPr lang="fr-FR" dirty="0"/>
          </a:p>
          <a:p>
            <a:endParaRPr lang="fr-FR" dirty="0"/>
          </a:p>
          <a:p>
            <a:endParaRPr lang="fr-FR" dirty="0"/>
          </a:p>
          <a:p>
            <a:endParaRPr lang="fr-FR" dirty="0"/>
          </a:p>
          <a:p>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endParaRPr lang="fr-FR" dirty="0"/>
          </a:p>
        </p:txBody>
      </p:sp>
      <p:sp>
        <p:nvSpPr>
          <p:cNvPr id="15" name="Titre 14">
            <a:extLst>
              <a:ext uri="{FF2B5EF4-FFF2-40B4-BE49-F238E27FC236}">
                <a16:creationId xmlns:a16="http://schemas.microsoft.com/office/drawing/2014/main" id="{C2DF9AFB-BBF8-1C44-6613-C6DD528C7630}"/>
              </a:ext>
            </a:extLst>
          </p:cNvPr>
          <p:cNvSpPr>
            <a:spLocks noGrp="1"/>
          </p:cNvSpPr>
          <p:nvPr>
            <p:ph type="title"/>
          </p:nvPr>
        </p:nvSpPr>
        <p:spPr>
          <a:xfrm>
            <a:off x="3268418" y="1367772"/>
            <a:ext cx="6408851" cy="665965"/>
          </a:xfrm>
        </p:spPr>
        <p:txBody>
          <a:bodyPr/>
          <a:lstStyle/>
          <a:p>
            <a:r>
              <a:rPr lang="fr-FR" dirty="0">
                <a:solidFill>
                  <a:srgbClr val="00B0F0"/>
                </a:solidFill>
              </a:rPr>
              <a:t>Bibliographie</a:t>
            </a:r>
          </a:p>
        </p:txBody>
      </p:sp>
    </p:spTree>
    <p:extLst>
      <p:ext uri="{BB962C8B-B14F-4D97-AF65-F5344CB8AC3E}">
        <p14:creationId xmlns:p14="http://schemas.microsoft.com/office/powerpoint/2010/main" val="596245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F390F0-AD1C-87B5-38B3-89EC42580D3B}"/>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10197650-37B7-9C5C-A299-3E2546BF5AF3}"/>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EB5565-AFA0-CBBB-17EF-DA4329E84EB2}"/>
              </a:ext>
            </a:extLst>
          </p:cNvPr>
          <p:cNvSpPr>
            <a:spLocks noGrp="1"/>
          </p:cNvSpPr>
          <p:nvPr>
            <p:ph type="sldNum" sz="quarter" idx="12"/>
          </p:nvPr>
        </p:nvSpPr>
        <p:spPr/>
        <p:txBody>
          <a:bodyPr/>
          <a:lstStyle/>
          <a:p>
            <a:pPr rtl="0"/>
            <a:fld id="{BF860B6F-2FE3-4DE6-9496-980E987E7466}" type="slidenum">
              <a:rPr lang="fr-FR" noProof="0" smtClean="0"/>
              <a:t>26</a:t>
            </a:fld>
            <a:endParaRPr lang="fr-FR" noProof="0"/>
          </a:p>
        </p:txBody>
      </p:sp>
      <p:sp>
        <p:nvSpPr>
          <p:cNvPr id="5" name="Espace réservé du texte 4">
            <a:extLst>
              <a:ext uri="{FF2B5EF4-FFF2-40B4-BE49-F238E27FC236}">
                <a16:creationId xmlns:a16="http://schemas.microsoft.com/office/drawing/2014/main" id="{84DC7370-76B3-D3B4-A6B1-7B63493D0A36}"/>
              </a:ext>
            </a:extLst>
          </p:cNvPr>
          <p:cNvSpPr>
            <a:spLocks noGrp="1"/>
          </p:cNvSpPr>
          <p:nvPr>
            <p:ph type="body" sz="quarter" idx="13"/>
          </p:nvPr>
        </p:nvSpPr>
        <p:spPr>
          <a:xfrm>
            <a:off x="826423" y="1956307"/>
            <a:ext cx="11292840" cy="1472693"/>
          </a:xfrm>
        </p:spPr>
        <p:txBody>
          <a:bodyPr/>
          <a:lstStyle/>
          <a:p>
            <a:r>
              <a:rPr lang="fr-FR" dirty="0"/>
              <a:t>18:https://www.ars.sante.fr/lorganisation-des-parcours-de-soins-de-sante-de-vie-0</a:t>
            </a:r>
          </a:p>
          <a:p>
            <a:r>
              <a:rPr lang="fr-FR" dirty="0"/>
              <a:t>19:https://www.nouvelle-aquitaine.ars.sante.fr/exercice-coordonne-espmspcds</a:t>
            </a:r>
          </a:p>
          <a:p>
            <a:r>
              <a:rPr lang="fr-FR" dirty="0"/>
              <a:t>20: </a:t>
            </a:r>
            <a:r>
              <a:rPr lang="fr-FR" dirty="0">
                <a:hlinkClick r:id="rId2"/>
              </a:rPr>
              <a:t>https://www.ars.sante.fr/les-communautes-professionnelles-territoriales-de-sante</a:t>
            </a:r>
            <a:endParaRPr lang="fr-FR" dirty="0"/>
          </a:p>
          <a:p>
            <a:r>
              <a:rPr lang="fr-FR" dirty="0"/>
              <a:t>21: </a:t>
            </a:r>
            <a:r>
              <a:rPr lang="fr-FR" dirty="0">
                <a:hlinkClick r:id="rId2"/>
              </a:rPr>
              <a:t>https://cpts-pdl.org/</a:t>
            </a:r>
            <a:endParaRPr lang="fr-FR" dirty="0"/>
          </a:p>
          <a:p>
            <a:r>
              <a:rPr lang="fr-FR" dirty="0"/>
              <a:t>22: </a:t>
            </a:r>
            <a:r>
              <a:rPr lang="fr-FR" dirty="0">
                <a:hlinkClick r:id="rId2"/>
              </a:rPr>
              <a:t>https://www.apmsl.fr/modules/blog/datafiles/FILE_2A3774-6FC1F8-60E78C-46FC4B-066844-0287C9.pdf</a:t>
            </a:r>
            <a:endParaRPr lang="fr-FR" dirty="0"/>
          </a:p>
          <a:p>
            <a:r>
              <a:rPr lang="fr-FR" dirty="0"/>
              <a:t>23:https://www.fmfpro.org/l-aci-accord-conventionnel-interprofessionnel.html</a:t>
            </a:r>
          </a:p>
          <a:p>
            <a:r>
              <a:rPr lang="fr-FR" dirty="0"/>
              <a:t>24: </a:t>
            </a:r>
            <a:r>
              <a:rPr lang="fr-FR" dirty="0">
                <a:hlinkClick r:id="rId2"/>
              </a:rPr>
              <a:t>https://www.ameli.fr/sites/default/files/Documents/ACI-structures-pluriprofesionnelles-avenant1-2022.pdf</a:t>
            </a:r>
            <a:endParaRPr lang="fr-FR" dirty="0"/>
          </a:p>
          <a:p>
            <a:r>
              <a:rPr lang="fr-FR" dirty="0"/>
              <a:t>25:https://www.who.int/fr/health-topics/quality-of-care#tab=tab_1</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pPr marL="342900" indent="-342900">
              <a:buFont typeface="+mj-lt"/>
              <a:buAutoNum type="arabicPeriod"/>
            </a:pPr>
            <a:endParaRPr lang="fr-FR" dirty="0"/>
          </a:p>
          <a:p>
            <a:endParaRPr lang="fr-FR" dirty="0"/>
          </a:p>
        </p:txBody>
      </p:sp>
      <p:sp>
        <p:nvSpPr>
          <p:cNvPr id="15" name="Titre 14">
            <a:extLst>
              <a:ext uri="{FF2B5EF4-FFF2-40B4-BE49-F238E27FC236}">
                <a16:creationId xmlns:a16="http://schemas.microsoft.com/office/drawing/2014/main" id="{C2DF9AFB-BBF8-1C44-6613-C6DD528C7630}"/>
              </a:ext>
            </a:extLst>
          </p:cNvPr>
          <p:cNvSpPr>
            <a:spLocks noGrp="1"/>
          </p:cNvSpPr>
          <p:nvPr>
            <p:ph type="title"/>
          </p:nvPr>
        </p:nvSpPr>
        <p:spPr>
          <a:xfrm>
            <a:off x="3268418" y="1367772"/>
            <a:ext cx="6408851" cy="665965"/>
          </a:xfrm>
        </p:spPr>
        <p:txBody>
          <a:bodyPr/>
          <a:lstStyle/>
          <a:p>
            <a:r>
              <a:rPr lang="fr-FR" dirty="0">
                <a:solidFill>
                  <a:srgbClr val="00B0F0"/>
                </a:solidFill>
              </a:rPr>
              <a:t>Bibliographie</a:t>
            </a:r>
          </a:p>
        </p:txBody>
      </p:sp>
    </p:spTree>
    <p:extLst>
      <p:ext uri="{BB962C8B-B14F-4D97-AF65-F5344CB8AC3E}">
        <p14:creationId xmlns:p14="http://schemas.microsoft.com/office/powerpoint/2010/main" val="2627580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72E451C-86AE-2BE7-1705-196A3D21A86E}"/>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2FE49A79-1DE0-18F6-0960-A326E208FF3A}"/>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97BC6C-A651-0EBC-7275-11C0744E711F}"/>
              </a:ext>
            </a:extLst>
          </p:cNvPr>
          <p:cNvSpPr>
            <a:spLocks noGrp="1"/>
          </p:cNvSpPr>
          <p:nvPr>
            <p:ph type="sldNum" sz="quarter" idx="12"/>
          </p:nvPr>
        </p:nvSpPr>
        <p:spPr/>
        <p:txBody>
          <a:bodyPr/>
          <a:lstStyle/>
          <a:p>
            <a:pPr rtl="0"/>
            <a:fld id="{BF860B6F-2FE3-4DE6-9496-980E987E7466}" type="slidenum">
              <a:rPr lang="fr-FR" noProof="0" smtClean="0"/>
              <a:t>27</a:t>
            </a:fld>
            <a:endParaRPr lang="fr-FR" noProof="0"/>
          </a:p>
        </p:txBody>
      </p:sp>
      <p:sp>
        <p:nvSpPr>
          <p:cNvPr id="15" name="Titre 14">
            <a:extLst>
              <a:ext uri="{FF2B5EF4-FFF2-40B4-BE49-F238E27FC236}">
                <a16:creationId xmlns:a16="http://schemas.microsoft.com/office/drawing/2014/main" id="{E80305E5-3E5E-D987-CE58-AF91969CBD7D}"/>
              </a:ext>
            </a:extLst>
          </p:cNvPr>
          <p:cNvSpPr>
            <a:spLocks noGrp="1"/>
          </p:cNvSpPr>
          <p:nvPr>
            <p:ph type="title"/>
          </p:nvPr>
        </p:nvSpPr>
        <p:spPr>
          <a:xfrm>
            <a:off x="0" y="624761"/>
            <a:ext cx="8245780" cy="665965"/>
          </a:xfrm>
        </p:spPr>
        <p:txBody>
          <a:bodyPr/>
          <a:lstStyle/>
          <a:p>
            <a:r>
              <a:rPr lang="fr-FR" sz="2800" dirty="0">
                <a:solidFill>
                  <a:srgbClr val="00B0F0"/>
                </a:solidFill>
              </a:rPr>
              <a:t>Notion de parcours de vie/de soins</a:t>
            </a:r>
          </a:p>
        </p:txBody>
      </p:sp>
      <p:pic>
        <p:nvPicPr>
          <p:cNvPr id="10" name="Image 9">
            <a:extLst>
              <a:ext uri="{FF2B5EF4-FFF2-40B4-BE49-F238E27FC236}">
                <a16:creationId xmlns:a16="http://schemas.microsoft.com/office/drawing/2014/main" id="{A1A2E1C1-3A62-51B7-3AA2-71AC7B18A6AE}"/>
              </a:ext>
            </a:extLst>
          </p:cNvPr>
          <p:cNvPicPr>
            <a:picLocks noChangeAspect="1"/>
          </p:cNvPicPr>
          <p:nvPr/>
        </p:nvPicPr>
        <p:blipFill>
          <a:blip r:embed="rId3"/>
          <a:stretch>
            <a:fillRect/>
          </a:stretch>
        </p:blipFill>
        <p:spPr>
          <a:xfrm>
            <a:off x="931229" y="1154459"/>
            <a:ext cx="8711323" cy="5361293"/>
          </a:xfrm>
          <a:prstGeom prst="rect">
            <a:avLst/>
          </a:prstGeom>
        </p:spPr>
      </p:pic>
    </p:spTree>
    <p:extLst>
      <p:ext uri="{BB962C8B-B14F-4D97-AF65-F5344CB8AC3E}">
        <p14:creationId xmlns:p14="http://schemas.microsoft.com/office/powerpoint/2010/main" val="3408831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72E451C-86AE-2BE7-1705-196A3D21A86E}"/>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2FE49A79-1DE0-18F6-0960-A326E208FF3A}"/>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97BC6C-A651-0EBC-7275-11C0744E711F}"/>
              </a:ext>
            </a:extLst>
          </p:cNvPr>
          <p:cNvSpPr>
            <a:spLocks noGrp="1"/>
          </p:cNvSpPr>
          <p:nvPr>
            <p:ph type="sldNum" sz="quarter" idx="12"/>
          </p:nvPr>
        </p:nvSpPr>
        <p:spPr/>
        <p:txBody>
          <a:bodyPr/>
          <a:lstStyle/>
          <a:p>
            <a:pPr rtl="0"/>
            <a:fld id="{BF860B6F-2FE3-4DE6-9496-980E987E7466}" type="slidenum">
              <a:rPr lang="fr-FR" noProof="0" smtClean="0"/>
              <a:t>28</a:t>
            </a:fld>
            <a:endParaRPr lang="fr-FR" noProof="0"/>
          </a:p>
        </p:txBody>
      </p:sp>
      <p:sp>
        <p:nvSpPr>
          <p:cNvPr id="15" name="Titre 14">
            <a:extLst>
              <a:ext uri="{FF2B5EF4-FFF2-40B4-BE49-F238E27FC236}">
                <a16:creationId xmlns:a16="http://schemas.microsoft.com/office/drawing/2014/main" id="{E80305E5-3E5E-D987-CE58-AF91969CBD7D}"/>
              </a:ext>
            </a:extLst>
          </p:cNvPr>
          <p:cNvSpPr>
            <a:spLocks noGrp="1"/>
          </p:cNvSpPr>
          <p:nvPr>
            <p:ph type="title"/>
          </p:nvPr>
        </p:nvSpPr>
        <p:spPr>
          <a:xfrm>
            <a:off x="-233275" y="628161"/>
            <a:ext cx="8462225" cy="665965"/>
          </a:xfrm>
        </p:spPr>
        <p:txBody>
          <a:bodyPr/>
          <a:lstStyle/>
          <a:p>
            <a:r>
              <a:rPr lang="fr-FR" sz="2800" dirty="0">
                <a:solidFill>
                  <a:srgbClr val="00B0F0"/>
                </a:solidFill>
              </a:rPr>
              <a:t>Notion de parcours de vie/de soins</a:t>
            </a:r>
          </a:p>
        </p:txBody>
      </p:sp>
      <p:sp>
        <p:nvSpPr>
          <p:cNvPr id="6" name="Ellipse 5">
            <a:extLst>
              <a:ext uri="{FF2B5EF4-FFF2-40B4-BE49-F238E27FC236}">
                <a16:creationId xmlns:a16="http://schemas.microsoft.com/office/drawing/2014/main" id="{CCF885D7-F850-24A7-4920-8A3D893D1784}"/>
              </a:ext>
            </a:extLst>
          </p:cNvPr>
          <p:cNvSpPr/>
          <p:nvPr/>
        </p:nvSpPr>
        <p:spPr>
          <a:xfrm>
            <a:off x="8692710" y="4218254"/>
            <a:ext cx="2330411" cy="136836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b="1" dirty="0">
                <a:solidFill>
                  <a:schemeClr val="tx1"/>
                </a:solidFill>
              </a:rPr>
              <a:t>La prise en charge</a:t>
            </a:r>
            <a:r>
              <a:rPr lang="fr-FR" dirty="0">
                <a:solidFill>
                  <a:schemeClr val="tx1"/>
                </a:solidFill>
              </a:rPr>
              <a:t> d’un patient </a:t>
            </a:r>
            <a:r>
              <a:rPr lang="fr-FR" b="1" dirty="0">
                <a:solidFill>
                  <a:schemeClr val="tx1"/>
                </a:solidFill>
              </a:rPr>
              <a:t>chronique</a:t>
            </a:r>
          </a:p>
        </p:txBody>
      </p:sp>
      <p:sp>
        <p:nvSpPr>
          <p:cNvPr id="7" name="Ellipse 6">
            <a:extLst>
              <a:ext uri="{FF2B5EF4-FFF2-40B4-BE49-F238E27FC236}">
                <a16:creationId xmlns:a16="http://schemas.microsoft.com/office/drawing/2014/main" id="{04184A46-B8CC-A45B-E2AD-4E4E3399CE5F}"/>
              </a:ext>
            </a:extLst>
          </p:cNvPr>
          <p:cNvSpPr/>
          <p:nvPr/>
        </p:nvSpPr>
        <p:spPr>
          <a:xfrm>
            <a:off x="5857645" y="4454590"/>
            <a:ext cx="3180766" cy="107147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techniques curatives </a:t>
            </a:r>
            <a:r>
              <a:rPr lang="fr-FR" dirty="0">
                <a:solidFill>
                  <a:schemeClr val="tx1"/>
                </a:solidFill>
              </a:rPr>
              <a:t>articulées à </a:t>
            </a:r>
            <a:r>
              <a:rPr lang="fr-FR" b="1" dirty="0">
                <a:solidFill>
                  <a:schemeClr val="tx1"/>
                </a:solidFill>
              </a:rPr>
              <a:t>une prise en charge </a:t>
            </a:r>
          </a:p>
        </p:txBody>
      </p:sp>
      <p:sp>
        <p:nvSpPr>
          <p:cNvPr id="8" name="Ellipse 7">
            <a:extLst>
              <a:ext uri="{FF2B5EF4-FFF2-40B4-BE49-F238E27FC236}">
                <a16:creationId xmlns:a16="http://schemas.microsoft.com/office/drawing/2014/main" id="{98063089-6CF6-B033-814B-1F5E5AD583C8}"/>
              </a:ext>
            </a:extLst>
          </p:cNvPr>
          <p:cNvSpPr/>
          <p:nvPr/>
        </p:nvSpPr>
        <p:spPr>
          <a:xfrm>
            <a:off x="8894135" y="5543916"/>
            <a:ext cx="2743200" cy="78593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accompagnement relationnel et social</a:t>
            </a:r>
          </a:p>
        </p:txBody>
      </p:sp>
      <p:sp>
        <p:nvSpPr>
          <p:cNvPr id="10" name="Ellipse 9">
            <a:extLst>
              <a:ext uri="{FF2B5EF4-FFF2-40B4-BE49-F238E27FC236}">
                <a16:creationId xmlns:a16="http://schemas.microsoft.com/office/drawing/2014/main" id="{61595C4A-D211-E5D5-CEB4-451A900B2AD9}"/>
              </a:ext>
            </a:extLst>
          </p:cNvPr>
          <p:cNvSpPr/>
          <p:nvPr/>
        </p:nvSpPr>
        <p:spPr>
          <a:xfrm>
            <a:off x="8507083" y="2036702"/>
            <a:ext cx="3310270" cy="1550119"/>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dirty="0">
                <a:solidFill>
                  <a:schemeClr val="tx1"/>
                </a:solidFill>
              </a:rPr>
              <a:t>Impose une </a:t>
            </a:r>
            <a:r>
              <a:rPr lang="fr-FR" b="1" dirty="0">
                <a:solidFill>
                  <a:schemeClr val="tx1"/>
                </a:solidFill>
              </a:rPr>
              <a:t>répartition différente </a:t>
            </a:r>
            <a:r>
              <a:rPr lang="fr-FR" dirty="0">
                <a:solidFill>
                  <a:schemeClr val="tx1"/>
                </a:solidFill>
              </a:rPr>
              <a:t>du </a:t>
            </a:r>
            <a:r>
              <a:rPr lang="fr-FR" b="1" dirty="0">
                <a:solidFill>
                  <a:schemeClr val="tx1"/>
                </a:solidFill>
              </a:rPr>
              <a:t>travail</a:t>
            </a:r>
            <a:r>
              <a:rPr lang="fr-FR" dirty="0">
                <a:solidFill>
                  <a:schemeClr val="tx1"/>
                </a:solidFill>
              </a:rPr>
              <a:t> du professionnel de santé</a:t>
            </a:r>
          </a:p>
        </p:txBody>
      </p:sp>
      <p:sp>
        <p:nvSpPr>
          <p:cNvPr id="11" name="Flèche : droite 10">
            <a:extLst>
              <a:ext uri="{FF2B5EF4-FFF2-40B4-BE49-F238E27FC236}">
                <a16:creationId xmlns:a16="http://schemas.microsoft.com/office/drawing/2014/main" id="{FC72F2F7-71F2-5792-D0D5-1C9DED00EFE7}"/>
              </a:ext>
            </a:extLst>
          </p:cNvPr>
          <p:cNvSpPr/>
          <p:nvPr/>
        </p:nvSpPr>
        <p:spPr>
          <a:xfrm rot="16200000">
            <a:off x="8859462" y="3646330"/>
            <a:ext cx="1099524" cy="38509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E2F3929A-E83E-59E6-60AA-5290DD7C770E}"/>
              </a:ext>
            </a:extLst>
          </p:cNvPr>
          <p:cNvSpPr/>
          <p:nvPr/>
        </p:nvSpPr>
        <p:spPr>
          <a:xfrm>
            <a:off x="6244720" y="2296691"/>
            <a:ext cx="2793691" cy="99242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entrer en relation </a:t>
            </a:r>
            <a:r>
              <a:rPr lang="fr-FR" dirty="0">
                <a:solidFill>
                  <a:schemeClr val="tx1"/>
                </a:solidFill>
              </a:rPr>
              <a:t>dans le </a:t>
            </a:r>
            <a:r>
              <a:rPr lang="fr-FR" b="1" dirty="0">
                <a:solidFill>
                  <a:schemeClr val="tx1"/>
                </a:solidFill>
              </a:rPr>
              <a:t>temps</a:t>
            </a:r>
            <a:r>
              <a:rPr lang="fr-FR" dirty="0">
                <a:solidFill>
                  <a:schemeClr val="tx1"/>
                </a:solidFill>
              </a:rPr>
              <a:t> avec le </a:t>
            </a:r>
            <a:r>
              <a:rPr lang="fr-FR" b="1" dirty="0">
                <a:solidFill>
                  <a:schemeClr val="tx1"/>
                </a:solidFill>
              </a:rPr>
              <a:t>patient</a:t>
            </a:r>
          </a:p>
        </p:txBody>
      </p:sp>
      <p:sp>
        <p:nvSpPr>
          <p:cNvPr id="13" name="Ellipse 12">
            <a:extLst>
              <a:ext uri="{FF2B5EF4-FFF2-40B4-BE49-F238E27FC236}">
                <a16:creationId xmlns:a16="http://schemas.microsoft.com/office/drawing/2014/main" id="{49FD2DA3-DAD5-1D4C-ABF1-A5ABB0E7C2E8}"/>
              </a:ext>
            </a:extLst>
          </p:cNvPr>
          <p:cNvSpPr/>
          <p:nvPr/>
        </p:nvSpPr>
        <p:spPr>
          <a:xfrm>
            <a:off x="8078962" y="909396"/>
            <a:ext cx="3993982" cy="119798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dirty="0">
                <a:solidFill>
                  <a:schemeClr val="tx1"/>
                </a:solidFill>
              </a:rPr>
              <a:t>être en </a:t>
            </a:r>
            <a:r>
              <a:rPr lang="fr-FR" b="1" dirty="0">
                <a:solidFill>
                  <a:schemeClr val="tx1"/>
                </a:solidFill>
              </a:rPr>
              <a:t>synergie</a:t>
            </a:r>
            <a:r>
              <a:rPr lang="fr-FR" dirty="0">
                <a:solidFill>
                  <a:schemeClr val="tx1"/>
                </a:solidFill>
              </a:rPr>
              <a:t> avec </a:t>
            </a:r>
            <a:r>
              <a:rPr lang="fr-FR" b="1" dirty="0">
                <a:solidFill>
                  <a:schemeClr val="tx1"/>
                </a:solidFill>
              </a:rPr>
              <a:t>d’autres professionnels </a:t>
            </a:r>
            <a:r>
              <a:rPr lang="fr-FR" dirty="0">
                <a:solidFill>
                  <a:schemeClr val="tx1"/>
                </a:solidFill>
              </a:rPr>
              <a:t>(paramédicaux, médico-social, social et éducatif)</a:t>
            </a:r>
          </a:p>
        </p:txBody>
      </p:sp>
      <p:pic>
        <p:nvPicPr>
          <p:cNvPr id="5" name="Image 4">
            <a:extLst>
              <a:ext uri="{FF2B5EF4-FFF2-40B4-BE49-F238E27FC236}">
                <a16:creationId xmlns:a16="http://schemas.microsoft.com/office/drawing/2014/main" id="{643EBFEC-C8CE-E96A-F807-DA2DBCE1DCF7}"/>
              </a:ext>
            </a:extLst>
          </p:cNvPr>
          <p:cNvPicPr>
            <a:picLocks noChangeAspect="1"/>
          </p:cNvPicPr>
          <p:nvPr/>
        </p:nvPicPr>
        <p:blipFill>
          <a:blip r:embed="rId3"/>
          <a:stretch>
            <a:fillRect/>
          </a:stretch>
        </p:blipFill>
        <p:spPr>
          <a:xfrm>
            <a:off x="374647" y="1294126"/>
            <a:ext cx="5438103" cy="4163929"/>
          </a:xfrm>
          <a:prstGeom prst="rect">
            <a:avLst/>
          </a:prstGeom>
        </p:spPr>
      </p:pic>
    </p:spTree>
    <p:extLst>
      <p:ext uri="{BB962C8B-B14F-4D97-AF65-F5344CB8AC3E}">
        <p14:creationId xmlns:p14="http://schemas.microsoft.com/office/powerpoint/2010/main" val="196005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F390F0-AD1C-87B5-38B3-89EC42580D3B}"/>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10197650-37B7-9C5C-A299-3E2546BF5AF3}"/>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EB5565-AFA0-CBBB-17EF-DA4329E84EB2}"/>
              </a:ext>
            </a:extLst>
          </p:cNvPr>
          <p:cNvSpPr>
            <a:spLocks noGrp="1"/>
          </p:cNvSpPr>
          <p:nvPr>
            <p:ph type="sldNum" sz="quarter" idx="12"/>
          </p:nvPr>
        </p:nvSpPr>
        <p:spPr/>
        <p:txBody>
          <a:bodyPr/>
          <a:lstStyle/>
          <a:p>
            <a:pPr rtl="0"/>
            <a:fld id="{BF860B6F-2FE3-4DE6-9496-980E987E7466}" type="slidenum">
              <a:rPr lang="fr-FR" noProof="0" smtClean="0"/>
              <a:t>29</a:t>
            </a:fld>
            <a:endParaRPr lang="fr-FR" noProof="0"/>
          </a:p>
        </p:txBody>
      </p:sp>
      <p:sp>
        <p:nvSpPr>
          <p:cNvPr id="15" name="Titre 14">
            <a:extLst>
              <a:ext uri="{FF2B5EF4-FFF2-40B4-BE49-F238E27FC236}">
                <a16:creationId xmlns:a16="http://schemas.microsoft.com/office/drawing/2014/main" id="{C2DF9AFB-BBF8-1C44-6613-C6DD528C7630}"/>
              </a:ext>
            </a:extLst>
          </p:cNvPr>
          <p:cNvSpPr>
            <a:spLocks noGrp="1"/>
          </p:cNvSpPr>
          <p:nvPr>
            <p:ph type="title"/>
          </p:nvPr>
        </p:nvSpPr>
        <p:spPr>
          <a:xfrm>
            <a:off x="1744549" y="602321"/>
            <a:ext cx="6408851" cy="665965"/>
          </a:xfrm>
        </p:spPr>
        <p:txBody>
          <a:bodyPr/>
          <a:lstStyle/>
          <a:p>
            <a:r>
              <a:rPr lang="fr-FR" sz="2800" dirty="0">
                <a:solidFill>
                  <a:srgbClr val="00B0F0"/>
                </a:solidFill>
              </a:rPr>
              <a:t>Coordination clinique en libérale(18)</a:t>
            </a:r>
          </a:p>
        </p:txBody>
      </p:sp>
      <p:sp>
        <p:nvSpPr>
          <p:cNvPr id="7" name="ZoneTexte 6">
            <a:extLst>
              <a:ext uri="{FF2B5EF4-FFF2-40B4-BE49-F238E27FC236}">
                <a16:creationId xmlns:a16="http://schemas.microsoft.com/office/drawing/2014/main" id="{2618DFF5-1150-91AC-E3D9-1488BEC1C7DF}"/>
              </a:ext>
            </a:extLst>
          </p:cNvPr>
          <p:cNvSpPr txBox="1"/>
          <p:nvPr/>
        </p:nvSpPr>
        <p:spPr>
          <a:xfrm>
            <a:off x="1867601" y="3224059"/>
            <a:ext cx="684397" cy="369332"/>
          </a:xfrm>
          <a:prstGeom prst="rect">
            <a:avLst/>
          </a:prstGeom>
          <a:noFill/>
        </p:spPr>
        <p:txBody>
          <a:bodyPr wrap="square" rtlCol="0">
            <a:spAutoFit/>
          </a:bodyPr>
          <a:lstStyle/>
          <a:p>
            <a:r>
              <a:rPr lang="fr-FR" dirty="0"/>
              <a:t>MSP</a:t>
            </a:r>
          </a:p>
        </p:txBody>
      </p:sp>
      <p:sp>
        <p:nvSpPr>
          <p:cNvPr id="8" name="Ellipse 7">
            <a:extLst>
              <a:ext uri="{FF2B5EF4-FFF2-40B4-BE49-F238E27FC236}">
                <a16:creationId xmlns:a16="http://schemas.microsoft.com/office/drawing/2014/main" id="{7209830E-766B-454E-2DF7-AFB0C0E91ED9}"/>
              </a:ext>
            </a:extLst>
          </p:cNvPr>
          <p:cNvSpPr/>
          <p:nvPr/>
        </p:nvSpPr>
        <p:spPr>
          <a:xfrm>
            <a:off x="219249" y="1217354"/>
            <a:ext cx="4137708" cy="24683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AF3F3621-D382-A782-403A-46FDAB450299}"/>
              </a:ext>
            </a:extLst>
          </p:cNvPr>
          <p:cNvSpPr/>
          <p:nvPr/>
        </p:nvSpPr>
        <p:spPr>
          <a:xfrm>
            <a:off x="135620" y="3542598"/>
            <a:ext cx="3999800" cy="1355619"/>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b="1" u="sng" dirty="0">
                <a:solidFill>
                  <a:schemeClr val="tx1"/>
                </a:solidFill>
              </a:rPr>
              <a:t>Une maison de santé pluriprofessionnelle</a:t>
            </a:r>
            <a:r>
              <a:rPr lang="fr-FR" dirty="0">
                <a:solidFill>
                  <a:schemeClr val="tx1"/>
                </a:solidFill>
              </a:rPr>
              <a:t>:</a:t>
            </a:r>
          </a:p>
          <a:p>
            <a:pPr algn="ctr"/>
            <a:r>
              <a:rPr lang="fr-FR" dirty="0">
                <a:solidFill>
                  <a:schemeClr val="tx1"/>
                </a:solidFill>
              </a:rPr>
              <a:t>structures de soins de </a:t>
            </a:r>
            <a:r>
              <a:rPr lang="fr-FR" b="1" dirty="0">
                <a:solidFill>
                  <a:schemeClr val="tx1"/>
                </a:solidFill>
              </a:rPr>
              <a:t>premier recours</a:t>
            </a:r>
            <a:endParaRPr lang="fr-FR" dirty="0">
              <a:solidFill>
                <a:schemeClr val="tx1"/>
              </a:solidFill>
            </a:endParaRPr>
          </a:p>
        </p:txBody>
      </p:sp>
      <p:sp>
        <p:nvSpPr>
          <p:cNvPr id="10" name="Ellipse 9">
            <a:extLst>
              <a:ext uri="{FF2B5EF4-FFF2-40B4-BE49-F238E27FC236}">
                <a16:creationId xmlns:a16="http://schemas.microsoft.com/office/drawing/2014/main" id="{6B511B9C-465F-48EB-B056-8733EE4C9F1F}"/>
              </a:ext>
            </a:extLst>
          </p:cNvPr>
          <p:cNvSpPr/>
          <p:nvPr/>
        </p:nvSpPr>
        <p:spPr>
          <a:xfrm>
            <a:off x="529827" y="4808388"/>
            <a:ext cx="5088104" cy="92805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dirty="0">
                <a:solidFill>
                  <a:schemeClr val="tx1"/>
                </a:solidFill>
              </a:rPr>
              <a:t>Elles peuvent être </a:t>
            </a:r>
            <a:r>
              <a:rPr lang="fr-FR" b="1" dirty="0">
                <a:solidFill>
                  <a:schemeClr val="tx1"/>
                </a:solidFill>
              </a:rPr>
              <a:t>mono-site</a:t>
            </a:r>
            <a:r>
              <a:rPr lang="fr-FR" dirty="0">
                <a:solidFill>
                  <a:schemeClr val="tx1"/>
                </a:solidFill>
              </a:rPr>
              <a:t> ou </a:t>
            </a:r>
            <a:r>
              <a:rPr lang="fr-FR" b="1" dirty="0">
                <a:solidFill>
                  <a:schemeClr val="tx1"/>
                </a:solidFill>
              </a:rPr>
              <a:t>pluri-site</a:t>
            </a:r>
          </a:p>
        </p:txBody>
      </p:sp>
      <p:sp>
        <p:nvSpPr>
          <p:cNvPr id="12" name="Ellipse 11">
            <a:extLst>
              <a:ext uri="{FF2B5EF4-FFF2-40B4-BE49-F238E27FC236}">
                <a16:creationId xmlns:a16="http://schemas.microsoft.com/office/drawing/2014/main" id="{BD37D130-0552-CED3-9B3B-2DF296C9A5AB}"/>
              </a:ext>
            </a:extLst>
          </p:cNvPr>
          <p:cNvSpPr/>
          <p:nvPr/>
        </p:nvSpPr>
        <p:spPr>
          <a:xfrm>
            <a:off x="3695057" y="1268286"/>
            <a:ext cx="3481827" cy="1157221"/>
          </a:xfrm>
          <a:prstGeom prst="ellipse">
            <a:avLst/>
          </a:prstGeom>
          <a:solidFill>
            <a:srgbClr val="FF000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fr-FR" b="1" u="sng" dirty="0">
                <a:solidFill>
                  <a:schemeClr val="tx1"/>
                </a:solidFill>
              </a:rPr>
              <a:t>Pas qu’un projet architectural!!!!</a:t>
            </a:r>
            <a:endParaRPr lang="fr-FR" dirty="0">
              <a:solidFill>
                <a:schemeClr val="tx1"/>
              </a:solidFill>
            </a:endParaRPr>
          </a:p>
        </p:txBody>
      </p:sp>
      <p:pic>
        <p:nvPicPr>
          <p:cNvPr id="5" name="Image 4">
            <a:extLst>
              <a:ext uri="{FF2B5EF4-FFF2-40B4-BE49-F238E27FC236}">
                <a16:creationId xmlns:a16="http://schemas.microsoft.com/office/drawing/2014/main" id="{2D4B3B83-412B-36F4-E84C-BCCD1CFB10DC}"/>
              </a:ext>
            </a:extLst>
          </p:cNvPr>
          <p:cNvPicPr>
            <a:picLocks noChangeAspect="1"/>
          </p:cNvPicPr>
          <p:nvPr/>
        </p:nvPicPr>
        <p:blipFill>
          <a:blip r:embed="rId3"/>
          <a:stretch>
            <a:fillRect/>
          </a:stretch>
        </p:blipFill>
        <p:spPr>
          <a:xfrm>
            <a:off x="801383" y="1628483"/>
            <a:ext cx="2780017" cy="1646063"/>
          </a:xfrm>
          <a:prstGeom prst="rect">
            <a:avLst/>
          </a:prstGeom>
        </p:spPr>
      </p:pic>
      <p:sp>
        <p:nvSpPr>
          <p:cNvPr id="13" name="Ellipse 12">
            <a:extLst>
              <a:ext uri="{FF2B5EF4-FFF2-40B4-BE49-F238E27FC236}">
                <a16:creationId xmlns:a16="http://schemas.microsoft.com/office/drawing/2014/main" id="{FD9F2313-B86C-03F5-9FD3-6A64728E3879}"/>
              </a:ext>
            </a:extLst>
          </p:cNvPr>
          <p:cNvSpPr/>
          <p:nvPr/>
        </p:nvSpPr>
        <p:spPr>
          <a:xfrm>
            <a:off x="7699681" y="836339"/>
            <a:ext cx="3965470" cy="213326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Il faut </a:t>
            </a:r>
            <a:r>
              <a:rPr lang="fr-FR" b="1" dirty="0">
                <a:solidFill>
                  <a:schemeClr val="tx1"/>
                </a:solidFill>
              </a:rPr>
              <a:t>un projet de santé</a:t>
            </a:r>
            <a:r>
              <a:rPr lang="fr-FR" dirty="0">
                <a:solidFill>
                  <a:schemeClr val="tx1"/>
                </a:solidFill>
              </a:rPr>
              <a:t> élaboré avec les professionnels souhaitant entrer dans la MSP qui sera </a:t>
            </a:r>
            <a:r>
              <a:rPr lang="fr-FR" b="1" dirty="0">
                <a:solidFill>
                  <a:schemeClr val="tx1"/>
                </a:solidFill>
              </a:rPr>
              <a:t>présenté et validé </a:t>
            </a:r>
            <a:r>
              <a:rPr lang="fr-FR" dirty="0">
                <a:solidFill>
                  <a:schemeClr val="tx1"/>
                </a:solidFill>
              </a:rPr>
              <a:t>par </a:t>
            </a:r>
            <a:r>
              <a:rPr lang="fr-FR" b="1" dirty="0">
                <a:solidFill>
                  <a:schemeClr val="tx1"/>
                </a:solidFill>
              </a:rPr>
              <a:t>l’Ars et la Cpam</a:t>
            </a:r>
          </a:p>
        </p:txBody>
      </p:sp>
      <p:sp>
        <p:nvSpPr>
          <p:cNvPr id="16" name="Flèche : droite 15">
            <a:extLst>
              <a:ext uri="{FF2B5EF4-FFF2-40B4-BE49-F238E27FC236}">
                <a16:creationId xmlns:a16="http://schemas.microsoft.com/office/drawing/2014/main" id="{73C99026-3A62-5A21-BE03-8F3FA2182DD8}"/>
              </a:ext>
            </a:extLst>
          </p:cNvPr>
          <p:cNvSpPr/>
          <p:nvPr/>
        </p:nvSpPr>
        <p:spPr>
          <a:xfrm>
            <a:off x="3738113" y="4096802"/>
            <a:ext cx="3163019" cy="2854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43B69E0C-A17D-A5D3-E88F-30703986702E}"/>
              </a:ext>
            </a:extLst>
          </p:cNvPr>
          <p:cNvSpPr txBox="1"/>
          <p:nvPr/>
        </p:nvSpPr>
        <p:spPr>
          <a:xfrm>
            <a:off x="4051790" y="2789271"/>
            <a:ext cx="2768363" cy="1384995"/>
          </a:xfrm>
          <a:prstGeom prst="rect">
            <a:avLst/>
          </a:prstGeom>
          <a:noFill/>
        </p:spPr>
        <p:txBody>
          <a:bodyPr wrap="square" rtlCol="0">
            <a:spAutoFit/>
          </a:bodyPr>
          <a:lstStyle/>
          <a:p>
            <a:pPr algn="ctr"/>
            <a:r>
              <a:rPr lang="fr-FR" sz="1400" dirty="0"/>
              <a:t>Pour être </a:t>
            </a:r>
            <a:r>
              <a:rPr lang="fr-FR" sz="1400" b="1" dirty="0"/>
              <a:t>reconnu par l’ARS et la Cpam </a:t>
            </a:r>
            <a:r>
              <a:rPr lang="fr-FR" sz="1400" dirty="0"/>
              <a:t>et </a:t>
            </a:r>
            <a:r>
              <a:rPr lang="fr-FR" sz="1400" b="1" dirty="0"/>
              <a:t>recevoir des fonds </a:t>
            </a:r>
            <a:r>
              <a:rPr lang="fr-FR" sz="1400" dirty="0"/>
              <a:t>pour la </a:t>
            </a:r>
            <a:r>
              <a:rPr lang="fr-FR" sz="1400" b="1" dirty="0"/>
              <a:t>construction d’un bâtiment </a:t>
            </a:r>
            <a:r>
              <a:rPr lang="fr-FR" sz="1400" dirty="0"/>
              <a:t>et pour les </a:t>
            </a:r>
            <a:r>
              <a:rPr lang="fr-FR" sz="1400" b="1" dirty="0"/>
              <a:t>actions prévus dans les accords conventionnels interprofessionnel (ACI)</a:t>
            </a:r>
          </a:p>
        </p:txBody>
      </p:sp>
      <p:sp>
        <p:nvSpPr>
          <p:cNvPr id="18" name="Ellipse 17">
            <a:extLst>
              <a:ext uri="{FF2B5EF4-FFF2-40B4-BE49-F238E27FC236}">
                <a16:creationId xmlns:a16="http://schemas.microsoft.com/office/drawing/2014/main" id="{DCD2E497-CA86-878A-6E23-68E44A287332}"/>
              </a:ext>
            </a:extLst>
          </p:cNvPr>
          <p:cNvSpPr/>
          <p:nvPr/>
        </p:nvSpPr>
        <p:spPr>
          <a:xfrm>
            <a:off x="6901132" y="2884696"/>
            <a:ext cx="4137708" cy="2292629"/>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285750" indent="-285750" algn="ctr">
              <a:buFont typeface="Arial" panose="020B0604020202020204" pitchFamily="34" charset="0"/>
              <a:buChar char="•"/>
            </a:pPr>
            <a:r>
              <a:rPr lang="fr-FR" dirty="0">
                <a:solidFill>
                  <a:schemeClr val="tx1"/>
                </a:solidFill>
              </a:rPr>
              <a:t>des </a:t>
            </a:r>
            <a:r>
              <a:rPr lang="fr-FR" b="1" dirty="0">
                <a:solidFill>
                  <a:schemeClr val="tx1"/>
                </a:solidFill>
              </a:rPr>
              <a:t>professionnels médicaux </a:t>
            </a:r>
            <a:r>
              <a:rPr lang="fr-FR" dirty="0">
                <a:solidFill>
                  <a:schemeClr val="tx1"/>
                </a:solidFill>
              </a:rPr>
              <a:t>(au moins </a:t>
            </a:r>
            <a:r>
              <a:rPr lang="fr-FR" b="1" dirty="0">
                <a:solidFill>
                  <a:schemeClr val="tx1"/>
                </a:solidFill>
              </a:rPr>
              <a:t>deux médecins</a:t>
            </a:r>
            <a:r>
              <a:rPr lang="fr-FR" dirty="0">
                <a:solidFill>
                  <a:schemeClr val="tx1"/>
                </a:solidFill>
              </a:rPr>
              <a:t>)</a:t>
            </a:r>
          </a:p>
          <a:p>
            <a:pPr marL="285750" indent="-285750" algn="ctr">
              <a:buFont typeface="Arial" panose="020B0604020202020204" pitchFamily="34" charset="0"/>
              <a:buChar char="•"/>
            </a:pPr>
            <a:r>
              <a:rPr lang="fr-FR" dirty="0">
                <a:solidFill>
                  <a:schemeClr val="tx1"/>
                </a:solidFill>
              </a:rPr>
              <a:t>des </a:t>
            </a:r>
            <a:r>
              <a:rPr lang="fr-FR" b="1" dirty="0">
                <a:solidFill>
                  <a:schemeClr val="tx1"/>
                </a:solidFill>
              </a:rPr>
              <a:t>professionnels paramédicaux </a:t>
            </a:r>
            <a:r>
              <a:rPr lang="fr-FR" dirty="0">
                <a:solidFill>
                  <a:schemeClr val="tx1"/>
                </a:solidFill>
              </a:rPr>
              <a:t>(au </a:t>
            </a:r>
            <a:r>
              <a:rPr lang="fr-FR" b="1" dirty="0">
                <a:solidFill>
                  <a:schemeClr val="tx1"/>
                </a:solidFill>
              </a:rPr>
              <a:t>moins 1 profession paramédicale</a:t>
            </a:r>
            <a:r>
              <a:rPr lang="fr-FR" dirty="0">
                <a:solidFill>
                  <a:schemeClr val="tx1"/>
                </a:solidFill>
              </a:rPr>
              <a:t>)</a:t>
            </a:r>
          </a:p>
        </p:txBody>
      </p:sp>
      <p:sp>
        <p:nvSpPr>
          <p:cNvPr id="19" name="Ellipse 18">
            <a:extLst>
              <a:ext uri="{FF2B5EF4-FFF2-40B4-BE49-F238E27FC236}">
                <a16:creationId xmlns:a16="http://schemas.microsoft.com/office/drawing/2014/main" id="{5FB01B5D-BA58-FAB9-6D2D-8C75CE0A8C1F}"/>
              </a:ext>
            </a:extLst>
          </p:cNvPr>
          <p:cNvSpPr/>
          <p:nvPr/>
        </p:nvSpPr>
        <p:spPr>
          <a:xfrm>
            <a:off x="5491499" y="4955028"/>
            <a:ext cx="3965694" cy="185755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dirty="0">
                <a:solidFill>
                  <a:schemeClr val="tx1"/>
                </a:solidFill>
              </a:rPr>
              <a:t>Afin de recevoir les</a:t>
            </a:r>
            <a:r>
              <a:rPr lang="fr-FR" b="1" dirty="0">
                <a:solidFill>
                  <a:schemeClr val="tx1"/>
                </a:solidFill>
              </a:rPr>
              <a:t> fonds </a:t>
            </a:r>
            <a:r>
              <a:rPr lang="fr-FR" dirty="0">
                <a:solidFill>
                  <a:schemeClr val="tx1"/>
                </a:solidFill>
              </a:rPr>
              <a:t>de l </a:t>
            </a:r>
            <a:r>
              <a:rPr lang="fr-FR" b="1" dirty="0">
                <a:solidFill>
                  <a:schemeClr val="tx1"/>
                </a:solidFill>
              </a:rPr>
              <a:t>ARS</a:t>
            </a:r>
            <a:r>
              <a:rPr lang="fr-FR" dirty="0">
                <a:solidFill>
                  <a:schemeClr val="tx1"/>
                </a:solidFill>
              </a:rPr>
              <a:t> constitution d’une </a:t>
            </a:r>
            <a:r>
              <a:rPr lang="fr-FR" b="1" dirty="0">
                <a:solidFill>
                  <a:schemeClr val="tx1"/>
                </a:solidFill>
              </a:rPr>
              <a:t>société interprofessionnel de soins ambulatoire </a:t>
            </a:r>
            <a:r>
              <a:rPr lang="fr-FR" dirty="0">
                <a:solidFill>
                  <a:schemeClr val="tx1"/>
                </a:solidFill>
              </a:rPr>
              <a:t>(</a:t>
            </a:r>
            <a:r>
              <a:rPr lang="fr-FR" b="1" dirty="0">
                <a:solidFill>
                  <a:schemeClr val="tx1"/>
                </a:solidFill>
              </a:rPr>
              <a:t>SISA</a:t>
            </a:r>
            <a:r>
              <a:rPr lang="fr-FR" dirty="0">
                <a:solidFill>
                  <a:schemeClr val="tx1"/>
                </a:solidFill>
              </a:rPr>
              <a:t>)</a:t>
            </a:r>
          </a:p>
        </p:txBody>
      </p:sp>
    </p:spTree>
    <p:extLst>
      <p:ext uri="{BB962C8B-B14F-4D97-AF65-F5344CB8AC3E}">
        <p14:creationId xmlns:p14="http://schemas.microsoft.com/office/powerpoint/2010/main" val="137053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2" grpId="0" animBg="1"/>
      <p:bldP spid="13" grpId="0" animBg="1"/>
      <p:bldP spid="16" grpId="0" animBg="1"/>
      <p:bldP spid="17" grpId="0"/>
      <p:bldP spid="18" grpId="0" animBg="1"/>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F390F0-AD1C-87B5-38B3-89EC42580D3B}"/>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10197650-37B7-9C5C-A299-3E2546BF5AF3}"/>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EB5565-AFA0-CBBB-17EF-DA4329E84EB2}"/>
              </a:ext>
            </a:extLst>
          </p:cNvPr>
          <p:cNvSpPr>
            <a:spLocks noGrp="1"/>
          </p:cNvSpPr>
          <p:nvPr>
            <p:ph type="sldNum" sz="quarter" idx="12"/>
          </p:nvPr>
        </p:nvSpPr>
        <p:spPr/>
        <p:txBody>
          <a:bodyPr/>
          <a:lstStyle/>
          <a:p>
            <a:pPr rtl="0"/>
            <a:fld id="{BF860B6F-2FE3-4DE6-9496-980E987E7466}" type="slidenum">
              <a:rPr lang="fr-FR" noProof="0" smtClean="0"/>
              <a:t>30</a:t>
            </a:fld>
            <a:endParaRPr lang="fr-FR" noProof="0"/>
          </a:p>
        </p:txBody>
      </p:sp>
      <p:sp>
        <p:nvSpPr>
          <p:cNvPr id="15" name="Titre 14">
            <a:extLst>
              <a:ext uri="{FF2B5EF4-FFF2-40B4-BE49-F238E27FC236}">
                <a16:creationId xmlns:a16="http://schemas.microsoft.com/office/drawing/2014/main" id="{C2DF9AFB-BBF8-1C44-6613-C6DD528C7630}"/>
              </a:ext>
            </a:extLst>
          </p:cNvPr>
          <p:cNvSpPr>
            <a:spLocks noGrp="1"/>
          </p:cNvSpPr>
          <p:nvPr>
            <p:ph type="title"/>
          </p:nvPr>
        </p:nvSpPr>
        <p:spPr>
          <a:xfrm>
            <a:off x="314151" y="602322"/>
            <a:ext cx="7844392" cy="665965"/>
          </a:xfrm>
        </p:spPr>
        <p:txBody>
          <a:bodyPr/>
          <a:lstStyle/>
          <a:p>
            <a:r>
              <a:rPr lang="fr-FR" sz="2800" dirty="0">
                <a:solidFill>
                  <a:srgbClr val="00B0F0"/>
                </a:solidFill>
              </a:rPr>
              <a:t>Coordination TERRITORRIAL (20)</a:t>
            </a:r>
          </a:p>
        </p:txBody>
      </p:sp>
      <p:sp>
        <p:nvSpPr>
          <p:cNvPr id="7" name="Ellipse 6">
            <a:extLst>
              <a:ext uri="{FF2B5EF4-FFF2-40B4-BE49-F238E27FC236}">
                <a16:creationId xmlns:a16="http://schemas.microsoft.com/office/drawing/2014/main" id="{33530078-C12A-D429-4F3A-3494144A63CE}"/>
              </a:ext>
            </a:extLst>
          </p:cNvPr>
          <p:cNvSpPr/>
          <p:nvPr/>
        </p:nvSpPr>
        <p:spPr>
          <a:xfrm>
            <a:off x="3726437" y="1242056"/>
            <a:ext cx="6327475" cy="327228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b="1" dirty="0">
                <a:solidFill>
                  <a:schemeClr val="tx1"/>
                </a:solidFill>
              </a:rPr>
              <a:t>acteurs de santé </a:t>
            </a:r>
            <a:r>
              <a:rPr lang="fr-FR" dirty="0">
                <a:solidFill>
                  <a:schemeClr val="tx1"/>
                </a:solidFill>
              </a:rPr>
              <a:t>(professionnels de santé de ville, qu’ils exercent à titre libéral ou salarié ; des établissements de santé, des acteurs de la prévention ou promotion de la santé, des établissements et services médico-sociaux, sociaux…) qui </a:t>
            </a:r>
            <a:r>
              <a:rPr lang="fr-FR" b="1" dirty="0">
                <a:solidFill>
                  <a:schemeClr val="tx1"/>
                </a:solidFill>
              </a:rPr>
              <a:t>souhaitent se coordonner sur un territoire</a:t>
            </a:r>
            <a:r>
              <a:rPr lang="fr-FR" dirty="0">
                <a:solidFill>
                  <a:schemeClr val="tx1"/>
                </a:solidFill>
              </a:rPr>
              <a:t>, pour </a:t>
            </a:r>
            <a:r>
              <a:rPr lang="fr-FR" b="1" dirty="0">
                <a:solidFill>
                  <a:schemeClr val="tx1"/>
                </a:solidFill>
              </a:rPr>
              <a:t>répondre à une ou plusieurs problématiques</a:t>
            </a:r>
            <a:r>
              <a:rPr lang="fr-FR" dirty="0">
                <a:solidFill>
                  <a:schemeClr val="tx1"/>
                </a:solidFill>
              </a:rPr>
              <a:t> en </a:t>
            </a:r>
            <a:r>
              <a:rPr lang="fr-FR" b="1" dirty="0">
                <a:solidFill>
                  <a:schemeClr val="tx1"/>
                </a:solidFill>
              </a:rPr>
              <a:t>matière de santé </a:t>
            </a:r>
            <a:r>
              <a:rPr lang="fr-FR" dirty="0">
                <a:solidFill>
                  <a:schemeClr val="tx1"/>
                </a:solidFill>
              </a:rPr>
              <a:t>qu’ils ont identifiés.</a:t>
            </a:r>
          </a:p>
        </p:txBody>
      </p:sp>
      <p:sp>
        <p:nvSpPr>
          <p:cNvPr id="8" name="Ellipse 7">
            <a:extLst>
              <a:ext uri="{FF2B5EF4-FFF2-40B4-BE49-F238E27FC236}">
                <a16:creationId xmlns:a16="http://schemas.microsoft.com/office/drawing/2014/main" id="{77B66DFF-6D4E-D4B3-8771-DE6EA0901614}"/>
              </a:ext>
            </a:extLst>
          </p:cNvPr>
          <p:cNvSpPr/>
          <p:nvPr/>
        </p:nvSpPr>
        <p:spPr>
          <a:xfrm>
            <a:off x="132271" y="2847566"/>
            <a:ext cx="4629509" cy="371373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285750" indent="-285750" algn="ctr">
              <a:buFont typeface="Arial" panose="020B0604020202020204" pitchFamily="34" charset="0"/>
              <a:buChar char="•"/>
            </a:pPr>
            <a:r>
              <a:rPr lang="fr-FR" b="1" dirty="0">
                <a:solidFill>
                  <a:schemeClr val="tx1"/>
                </a:solidFill>
              </a:rPr>
              <a:t>pas de cadre légal </a:t>
            </a:r>
            <a:r>
              <a:rPr lang="fr-FR" dirty="0">
                <a:solidFill>
                  <a:schemeClr val="tx1"/>
                </a:solidFill>
              </a:rPr>
              <a:t>limitant </a:t>
            </a:r>
            <a:r>
              <a:rPr lang="fr-FR" b="1" dirty="0">
                <a:solidFill>
                  <a:schemeClr val="tx1"/>
                </a:solidFill>
              </a:rPr>
              <a:t>l’échelle territoriale </a:t>
            </a:r>
            <a:r>
              <a:rPr lang="fr-FR" dirty="0">
                <a:solidFill>
                  <a:schemeClr val="tx1"/>
                </a:solidFill>
              </a:rPr>
              <a:t>d’une CPTS.</a:t>
            </a:r>
          </a:p>
          <a:p>
            <a:pPr marL="285750" indent="-285750" algn="ctr">
              <a:buFont typeface="Arial" panose="020B0604020202020204" pitchFamily="34" charset="0"/>
              <a:buChar char="•"/>
            </a:pPr>
            <a:r>
              <a:rPr lang="fr-FR" b="1" dirty="0">
                <a:solidFill>
                  <a:schemeClr val="tx1"/>
                </a:solidFill>
              </a:rPr>
              <a:t>Le territoire d’action </a:t>
            </a:r>
            <a:r>
              <a:rPr lang="fr-FR" dirty="0">
                <a:solidFill>
                  <a:schemeClr val="tx1"/>
                </a:solidFill>
              </a:rPr>
              <a:t>est </a:t>
            </a:r>
            <a:r>
              <a:rPr lang="fr-FR" b="1" dirty="0">
                <a:solidFill>
                  <a:schemeClr val="tx1"/>
                </a:solidFill>
              </a:rPr>
              <a:t>variable selon les lieux</a:t>
            </a:r>
            <a:r>
              <a:rPr lang="fr-FR" dirty="0">
                <a:solidFill>
                  <a:schemeClr val="tx1"/>
                </a:solidFill>
              </a:rPr>
              <a:t>, les </a:t>
            </a:r>
            <a:r>
              <a:rPr lang="fr-FR" b="1" dirty="0">
                <a:solidFill>
                  <a:schemeClr val="tx1"/>
                </a:solidFill>
              </a:rPr>
              <a:t>personnes investies </a:t>
            </a:r>
            <a:r>
              <a:rPr lang="fr-FR" dirty="0">
                <a:solidFill>
                  <a:schemeClr val="tx1"/>
                </a:solidFill>
              </a:rPr>
              <a:t>et les </a:t>
            </a:r>
            <a:r>
              <a:rPr lang="fr-FR" b="1" dirty="0">
                <a:solidFill>
                  <a:schemeClr val="tx1"/>
                </a:solidFill>
              </a:rPr>
              <a:t>projets.</a:t>
            </a:r>
            <a:r>
              <a:rPr lang="fr-FR" dirty="0">
                <a:solidFill>
                  <a:schemeClr val="tx1"/>
                </a:solidFill>
              </a:rPr>
              <a:t> Toutefois, </a:t>
            </a:r>
            <a:r>
              <a:rPr lang="fr-FR" b="1" dirty="0">
                <a:solidFill>
                  <a:schemeClr val="tx1"/>
                </a:solidFill>
              </a:rPr>
              <a:t>ce territoire doit avoir du sens</a:t>
            </a:r>
            <a:r>
              <a:rPr lang="fr-FR" dirty="0">
                <a:solidFill>
                  <a:schemeClr val="tx1"/>
                </a:solidFill>
              </a:rPr>
              <a:t> en termes d’offre de soins, d’habitude de travail et de flux de patientèle.</a:t>
            </a:r>
          </a:p>
        </p:txBody>
      </p:sp>
      <p:sp>
        <p:nvSpPr>
          <p:cNvPr id="9" name="Ellipse 8">
            <a:extLst>
              <a:ext uri="{FF2B5EF4-FFF2-40B4-BE49-F238E27FC236}">
                <a16:creationId xmlns:a16="http://schemas.microsoft.com/office/drawing/2014/main" id="{361E549A-4C0B-9430-6B35-BE200F56292C}"/>
              </a:ext>
            </a:extLst>
          </p:cNvPr>
          <p:cNvSpPr/>
          <p:nvPr/>
        </p:nvSpPr>
        <p:spPr>
          <a:xfrm>
            <a:off x="2869720" y="1086207"/>
            <a:ext cx="1938069" cy="1257452"/>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dirty="0">
                <a:solidFill>
                  <a:schemeClr val="tx1"/>
                </a:solidFill>
              </a:rPr>
              <a:t>Association</a:t>
            </a:r>
          </a:p>
        </p:txBody>
      </p:sp>
      <p:sp>
        <p:nvSpPr>
          <p:cNvPr id="10" name="Ellipse 9">
            <a:extLst>
              <a:ext uri="{FF2B5EF4-FFF2-40B4-BE49-F238E27FC236}">
                <a16:creationId xmlns:a16="http://schemas.microsoft.com/office/drawing/2014/main" id="{434E7B3D-CDB1-E65F-72CA-48619AA560C8}"/>
              </a:ext>
            </a:extLst>
          </p:cNvPr>
          <p:cNvSpPr/>
          <p:nvPr/>
        </p:nvSpPr>
        <p:spPr>
          <a:xfrm>
            <a:off x="4853797" y="4365126"/>
            <a:ext cx="3375803" cy="1811321"/>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Projet de santé indispensable </a:t>
            </a:r>
            <a:r>
              <a:rPr lang="fr-FR" dirty="0">
                <a:solidFill>
                  <a:schemeClr val="tx1"/>
                </a:solidFill>
              </a:rPr>
              <a:t>à la </a:t>
            </a:r>
            <a:r>
              <a:rPr lang="fr-FR" b="1" dirty="0">
                <a:solidFill>
                  <a:schemeClr val="tx1"/>
                </a:solidFill>
              </a:rPr>
              <a:t>création</a:t>
            </a:r>
            <a:r>
              <a:rPr lang="fr-FR" dirty="0">
                <a:solidFill>
                  <a:schemeClr val="tx1"/>
                </a:solidFill>
              </a:rPr>
              <a:t> et pour avoir </a:t>
            </a:r>
            <a:r>
              <a:rPr lang="fr-FR" b="1" dirty="0">
                <a:solidFill>
                  <a:schemeClr val="tx1"/>
                </a:solidFill>
              </a:rPr>
              <a:t>ACI </a:t>
            </a:r>
            <a:r>
              <a:rPr lang="fr-FR" dirty="0">
                <a:solidFill>
                  <a:schemeClr val="tx1"/>
                </a:solidFill>
              </a:rPr>
              <a:t>(comme MSP et ESP)</a:t>
            </a:r>
          </a:p>
        </p:txBody>
      </p:sp>
      <p:pic>
        <p:nvPicPr>
          <p:cNvPr id="11" name="Image 10">
            <a:extLst>
              <a:ext uri="{FF2B5EF4-FFF2-40B4-BE49-F238E27FC236}">
                <a16:creationId xmlns:a16="http://schemas.microsoft.com/office/drawing/2014/main" id="{29A92407-1423-0442-8368-5B2B569CE8E6}"/>
              </a:ext>
            </a:extLst>
          </p:cNvPr>
          <p:cNvPicPr>
            <a:picLocks noChangeAspect="1"/>
          </p:cNvPicPr>
          <p:nvPr/>
        </p:nvPicPr>
        <p:blipFill>
          <a:blip r:embed="rId3"/>
          <a:stretch>
            <a:fillRect/>
          </a:stretch>
        </p:blipFill>
        <p:spPr>
          <a:xfrm>
            <a:off x="440579" y="1605013"/>
            <a:ext cx="2387412" cy="827636"/>
          </a:xfrm>
          <a:prstGeom prst="rect">
            <a:avLst/>
          </a:prstGeom>
        </p:spPr>
      </p:pic>
    </p:spTree>
    <p:extLst>
      <p:ext uri="{BB962C8B-B14F-4D97-AF65-F5344CB8AC3E}">
        <p14:creationId xmlns:p14="http://schemas.microsoft.com/office/powerpoint/2010/main" val="356698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F390F0-AD1C-87B5-38B3-89EC42580D3B}"/>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10197650-37B7-9C5C-A299-3E2546BF5AF3}"/>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EB5565-AFA0-CBBB-17EF-DA4329E84EB2}"/>
              </a:ext>
            </a:extLst>
          </p:cNvPr>
          <p:cNvSpPr>
            <a:spLocks noGrp="1"/>
          </p:cNvSpPr>
          <p:nvPr>
            <p:ph type="sldNum" sz="quarter" idx="12"/>
          </p:nvPr>
        </p:nvSpPr>
        <p:spPr/>
        <p:txBody>
          <a:bodyPr/>
          <a:lstStyle/>
          <a:p>
            <a:pPr rtl="0"/>
            <a:fld id="{BF860B6F-2FE3-4DE6-9496-980E987E7466}" type="slidenum">
              <a:rPr lang="fr-FR" noProof="0" smtClean="0"/>
              <a:t>31</a:t>
            </a:fld>
            <a:endParaRPr lang="fr-FR" noProof="0"/>
          </a:p>
        </p:txBody>
      </p:sp>
      <p:sp>
        <p:nvSpPr>
          <p:cNvPr id="15" name="Titre 14">
            <a:extLst>
              <a:ext uri="{FF2B5EF4-FFF2-40B4-BE49-F238E27FC236}">
                <a16:creationId xmlns:a16="http://schemas.microsoft.com/office/drawing/2014/main" id="{C2DF9AFB-BBF8-1C44-6613-C6DD528C7630}"/>
              </a:ext>
            </a:extLst>
          </p:cNvPr>
          <p:cNvSpPr>
            <a:spLocks noGrp="1"/>
          </p:cNvSpPr>
          <p:nvPr>
            <p:ph type="title"/>
          </p:nvPr>
        </p:nvSpPr>
        <p:spPr>
          <a:xfrm>
            <a:off x="555372" y="198955"/>
            <a:ext cx="7516191" cy="665965"/>
          </a:xfrm>
        </p:spPr>
        <p:txBody>
          <a:bodyPr/>
          <a:lstStyle/>
          <a:p>
            <a:r>
              <a:rPr lang="fr-FR" sz="2800" dirty="0">
                <a:solidFill>
                  <a:srgbClr val="00B0F0"/>
                </a:solidFill>
              </a:rPr>
              <a:t>Coordination TERRITORRIAL(22) </a:t>
            </a:r>
          </a:p>
        </p:txBody>
      </p:sp>
      <p:pic>
        <p:nvPicPr>
          <p:cNvPr id="6" name="Image 5">
            <a:extLst>
              <a:ext uri="{FF2B5EF4-FFF2-40B4-BE49-F238E27FC236}">
                <a16:creationId xmlns:a16="http://schemas.microsoft.com/office/drawing/2014/main" id="{10FC4957-2396-8D61-3F1A-B668BD9CF3D5}"/>
              </a:ext>
            </a:extLst>
          </p:cNvPr>
          <p:cNvPicPr>
            <a:picLocks noChangeAspect="1"/>
          </p:cNvPicPr>
          <p:nvPr/>
        </p:nvPicPr>
        <p:blipFill>
          <a:blip r:embed="rId3"/>
          <a:stretch>
            <a:fillRect/>
          </a:stretch>
        </p:blipFill>
        <p:spPr>
          <a:xfrm>
            <a:off x="3975164" y="3020337"/>
            <a:ext cx="2082506" cy="1498087"/>
          </a:xfrm>
          <a:prstGeom prst="rect">
            <a:avLst/>
          </a:prstGeom>
        </p:spPr>
      </p:pic>
      <p:sp>
        <p:nvSpPr>
          <p:cNvPr id="7" name="Ellipse 6">
            <a:extLst>
              <a:ext uri="{FF2B5EF4-FFF2-40B4-BE49-F238E27FC236}">
                <a16:creationId xmlns:a16="http://schemas.microsoft.com/office/drawing/2014/main" id="{892BB378-9C51-A569-E027-7C55E8834723}"/>
              </a:ext>
            </a:extLst>
          </p:cNvPr>
          <p:cNvSpPr/>
          <p:nvPr/>
        </p:nvSpPr>
        <p:spPr>
          <a:xfrm>
            <a:off x="2075818" y="853201"/>
            <a:ext cx="5121760" cy="202105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dirty="0">
                <a:solidFill>
                  <a:schemeClr val="tx1"/>
                </a:solidFill>
              </a:rPr>
              <a:t>nombreux </a:t>
            </a:r>
            <a:r>
              <a:rPr lang="fr-FR" b="1" dirty="0">
                <a:solidFill>
                  <a:schemeClr val="tx1"/>
                </a:solidFill>
              </a:rPr>
              <a:t>dispositifs</a:t>
            </a:r>
            <a:r>
              <a:rPr lang="fr-FR" dirty="0">
                <a:solidFill>
                  <a:schemeClr val="tx1"/>
                </a:solidFill>
              </a:rPr>
              <a:t> </a:t>
            </a:r>
          </a:p>
          <a:p>
            <a:pPr algn="ctr"/>
            <a:r>
              <a:rPr lang="fr-FR" dirty="0">
                <a:solidFill>
                  <a:schemeClr val="tx1"/>
                </a:solidFill>
              </a:rPr>
              <a:t>ont été créé ces dernières années, répondant à </a:t>
            </a:r>
            <a:r>
              <a:rPr lang="fr-FR" b="1" dirty="0">
                <a:solidFill>
                  <a:schemeClr val="tx1"/>
                </a:solidFill>
              </a:rPr>
              <a:t>différentes</a:t>
            </a:r>
            <a:r>
              <a:rPr lang="fr-FR" dirty="0">
                <a:solidFill>
                  <a:schemeClr val="tx1"/>
                </a:solidFill>
              </a:rPr>
              <a:t> </a:t>
            </a:r>
            <a:r>
              <a:rPr lang="fr-FR" b="1" dirty="0">
                <a:solidFill>
                  <a:schemeClr val="tx1"/>
                </a:solidFill>
              </a:rPr>
              <a:t>situations/pathologies </a:t>
            </a:r>
            <a:r>
              <a:rPr lang="fr-FR" dirty="0">
                <a:solidFill>
                  <a:schemeClr val="tx1"/>
                </a:solidFill>
              </a:rPr>
              <a:t>et </a:t>
            </a:r>
            <a:r>
              <a:rPr lang="fr-FR" b="1" dirty="0">
                <a:solidFill>
                  <a:schemeClr val="tx1"/>
                </a:solidFill>
              </a:rPr>
              <a:t>pour </a:t>
            </a:r>
          </a:p>
          <a:p>
            <a:pPr algn="ctr"/>
            <a:r>
              <a:rPr lang="fr-FR" b="1" dirty="0">
                <a:solidFill>
                  <a:schemeClr val="tx1"/>
                </a:solidFill>
              </a:rPr>
              <a:t>différents publics</a:t>
            </a:r>
            <a:r>
              <a:rPr lang="fr-FR" dirty="0">
                <a:solidFill>
                  <a:schemeClr val="tx1"/>
                </a:solidFill>
              </a:rPr>
              <a:t>, objectif est de les </a:t>
            </a:r>
            <a:r>
              <a:rPr lang="fr-FR" b="1" dirty="0">
                <a:solidFill>
                  <a:schemeClr val="tx1"/>
                </a:solidFill>
              </a:rPr>
              <a:t>rassembler dans les DAC</a:t>
            </a:r>
          </a:p>
        </p:txBody>
      </p:sp>
      <p:sp>
        <p:nvSpPr>
          <p:cNvPr id="8" name="Ellipse 7">
            <a:extLst>
              <a:ext uri="{FF2B5EF4-FFF2-40B4-BE49-F238E27FC236}">
                <a16:creationId xmlns:a16="http://schemas.microsoft.com/office/drawing/2014/main" id="{8B866B1A-7303-F4E6-F4DE-BECC2A1E5422}"/>
              </a:ext>
            </a:extLst>
          </p:cNvPr>
          <p:cNvSpPr/>
          <p:nvPr/>
        </p:nvSpPr>
        <p:spPr>
          <a:xfrm>
            <a:off x="5991593" y="2288895"/>
            <a:ext cx="2216977" cy="122294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dirty="0">
                <a:solidFill>
                  <a:schemeClr val="tx1"/>
                </a:solidFill>
              </a:rPr>
              <a:t> Réseaux de santé spécialisés</a:t>
            </a:r>
          </a:p>
        </p:txBody>
      </p:sp>
      <p:sp>
        <p:nvSpPr>
          <p:cNvPr id="10" name="Ellipse 9">
            <a:extLst>
              <a:ext uri="{FF2B5EF4-FFF2-40B4-BE49-F238E27FC236}">
                <a16:creationId xmlns:a16="http://schemas.microsoft.com/office/drawing/2014/main" id="{BADBC741-1A05-640F-4D0B-83458C451014}"/>
              </a:ext>
            </a:extLst>
          </p:cNvPr>
          <p:cNvSpPr/>
          <p:nvPr/>
        </p:nvSpPr>
        <p:spPr>
          <a:xfrm>
            <a:off x="7158171" y="1166296"/>
            <a:ext cx="3472476" cy="160590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t> </a:t>
            </a:r>
            <a:r>
              <a:rPr lang="fr-FR" b="1" dirty="0">
                <a:solidFill>
                  <a:schemeClr val="tx1"/>
                </a:solidFill>
              </a:rPr>
              <a:t>PRADO </a:t>
            </a:r>
            <a:r>
              <a:rPr lang="fr-FR" dirty="0">
                <a:solidFill>
                  <a:schemeClr val="tx1"/>
                </a:solidFill>
              </a:rPr>
              <a:t>: </a:t>
            </a:r>
            <a:r>
              <a:rPr lang="fr-FR" dirty="0" err="1">
                <a:solidFill>
                  <a:schemeClr val="tx1"/>
                </a:solidFill>
              </a:rPr>
              <a:t>PRogramme</a:t>
            </a:r>
            <a:r>
              <a:rPr lang="fr-FR" dirty="0">
                <a:solidFill>
                  <a:schemeClr val="tx1"/>
                </a:solidFill>
              </a:rPr>
              <a:t> d’Accompagnement au retour à </a:t>
            </a:r>
            <a:r>
              <a:rPr lang="fr-FR" dirty="0" err="1">
                <a:solidFill>
                  <a:schemeClr val="tx1"/>
                </a:solidFill>
              </a:rPr>
              <a:t>DOmicile</a:t>
            </a:r>
            <a:r>
              <a:rPr lang="fr-FR" dirty="0">
                <a:solidFill>
                  <a:schemeClr val="tx1"/>
                </a:solidFill>
              </a:rPr>
              <a:t> après hospitalisation</a:t>
            </a:r>
          </a:p>
        </p:txBody>
      </p:sp>
      <p:sp>
        <p:nvSpPr>
          <p:cNvPr id="11" name="Ellipse 10">
            <a:extLst>
              <a:ext uri="{FF2B5EF4-FFF2-40B4-BE49-F238E27FC236}">
                <a16:creationId xmlns:a16="http://schemas.microsoft.com/office/drawing/2014/main" id="{488FBD71-9903-D476-B7AD-9CCA62A096F9}"/>
              </a:ext>
            </a:extLst>
          </p:cNvPr>
          <p:cNvSpPr/>
          <p:nvPr/>
        </p:nvSpPr>
        <p:spPr>
          <a:xfrm>
            <a:off x="8244592" y="2551369"/>
            <a:ext cx="2978813" cy="1307087"/>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dirty="0"/>
              <a:t> </a:t>
            </a:r>
            <a:r>
              <a:rPr lang="fr-FR" b="1" dirty="0">
                <a:solidFill>
                  <a:schemeClr val="tx1"/>
                </a:solidFill>
              </a:rPr>
              <a:t>CLIC</a:t>
            </a:r>
            <a:r>
              <a:rPr lang="fr-FR" dirty="0">
                <a:solidFill>
                  <a:schemeClr val="tx1"/>
                </a:solidFill>
              </a:rPr>
              <a:t> : Centres Locaux d’Information et de Coordination</a:t>
            </a:r>
          </a:p>
        </p:txBody>
      </p:sp>
      <p:sp>
        <p:nvSpPr>
          <p:cNvPr id="12" name="Ellipse 11">
            <a:extLst>
              <a:ext uri="{FF2B5EF4-FFF2-40B4-BE49-F238E27FC236}">
                <a16:creationId xmlns:a16="http://schemas.microsoft.com/office/drawing/2014/main" id="{4EA90CE6-2159-AD7C-DFD4-B7F1388C2FDA}"/>
              </a:ext>
            </a:extLst>
          </p:cNvPr>
          <p:cNvSpPr/>
          <p:nvPr/>
        </p:nvSpPr>
        <p:spPr>
          <a:xfrm>
            <a:off x="8216837" y="3769381"/>
            <a:ext cx="3932481" cy="169251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MAIA</a:t>
            </a:r>
            <a:r>
              <a:rPr lang="fr-FR" dirty="0">
                <a:solidFill>
                  <a:schemeClr val="tx1"/>
                </a:solidFill>
              </a:rPr>
              <a:t> : Méthode d’Action pour l’Intégration des services d’Aide et de soin dans le </a:t>
            </a:r>
          </a:p>
          <a:p>
            <a:pPr algn="ctr"/>
            <a:r>
              <a:rPr lang="fr-FR" dirty="0">
                <a:solidFill>
                  <a:schemeClr val="tx1"/>
                </a:solidFill>
              </a:rPr>
              <a:t>champ de l’autonomie</a:t>
            </a:r>
          </a:p>
        </p:txBody>
      </p:sp>
      <p:sp>
        <p:nvSpPr>
          <p:cNvPr id="13" name="Ellipse 12">
            <a:extLst>
              <a:ext uri="{FF2B5EF4-FFF2-40B4-BE49-F238E27FC236}">
                <a16:creationId xmlns:a16="http://schemas.microsoft.com/office/drawing/2014/main" id="{B4380061-D46E-09E3-8FBD-6221893181EE}"/>
              </a:ext>
            </a:extLst>
          </p:cNvPr>
          <p:cNvSpPr/>
          <p:nvPr/>
        </p:nvSpPr>
        <p:spPr>
          <a:xfrm>
            <a:off x="4970342" y="4658140"/>
            <a:ext cx="4375657" cy="1941912"/>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PTA</a:t>
            </a:r>
            <a:r>
              <a:rPr lang="fr-FR" dirty="0">
                <a:solidFill>
                  <a:schemeClr val="tx1"/>
                </a:solidFill>
              </a:rPr>
              <a:t> : Plateforme Territoriale d’Appui (structure d’aide pour les professionnels de </a:t>
            </a:r>
          </a:p>
          <a:p>
            <a:pPr algn="ctr"/>
            <a:r>
              <a:rPr lang="fr-FR" dirty="0">
                <a:solidFill>
                  <a:schemeClr val="tx1"/>
                </a:solidFill>
              </a:rPr>
              <a:t>santé confrontés à des situations complexes chez certains patients)</a:t>
            </a:r>
          </a:p>
        </p:txBody>
      </p:sp>
      <p:sp>
        <p:nvSpPr>
          <p:cNvPr id="14" name="Ellipse 13">
            <a:extLst>
              <a:ext uri="{FF2B5EF4-FFF2-40B4-BE49-F238E27FC236}">
                <a16:creationId xmlns:a16="http://schemas.microsoft.com/office/drawing/2014/main" id="{6B2A70FD-C9A2-F64B-EBDE-11049EDDA617}"/>
              </a:ext>
            </a:extLst>
          </p:cNvPr>
          <p:cNvSpPr/>
          <p:nvPr/>
        </p:nvSpPr>
        <p:spPr>
          <a:xfrm>
            <a:off x="1662712" y="4544127"/>
            <a:ext cx="3986996" cy="229346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CTA </a:t>
            </a:r>
            <a:r>
              <a:rPr lang="fr-FR" dirty="0">
                <a:solidFill>
                  <a:schemeClr val="tx1"/>
                </a:solidFill>
              </a:rPr>
              <a:t>: Coordinations Territoriales d’Appui (plateformes d’information et </a:t>
            </a:r>
          </a:p>
          <a:p>
            <a:pPr algn="ctr"/>
            <a:r>
              <a:rPr lang="fr-FR" dirty="0">
                <a:solidFill>
                  <a:schemeClr val="tx1"/>
                </a:solidFill>
              </a:rPr>
              <a:t>d’accompagnement des professionnels, des personnes âgées et de leurs aidants)</a:t>
            </a:r>
          </a:p>
        </p:txBody>
      </p:sp>
      <p:sp>
        <p:nvSpPr>
          <p:cNvPr id="16" name="Ellipse 15">
            <a:extLst>
              <a:ext uri="{FF2B5EF4-FFF2-40B4-BE49-F238E27FC236}">
                <a16:creationId xmlns:a16="http://schemas.microsoft.com/office/drawing/2014/main" id="{BE24A7AC-5A7B-224F-E24D-15681EC30F8B}"/>
              </a:ext>
            </a:extLst>
          </p:cNvPr>
          <p:cNvSpPr/>
          <p:nvPr/>
        </p:nvSpPr>
        <p:spPr>
          <a:xfrm>
            <a:off x="-1619" y="1759202"/>
            <a:ext cx="3273845" cy="321735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b="1" dirty="0">
                <a:solidFill>
                  <a:schemeClr val="tx1"/>
                </a:solidFill>
              </a:rPr>
              <a:t>PAERPA </a:t>
            </a:r>
            <a:r>
              <a:rPr lang="fr-FR" dirty="0">
                <a:solidFill>
                  <a:schemeClr val="tx1"/>
                </a:solidFill>
              </a:rPr>
              <a:t>: Programme relatif aux parcours des personnes âgées en Risque de Perte </a:t>
            </a:r>
          </a:p>
          <a:p>
            <a:pPr algn="ctr"/>
            <a:r>
              <a:rPr lang="fr-FR" dirty="0">
                <a:solidFill>
                  <a:schemeClr val="tx1"/>
                </a:solidFill>
              </a:rPr>
              <a:t>d’Autonomie (dispositif de parcours de santé des personnes âgées en risque de perte </a:t>
            </a:r>
          </a:p>
          <a:p>
            <a:pPr algn="ctr"/>
            <a:r>
              <a:rPr lang="fr-FR" dirty="0">
                <a:solidFill>
                  <a:schemeClr val="tx1"/>
                </a:solidFill>
              </a:rPr>
              <a:t>d’autonomie)</a:t>
            </a:r>
          </a:p>
        </p:txBody>
      </p:sp>
    </p:spTree>
    <p:extLst>
      <p:ext uri="{BB962C8B-B14F-4D97-AF65-F5344CB8AC3E}">
        <p14:creationId xmlns:p14="http://schemas.microsoft.com/office/powerpoint/2010/main" val="97061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3" grpId="0" animBg="1"/>
      <p:bldP spid="14"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F390F0-AD1C-87B5-38B3-89EC42580D3B}"/>
              </a:ext>
            </a:extLst>
          </p:cNvPr>
          <p:cNvSpPr>
            <a:spLocks noGrp="1"/>
          </p:cNvSpPr>
          <p:nvPr>
            <p:ph type="dt" sz="half" idx="10"/>
          </p:nvPr>
        </p:nvSpPr>
        <p:spPr/>
        <p:txBody>
          <a:bodyPr/>
          <a:lstStyle/>
          <a:p>
            <a:pPr rtl="0"/>
            <a:r>
              <a:rPr lang="fr-FR" dirty="0"/>
              <a:t>28</a:t>
            </a:r>
            <a:r>
              <a:rPr lang="fr-FR" noProof="0" dirty="0"/>
              <a:t>/09/2022</a:t>
            </a:r>
          </a:p>
        </p:txBody>
      </p:sp>
      <p:sp>
        <p:nvSpPr>
          <p:cNvPr id="3" name="Espace réservé du pied de page 2">
            <a:extLst>
              <a:ext uri="{FF2B5EF4-FFF2-40B4-BE49-F238E27FC236}">
                <a16:creationId xmlns:a16="http://schemas.microsoft.com/office/drawing/2014/main" id="{10197650-37B7-9C5C-A299-3E2546BF5AF3}"/>
              </a:ext>
            </a:extLst>
          </p:cNvPr>
          <p:cNvSpPr>
            <a:spLocks noGrp="1"/>
          </p:cNvSpPr>
          <p:nvPr>
            <p:ph type="ftr" sz="quarter" idx="11"/>
          </p:nvPr>
        </p:nvSpPr>
        <p:spPr/>
        <p:txBody>
          <a:bodyPr/>
          <a:lstStyle/>
          <a:p>
            <a:pPr rtl="0"/>
            <a:r>
              <a:rPr lang="fr-FR" noProof="0" dirty="0"/>
              <a:t>WEBINAIRE COKILLAJE</a:t>
            </a:r>
          </a:p>
        </p:txBody>
      </p:sp>
      <p:sp>
        <p:nvSpPr>
          <p:cNvPr id="4" name="Espace réservé du numéro de diapositive 3">
            <a:extLst>
              <a:ext uri="{FF2B5EF4-FFF2-40B4-BE49-F238E27FC236}">
                <a16:creationId xmlns:a16="http://schemas.microsoft.com/office/drawing/2014/main" id="{7DEB5565-AFA0-CBBB-17EF-DA4329E84EB2}"/>
              </a:ext>
            </a:extLst>
          </p:cNvPr>
          <p:cNvSpPr>
            <a:spLocks noGrp="1"/>
          </p:cNvSpPr>
          <p:nvPr>
            <p:ph type="sldNum" sz="quarter" idx="12"/>
          </p:nvPr>
        </p:nvSpPr>
        <p:spPr/>
        <p:txBody>
          <a:bodyPr/>
          <a:lstStyle/>
          <a:p>
            <a:pPr rtl="0"/>
            <a:fld id="{BF860B6F-2FE3-4DE6-9496-980E987E7466}" type="slidenum">
              <a:rPr lang="fr-FR" noProof="0" smtClean="0"/>
              <a:t>32</a:t>
            </a:fld>
            <a:endParaRPr lang="fr-FR" noProof="0"/>
          </a:p>
        </p:txBody>
      </p:sp>
      <p:sp>
        <p:nvSpPr>
          <p:cNvPr id="15" name="Titre 14">
            <a:extLst>
              <a:ext uri="{FF2B5EF4-FFF2-40B4-BE49-F238E27FC236}">
                <a16:creationId xmlns:a16="http://schemas.microsoft.com/office/drawing/2014/main" id="{C2DF9AFB-BBF8-1C44-6613-C6DD528C7630}"/>
              </a:ext>
            </a:extLst>
          </p:cNvPr>
          <p:cNvSpPr>
            <a:spLocks noGrp="1"/>
          </p:cNvSpPr>
          <p:nvPr>
            <p:ph type="title"/>
          </p:nvPr>
        </p:nvSpPr>
        <p:spPr>
          <a:xfrm>
            <a:off x="314151" y="602322"/>
            <a:ext cx="7844392" cy="665965"/>
          </a:xfrm>
        </p:spPr>
        <p:txBody>
          <a:bodyPr/>
          <a:lstStyle/>
          <a:p>
            <a:r>
              <a:rPr lang="fr-FR" sz="2800" dirty="0">
                <a:solidFill>
                  <a:srgbClr val="00B0F0"/>
                </a:solidFill>
              </a:rPr>
              <a:t>Coordination TERRITORRIAL</a:t>
            </a:r>
          </a:p>
        </p:txBody>
      </p:sp>
      <p:pic>
        <p:nvPicPr>
          <p:cNvPr id="7" name="Image 6" descr="Une image contenant carte&#10;&#10;Description générée automatiquement">
            <a:extLst>
              <a:ext uri="{FF2B5EF4-FFF2-40B4-BE49-F238E27FC236}">
                <a16:creationId xmlns:a16="http://schemas.microsoft.com/office/drawing/2014/main" id="{A4B26872-F9D8-4789-691F-85B3AA2A2B94}"/>
              </a:ext>
            </a:extLst>
          </p:cNvPr>
          <p:cNvPicPr>
            <a:picLocks noChangeAspect="1"/>
          </p:cNvPicPr>
          <p:nvPr/>
        </p:nvPicPr>
        <p:blipFill>
          <a:blip r:embed="rId3"/>
          <a:stretch>
            <a:fillRect/>
          </a:stretch>
        </p:blipFill>
        <p:spPr>
          <a:xfrm>
            <a:off x="2047336" y="275796"/>
            <a:ext cx="10075116" cy="6398173"/>
          </a:xfrm>
          <a:prstGeom prst="rect">
            <a:avLst/>
          </a:prstGeom>
        </p:spPr>
      </p:pic>
      <p:sp>
        <p:nvSpPr>
          <p:cNvPr id="9" name="ZoneTexte 8">
            <a:extLst>
              <a:ext uri="{FF2B5EF4-FFF2-40B4-BE49-F238E27FC236}">
                <a16:creationId xmlns:a16="http://schemas.microsoft.com/office/drawing/2014/main" id="{3BC1945A-1861-BE53-950B-5FA5243F0FB9}"/>
              </a:ext>
            </a:extLst>
          </p:cNvPr>
          <p:cNvSpPr txBox="1"/>
          <p:nvPr/>
        </p:nvSpPr>
        <p:spPr>
          <a:xfrm>
            <a:off x="0" y="2275238"/>
            <a:ext cx="2180816" cy="369332"/>
          </a:xfrm>
          <a:prstGeom prst="rect">
            <a:avLst/>
          </a:prstGeom>
          <a:noFill/>
        </p:spPr>
        <p:txBody>
          <a:bodyPr wrap="square">
            <a:spAutoFit/>
          </a:bodyPr>
          <a:lstStyle/>
          <a:p>
            <a:r>
              <a:rPr lang="fr-FR" dirty="0"/>
              <a:t>https://cpts-pdl.org/</a:t>
            </a:r>
          </a:p>
        </p:txBody>
      </p:sp>
    </p:spTree>
    <p:extLst>
      <p:ext uri="{BB962C8B-B14F-4D97-AF65-F5344CB8AC3E}">
        <p14:creationId xmlns:p14="http://schemas.microsoft.com/office/powerpoint/2010/main" val="7656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7.3|3.1|1.4|0.7|0.8|3.3|18.2|2.3|0.8|2.4|8.1|3"/>
</p:tagLst>
</file>

<file path=ppt/tags/tag2.xml><?xml version="1.0" encoding="utf-8"?>
<p:tagLst xmlns:a="http://schemas.openxmlformats.org/drawingml/2006/main" xmlns:r="http://schemas.openxmlformats.org/officeDocument/2006/relationships" xmlns:p="http://schemas.openxmlformats.org/presentationml/2006/main">
  <p:tag name="TIMING" val="|14.3|9.4"/>
</p:tagLst>
</file>

<file path=ppt/tags/tag3.xml><?xml version="1.0" encoding="utf-8"?>
<p:tagLst xmlns:a="http://schemas.openxmlformats.org/drawingml/2006/main" xmlns:r="http://schemas.openxmlformats.org/officeDocument/2006/relationships" xmlns:p="http://schemas.openxmlformats.org/presentationml/2006/main">
  <p:tag name="TIMING" val="|1.1|4.1|2.1|1.4|1.5|1.5|1.1"/>
</p:tagLst>
</file>

<file path=ppt/tags/tag4.xml><?xml version="1.0" encoding="utf-8"?>
<p:tagLst xmlns:a="http://schemas.openxmlformats.org/drawingml/2006/main" xmlns:r="http://schemas.openxmlformats.org/officeDocument/2006/relationships" xmlns:p="http://schemas.openxmlformats.org/presentationml/2006/main">
  <p:tag name="TIMING" val="|0.8|1.1|16.7|4.6|11.8|2.5|4.7|13.3"/>
</p:tagLst>
</file>

<file path=ppt/tags/tag5.xml><?xml version="1.0" encoding="utf-8"?>
<p:tagLst xmlns:a="http://schemas.openxmlformats.org/drawingml/2006/main" xmlns:r="http://schemas.openxmlformats.org/officeDocument/2006/relationships" xmlns:p="http://schemas.openxmlformats.org/presentationml/2006/main">
  <p:tag name="TIMING" val="|4.1|8.7|12.7|32"/>
</p:tagLst>
</file>

<file path=ppt/tags/tag6.xml><?xml version="1.0" encoding="utf-8"?>
<p:tagLst xmlns:a="http://schemas.openxmlformats.org/drawingml/2006/main" xmlns:r="http://schemas.openxmlformats.org/officeDocument/2006/relationships" xmlns:p="http://schemas.openxmlformats.org/presentationml/2006/main">
  <p:tag name="TIMING" val="|1.6|14.8|13.8"/>
</p:tagLst>
</file>

<file path=ppt/tags/tag7.xml><?xml version="1.0" encoding="utf-8"?>
<p:tagLst xmlns:a="http://schemas.openxmlformats.org/drawingml/2006/main" xmlns:r="http://schemas.openxmlformats.org/officeDocument/2006/relationships" xmlns:p="http://schemas.openxmlformats.org/presentationml/2006/main">
  <p:tag name="TIMING" val="|0.1|0.8|0.2|0.1|0.1|0.1|0.1|0.1|0.1|0.1|0.1|1.3|0.4|0.3|0.9"/>
</p:tagLst>
</file>

<file path=ppt/tags/tag8.xml><?xml version="1.0" encoding="utf-8"?>
<p:tagLst xmlns:a="http://schemas.openxmlformats.org/drawingml/2006/main" xmlns:r="http://schemas.openxmlformats.org/officeDocument/2006/relationships" xmlns:p="http://schemas.openxmlformats.org/presentationml/2006/main">
  <p:tag name="TIMING" val="|1.6"/>
</p:tagLst>
</file>

<file path=ppt/tags/tag9.xml><?xml version="1.0" encoding="utf-8"?>
<p:tagLst xmlns:a="http://schemas.openxmlformats.org/drawingml/2006/main" xmlns:r="http://schemas.openxmlformats.org/officeDocument/2006/relationships" xmlns:p="http://schemas.openxmlformats.org/presentationml/2006/main">
  <p:tag name="TIMING" val="|6.8|26.8|7.6|42.2"/>
</p:tagLst>
</file>

<file path=ppt/tags/tag10.xml><?xml version="1.0" encoding="utf-8"?>
<p:tagLst xmlns:a="http://schemas.openxmlformats.org/drawingml/2006/main" xmlns:r="http://schemas.openxmlformats.org/officeDocument/2006/relationships" xmlns:p="http://schemas.openxmlformats.org/presentationml/2006/main">
  <p:tag name="TIMING" val="|6.8|26.8|7.6|42.2"/>
</p:tagLst>
</file>

<file path=ppt/tags/tag11.xml><?xml version="1.0" encoding="utf-8"?>
<p:tagLst xmlns:a="http://schemas.openxmlformats.org/drawingml/2006/main" xmlns:r="http://schemas.openxmlformats.org/officeDocument/2006/relationships" xmlns:p="http://schemas.openxmlformats.org/presentationml/2006/main">
  <p:tag name="TIMING" val="|6.8|26.8|7.6|42.2"/>
</p:tagLst>
</file>

<file path=ppt/tags/tag12.xml><?xml version="1.0" encoding="utf-8"?>
<p:tagLst xmlns:a="http://schemas.openxmlformats.org/drawingml/2006/main" xmlns:r="http://schemas.openxmlformats.org/officeDocument/2006/relationships" xmlns:p="http://schemas.openxmlformats.org/presentationml/2006/main">
  <p:tag name="TIMING" val="|6.8|26.8|7.6|42.2"/>
</p:tagLst>
</file>

<file path=ppt/tags/tag13.xml><?xml version="1.0" encoding="utf-8"?>
<p:tagLst xmlns:a="http://schemas.openxmlformats.org/drawingml/2006/main" xmlns:r="http://schemas.openxmlformats.org/officeDocument/2006/relationships" xmlns:p="http://schemas.openxmlformats.org/presentationml/2006/main">
  <p:tag name="TIMING" val="|8.2|0.6|0.3"/>
</p:tagLst>
</file>

<file path=ppt/tags/tag14.xml><?xml version="1.0" encoding="utf-8"?>
<p:tagLst xmlns:a="http://schemas.openxmlformats.org/drawingml/2006/main" xmlns:r="http://schemas.openxmlformats.org/officeDocument/2006/relationships" xmlns:p="http://schemas.openxmlformats.org/presentationml/2006/main">
  <p:tag name="TIMING" val="|1.7|0.7|5.9"/>
</p:tagLst>
</file>

<file path=ppt/tags/tag15.xml><?xml version="1.0" encoding="utf-8"?>
<p:tagLst xmlns:a="http://schemas.openxmlformats.org/drawingml/2006/main" xmlns:r="http://schemas.openxmlformats.org/officeDocument/2006/relationships" xmlns:p="http://schemas.openxmlformats.org/presentationml/2006/main">
  <p:tag name="TIMING" val="|2.1|3.6"/>
</p:tagLst>
</file>

<file path=ppt/tags/tag16.xml><?xml version="1.0" encoding="utf-8"?>
<p:tagLst xmlns:a="http://schemas.openxmlformats.org/drawingml/2006/main" xmlns:r="http://schemas.openxmlformats.org/officeDocument/2006/relationships" xmlns:p="http://schemas.openxmlformats.org/presentationml/2006/main">
  <p:tag name="TIMING" val="|6.7|13.3|2.9|2.2|3.5|0.6"/>
</p:tagLst>
</file>

<file path=ppt/tags/tag17.xml><?xml version="1.0" encoding="utf-8"?>
<p:tagLst xmlns:a="http://schemas.openxmlformats.org/drawingml/2006/main" xmlns:r="http://schemas.openxmlformats.org/officeDocument/2006/relationships" xmlns:p="http://schemas.openxmlformats.org/presentationml/2006/main">
  <p:tag name="TIMING" val="|7|0.8|6.1|1.3|2.5|7.7|7.4|2.6|1.7|1.4|0.9|3.5|3.2"/>
</p:tagLst>
</file>

<file path=ppt/tags/tag18.xml><?xml version="1.0" encoding="utf-8"?>
<p:tagLst xmlns:a="http://schemas.openxmlformats.org/drawingml/2006/main" xmlns:r="http://schemas.openxmlformats.org/officeDocument/2006/relationships" xmlns:p="http://schemas.openxmlformats.org/presentationml/2006/main">
  <p:tag name="TIMING" val="|17.7|4|1.1|25.3|3.1|2.8|1.5"/>
</p:tagLst>
</file>

<file path=ppt/tags/tag19.xml><?xml version="1.0" encoding="utf-8"?>
<p:tagLst xmlns:a="http://schemas.openxmlformats.org/drawingml/2006/main" xmlns:r="http://schemas.openxmlformats.org/officeDocument/2006/relationships" xmlns:p="http://schemas.openxmlformats.org/presentationml/2006/main">
  <p:tag name="TIMING" val="|1.4|10.1|22|21.3|3|4.4|16.1|2.3|1.8"/>
</p:tagLst>
</file>

<file path=ppt/tags/tag20.xml><?xml version="1.0" encoding="utf-8"?>
<p:tagLst xmlns:a="http://schemas.openxmlformats.org/drawingml/2006/main" xmlns:r="http://schemas.openxmlformats.org/officeDocument/2006/relationships" xmlns:p="http://schemas.openxmlformats.org/presentationml/2006/main">
  <p:tag name="TIMING" val="|1.1|3.1|0.3|0.6|0.6|0.6|5.6|10.6|4.9|6.1|3.4|4.4|14.8"/>
</p:tagLst>
</file>

<file path=ppt/tags/tag21.xml><?xml version="1.0" encoding="utf-8"?>
<p:tagLst xmlns:a="http://schemas.openxmlformats.org/drawingml/2006/main" xmlns:r="http://schemas.openxmlformats.org/officeDocument/2006/relationships" xmlns:p="http://schemas.openxmlformats.org/presentationml/2006/main">
  <p:tag name="TIMING" val="|0.8|8|6.4"/>
</p:tagLst>
</file>

<file path=ppt/theme/theme1.xml><?xml version="1.0" encoding="utf-8"?>
<a:theme xmlns:a="http://schemas.openxmlformats.org/drawingml/2006/main" name="Thème Office">
  <a:themeElements>
    <a:clrScheme name="Custom 22">
      <a:dk1>
        <a:sysClr val="windowText" lastClr="000000"/>
      </a:dk1>
      <a:lt1>
        <a:sysClr val="window" lastClr="FFFFFF"/>
      </a:lt1>
      <a:dk2>
        <a:srgbClr val="44546A"/>
      </a:dk2>
      <a:lt2>
        <a:srgbClr val="E7E6E6"/>
      </a:lt2>
      <a:accent1>
        <a:srgbClr val="155463"/>
      </a:accent1>
      <a:accent2>
        <a:srgbClr val="A8CADC"/>
      </a:accent2>
      <a:accent3>
        <a:srgbClr val="74A9EA"/>
      </a:accent3>
      <a:accent4>
        <a:srgbClr val="04B3C3"/>
      </a:accent4>
      <a:accent5>
        <a:srgbClr val="5F8473"/>
      </a:accent5>
      <a:accent6>
        <a:srgbClr val="D1EF59"/>
      </a:accent6>
      <a:hlink>
        <a:srgbClr val="0563C1"/>
      </a:hlink>
      <a:folHlink>
        <a:srgbClr val="954F72"/>
      </a:folHlink>
    </a:clrScheme>
    <a:fontScheme name="Custom 29">
      <a:majorFont>
        <a:latin typeface="Seaford Bold"/>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9392006_TF89652269_Win32" id="{15C4B4A2-91C9-4458-9905-6B4CE813FC5D}" vid="{BDE02072-D1E8-4C63-88D7-867D8163F50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F4F0A7-9599-4FE3-A548-853A09CF0244}">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984FD82-9185-4244-A7C8-36B2990083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064F8B-46A2-4F22-9203-449568FB5893}">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Présentation pour la santé</Template>
  <TotalTime>0</TotalTime>
  <Words>3035</Words>
  <Application>Microsoft Office PowerPoint</Application>
  <PresentationFormat>Grand écran</PresentationFormat>
  <Paragraphs>591</Paragraphs>
  <Slides>32</Slides>
  <Notes>28</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32</vt:i4>
      </vt:variant>
    </vt:vector>
  </HeadingPairs>
  <TitlesOfParts>
    <vt:vector size="40" baseType="lpstr">
      <vt:lpstr>Arial</vt:lpstr>
      <vt:lpstr>Calibri</vt:lpstr>
      <vt:lpstr>Ovo</vt:lpstr>
      <vt:lpstr>Quire Sans</vt:lpstr>
      <vt:lpstr>Seaford</vt:lpstr>
      <vt:lpstr>Seaford Bold</vt:lpstr>
      <vt:lpstr>Times New Roman</vt:lpstr>
      <vt:lpstr>Thème Office</vt:lpstr>
      <vt:lpstr>L’analyse et l’évaluation des pratiques professionnelles dans l’exercice coordonné </vt:lpstr>
      <vt:lpstr>L'Analyse et l’évaluation des pratiques</vt:lpstr>
      <vt:lpstr>Evolution du système de sante</vt:lpstr>
      <vt:lpstr>Evolution du système de santé  </vt:lpstr>
      <vt:lpstr>Evolution du système de santé  </vt:lpstr>
      <vt:lpstr>Evolution du système de santé  </vt:lpstr>
      <vt:lpstr>parcours de vie/de soins</vt:lpstr>
      <vt:lpstr>parcours de vie/de soins</vt:lpstr>
      <vt:lpstr>Organisation territoriale des soins</vt:lpstr>
      <vt:lpstr>Organisation territoriale des soins</vt:lpstr>
      <vt:lpstr>Organisation territoriale des soins</vt:lpstr>
      <vt:lpstr>Organisation territoriale des soins</vt:lpstr>
      <vt:lpstr>Organisation territoriale des soins</vt:lpstr>
      <vt:lpstr>Organisation territoriale des soins</vt:lpstr>
      <vt:lpstr>Comment ces dispositifs d’Exercice coordonné facilitent LA DEMARCHE Qualité DES PRATIQUES PROFESSIONNELLES?</vt:lpstr>
      <vt:lpstr>L'Analyse et l’évaluation des pratiques</vt:lpstr>
      <vt:lpstr>Démarche qualité ( 25)</vt:lpstr>
      <vt:lpstr>Présentation PowerPoint</vt:lpstr>
      <vt:lpstr>analyser le Projet de santé</vt:lpstr>
      <vt:lpstr>Les actions DE REALISATION des ACI</vt:lpstr>
      <vt:lpstr>Phase de Réalisation et d’EVALUATION (23, 24)</vt:lpstr>
      <vt:lpstr>Phase d'Amélioration</vt:lpstr>
      <vt:lpstr>CONCLUSION</vt:lpstr>
      <vt:lpstr>Bibliographie</vt:lpstr>
      <vt:lpstr>Bibliographie</vt:lpstr>
      <vt:lpstr>Bibliographie</vt:lpstr>
      <vt:lpstr>Notion de parcours de vie/de soins</vt:lpstr>
      <vt:lpstr>Notion de parcours de vie/de soins</vt:lpstr>
      <vt:lpstr>Coordination clinique en libérale(18)</vt:lpstr>
      <vt:lpstr>Coordination TERRITORRIAL (20)</vt:lpstr>
      <vt:lpstr>Coordination TERRITORRIAL(22) </vt:lpstr>
      <vt:lpstr>Coordination TERRITORRIAL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promotionnelle</dc:title>
  <dc:creator>jean-baptiste cuiengnet</dc:creator>
  <cp:lastModifiedBy>jean-baptiste cuiengnet</cp:lastModifiedBy>
  <cp:revision>20</cp:revision>
  <dcterms:created xsi:type="dcterms:W3CDTF">2022-08-30T15:32:30Z</dcterms:created>
  <dcterms:modified xsi:type="dcterms:W3CDTF">2022-09-30T08:17:20Z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