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6" r:id="rId6"/>
    <p:sldId id="260" r:id="rId7"/>
    <p:sldId id="261" r:id="rId8"/>
    <p:sldId id="269" r:id="rId9"/>
    <p:sldId id="264" r:id="rId10"/>
    <p:sldId id="270" r:id="rId11"/>
    <p:sldId id="262" r:id="rId12"/>
    <p:sldId id="271" r:id="rId13"/>
    <p:sldId id="263" r:id="rId14"/>
    <p:sldId id="268" r:id="rId15"/>
    <p:sldId id="267" r:id="rId16"/>
    <p:sldId id="2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57318" y="2587951"/>
            <a:ext cx="8361229" cy="2098226"/>
          </a:xfrm>
        </p:spPr>
        <p:txBody>
          <a:bodyPr/>
          <a:lstStyle/>
          <a:p>
            <a:r>
              <a:rPr lang="fr-FR" sz="3600" dirty="0">
                <a:solidFill>
                  <a:srgbClr val="FF0000"/>
                </a:solidFill>
              </a:rPr>
              <a:t>Rhizotomie dorsale sélective</a:t>
            </a:r>
            <a:br>
              <a:rPr lang="fr-FR" sz="3600" dirty="0">
                <a:solidFill>
                  <a:srgbClr val="FF0000"/>
                </a:solidFill>
              </a:rPr>
            </a:br>
            <a:r>
              <a:rPr lang="fr-FR" sz="3600" dirty="0">
                <a:solidFill>
                  <a:srgbClr val="FF0000"/>
                </a:solidFill>
              </a:rPr>
              <a:t> </a:t>
            </a:r>
            <a:br>
              <a:rPr lang="fr-FR" sz="3600" dirty="0">
                <a:solidFill>
                  <a:srgbClr val="FF0000"/>
                </a:solidFill>
              </a:rPr>
            </a:br>
            <a:r>
              <a:rPr lang="fr-FR" sz="3600" dirty="0">
                <a:solidFill>
                  <a:srgbClr val="FF0000"/>
                </a:solidFill>
              </a:rPr>
              <a:t>et</a:t>
            </a:r>
            <a:br>
              <a:rPr lang="fr-FR" sz="3600" dirty="0">
                <a:solidFill>
                  <a:srgbClr val="FF0000"/>
                </a:solidFill>
              </a:rPr>
            </a:br>
            <a:br>
              <a:rPr lang="fr-FR" sz="3600" dirty="0">
                <a:solidFill>
                  <a:srgbClr val="FF0000"/>
                </a:solidFill>
              </a:rPr>
            </a:br>
            <a:r>
              <a:rPr lang="fr-FR" sz="3600" dirty="0">
                <a:solidFill>
                  <a:srgbClr val="FF0000"/>
                </a:solidFill>
              </a:rPr>
              <a:t>EVIDENCE BASED PRACTICE</a:t>
            </a:r>
            <a:br>
              <a:rPr lang="fr-FR" sz="3600" dirty="0">
                <a:solidFill>
                  <a:srgbClr val="FF0000"/>
                </a:solidFill>
              </a:rPr>
            </a:br>
            <a:br>
              <a:rPr lang="fr-FR" sz="3600" dirty="0">
                <a:solidFill>
                  <a:srgbClr val="FF0000"/>
                </a:solidFill>
              </a:rPr>
            </a:br>
            <a:r>
              <a:rPr lang="fr-FR" sz="2000" i="1" dirty="0">
                <a:solidFill>
                  <a:srgbClr val="FF0000"/>
                </a:solidFill>
              </a:rPr>
              <a:t>dans le cadre de la paralysie cérébrale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04240" y="4543145"/>
            <a:ext cx="2522199" cy="1086237"/>
          </a:xfrm>
        </p:spPr>
        <p:txBody>
          <a:bodyPr>
            <a:normAutofit fontScale="92500" lnSpcReduction="10000"/>
          </a:bodyPr>
          <a:lstStyle/>
          <a:p>
            <a:r>
              <a:rPr lang="fr-FR" i="1" dirty="0"/>
              <a:t>Amélie Hay</a:t>
            </a:r>
          </a:p>
          <a:p>
            <a:r>
              <a:rPr lang="fr-FR" i="1" dirty="0"/>
              <a:t>MK La Luciole</a:t>
            </a:r>
          </a:p>
          <a:p>
            <a:r>
              <a:rPr lang="fr-FR" i="1" dirty="0"/>
              <a:t>ANGERS</a:t>
            </a:r>
          </a:p>
        </p:txBody>
      </p:sp>
    </p:spTree>
    <p:extLst>
      <p:ext uri="{BB962C8B-B14F-4D97-AF65-F5344CB8AC3E}">
        <p14:creationId xmlns:p14="http://schemas.microsoft.com/office/powerpoint/2010/main" val="375540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419100"/>
            <a:ext cx="9601200" cy="1485900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EVIDENCE BASED PRACTICE:</a:t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>
                <a:solidFill>
                  <a:srgbClr val="FF0000"/>
                </a:solidFill>
              </a:rPr>
              <a:t>DÉFINITION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2343806"/>
            <a:ext cx="9601200" cy="4095094"/>
          </a:xfrm>
        </p:spPr>
        <p:txBody>
          <a:bodyPr/>
          <a:lstStyle/>
          <a:p>
            <a:r>
              <a:rPr lang="fr-FR" sz="2400" dirty="0"/>
              <a:t>Pratique fondée sur des preuves scientifiques</a:t>
            </a:r>
          </a:p>
          <a:p>
            <a:r>
              <a:rPr lang="fr-FR" sz="2400" dirty="0"/>
              <a:t>Ne remplace pas l’expérience clinique</a:t>
            </a:r>
          </a:p>
          <a:p>
            <a:r>
              <a:rPr lang="fr-FR" sz="2400" dirty="0"/>
              <a:t>Informe le clinicien, alimente sa réflexion, modifie son modèle rééducatif</a:t>
            </a:r>
          </a:p>
          <a:p>
            <a:r>
              <a:rPr lang="fr-FR" sz="2400" dirty="0"/>
              <a:t>Argumente l’(in)efficacité d’une thérapie/technique</a:t>
            </a:r>
          </a:p>
          <a:p>
            <a:r>
              <a:rPr lang="fr-FR" sz="2400" dirty="0"/>
              <a:t>En lien avec le projet du patient</a:t>
            </a:r>
          </a:p>
          <a:p>
            <a:r>
              <a:rPr lang="fr-FR" sz="2400" dirty="0"/>
              <a:t>Démarche éthique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170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71451"/>
            <a:ext cx="9601200" cy="1485900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QUESTIONS DE </a:t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>
                <a:solidFill>
                  <a:srgbClr val="FF0000"/>
                </a:solidFill>
              </a:rPr>
              <a:t>RECHERCHE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657351"/>
            <a:ext cx="9601200" cy="45053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i="1" u="sng" dirty="0"/>
              <a:t>1- Formuler une question clinique claire, des postulats de départ, une problématique émanant de notre pratique</a:t>
            </a:r>
          </a:p>
          <a:p>
            <a:r>
              <a:rPr lang="fr-FR" sz="2400" dirty="0"/>
              <a:t>Les miennes: </a:t>
            </a:r>
          </a:p>
          <a:p>
            <a:pPr>
              <a:buFontTx/>
              <a:buChar char="-"/>
            </a:pPr>
            <a:r>
              <a:rPr lang="fr-FR" sz="2400" dirty="0"/>
              <a:t>Quels sont les effets positifs et négatifs de la rhizotomie dorsale sélective (RDS)?</a:t>
            </a:r>
          </a:p>
          <a:p>
            <a:pPr>
              <a:buFontTx/>
              <a:buChar char="-"/>
            </a:pPr>
            <a:r>
              <a:rPr lang="fr-FR" sz="2400" dirty="0"/>
              <a:t>Sur quelle population des paralysés cérébraux (GMFCS) la RDS a-t-elle fait ses preuves?</a:t>
            </a:r>
          </a:p>
          <a:p>
            <a:pPr>
              <a:buFontTx/>
              <a:buChar char="-"/>
            </a:pPr>
            <a:r>
              <a:rPr lang="fr-FR" sz="2400" dirty="0"/>
              <a:t>À quel âge est-il judicieux de proposer une telle intervention?</a:t>
            </a:r>
          </a:p>
          <a:p>
            <a:pPr>
              <a:buFontTx/>
              <a:buChar char="-"/>
            </a:pPr>
            <a:r>
              <a:rPr lang="fr-FR" sz="2400" dirty="0"/>
              <a:t>Quelle est son efficacité à long terme?</a:t>
            </a:r>
          </a:p>
          <a:p>
            <a:pPr>
              <a:buFontTx/>
              <a:buChar char="-"/>
            </a:pPr>
            <a:r>
              <a:rPr lang="fr-FR" sz="2400" dirty="0"/>
              <a:t>Quel est le type de rééducation post-opératoire?</a:t>
            </a:r>
          </a:p>
          <a:p>
            <a:r>
              <a:rPr lang="fr-FR" sz="2400" dirty="0"/>
              <a:t>Et vous ?</a:t>
            </a:r>
          </a:p>
        </p:txBody>
      </p:sp>
    </p:spTree>
    <p:extLst>
      <p:ext uri="{BB962C8B-B14F-4D97-AF65-F5344CB8AC3E}">
        <p14:creationId xmlns:p14="http://schemas.microsoft.com/office/powerpoint/2010/main" val="61180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400050"/>
            <a:ext cx="9601200" cy="1485900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METHODE DE RECHERCHE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667530"/>
            <a:ext cx="9601200" cy="46284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u="sng" dirty="0"/>
              <a:t>2- Rechercher des articles en évaluant de façon critique les preuves:</a:t>
            </a:r>
          </a:p>
          <a:p>
            <a:r>
              <a:rPr lang="fr-FR" sz="2400" dirty="0"/>
              <a:t>Terminologie: « </a:t>
            </a:r>
            <a:r>
              <a:rPr lang="fr-FR" sz="2400" dirty="0" err="1"/>
              <a:t>radicellotomie</a:t>
            </a:r>
            <a:r>
              <a:rPr lang="fr-FR" sz="2400" dirty="0"/>
              <a:t> », « radicotomie », « </a:t>
            </a:r>
            <a:r>
              <a:rPr lang="fr-FR" sz="2400" dirty="0" err="1"/>
              <a:t>radicellectomie</a:t>
            </a:r>
            <a:r>
              <a:rPr lang="fr-FR" sz="2400" dirty="0"/>
              <a:t> » sont des termes peu retrouvés dans la littérature</a:t>
            </a:r>
          </a:p>
          <a:p>
            <a:r>
              <a:rPr lang="fr-FR" sz="2400" dirty="0"/>
              <a:t>Mots clés : </a:t>
            </a:r>
            <a:r>
              <a:rPr lang="fr-FR" sz="2400" dirty="0" err="1"/>
              <a:t>selective</a:t>
            </a:r>
            <a:r>
              <a:rPr lang="fr-FR" sz="2400" dirty="0"/>
              <a:t> dorsal </a:t>
            </a:r>
            <a:r>
              <a:rPr lang="fr-FR" sz="2400" dirty="0" err="1"/>
              <a:t>rhizotomy</a:t>
            </a:r>
            <a:r>
              <a:rPr lang="fr-FR" sz="2400" dirty="0"/>
              <a:t> AND </a:t>
            </a:r>
            <a:r>
              <a:rPr lang="fr-FR" sz="2400" dirty="0" err="1"/>
              <a:t>cerebral</a:t>
            </a:r>
            <a:r>
              <a:rPr lang="fr-FR" sz="2400" dirty="0"/>
              <a:t> </a:t>
            </a:r>
            <a:r>
              <a:rPr lang="fr-FR" sz="2400" dirty="0" err="1"/>
              <a:t>palsy</a:t>
            </a:r>
            <a:r>
              <a:rPr lang="fr-FR" sz="2400" dirty="0"/>
              <a:t> AND </a:t>
            </a:r>
            <a:r>
              <a:rPr lang="fr-FR" sz="2400" dirty="0" err="1"/>
              <a:t>spasticity</a:t>
            </a:r>
            <a:r>
              <a:rPr lang="fr-FR" sz="2400" dirty="0"/>
              <a:t> AND </a:t>
            </a:r>
            <a:r>
              <a:rPr lang="fr-FR" sz="2400" dirty="0" err="1"/>
              <a:t>children</a:t>
            </a:r>
            <a:endParaRPr lang="fr-FR" sz="2400" dirty="0"/>
          </a:p>
          <a:p>
            <a:r>
              <a:rPr lang="fr-FR" sz="2400" dirty="0"/>
              <a:t>Principaux serveurs: </a:t>
            </a:r>
            <a:r>
              <a:rPr lang="fr-FR" sz="2400" dirty="0" err="1"/>
              <a:t>Pubmed</a:t>
            </a:r>
            <a:r>
              <a:rPr lang="fr-FR" sz="2400" dirty="0"/>
              <a:t>, Cochrane Library, Embase, Google </a:t>
            </a:r>
            <a:r>
              <a:rPr lang="fr-FR" sz="2400" dirty="0" err="1"/>
              <a:t>Scholar</a:t>
            </a:r>
            <a:endParaRPr lang="fr-FR" sz="2400" dirty="0"/>
          </a:p>
          <a:p>
            <a:r>
              <a:rPr lang="fr-FR" sz="2400" dirty="0"/>
              <a:t>Critères Pico: Population, Intervention, Comparateurs, </a:t>
            </a:r>
            <a:r>
              <a:rPr lang="fr-FR" sz="2400" dirty="0" err="1"/>
              <a:t>Outcome</a:t>
            </a:r>
            <a:endParaRPr lang="fr-FR" sz="2400" dirty="0"/>
          </a:p>
          <a:p>
            <a:r>
              <a:rPr lang="fr-FR" sz="2400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http://sci-hub.bz/</a:t>
            </a:r>
            <a:r>
              <a:rPr lang="fr-FR" sz="2400" dirty="0">
                <a:solidFill>
                  <a:srgbClr val="00B050"/>
                </a:solidFill>
              </a:rPr>
              <a:t> </a:t>
            </a:r>
            <a:r>
              <a:rPr lang="fr-FR" sz="2400" dirty="0"/>
              <a:t>ou  </a:t>
            </a:r>
            <a:r>
              <a:rPr lang="fr-FR" sz="2400" dirty="0">
                <a:solidFill>
                  <a:srgbClr val="00B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https://booksc.xyz/</a:t>
            </a:r>
            <a:r>
              <a:rPr lang="fr-FR" sz="2400" dirty="0">
                <a:solidFill>
                  <a:srgbClr val="00B050"/>
                </a:solidFill>
              </a:rPr>
              <a:t> </a:t>
            </a:r>
            <a:r>
              <a:rPr lang="fr-FR" sz="2400" dirty="0"/>
              <a:t>: utiliser le DOI, créer une bibliothèque</a:t>
            </a:r>
          </a:p>
          <a:p>
            <a:r>
              <a:rPr lang="fr-FR" sz="2400" dirty="0"/>
              <a:t>Grade des recommandations</a:t>
            </a:r>
          </a:p>
        </p:txBody>
      </p:sp>
    </p:spTree>
    <p:extLst>
      <p:ext uri="{BB962C8B-B14F-4D97-AF65-F5344CB8AC3E}">
        <p14:creationId xmlns:p14="http://schemas.microsoft.com/office/powerpoint/2010/main" val="421249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EMELI\Desktop\BIBLIO VIDEOS TORTICOLIS\biblio\Capture recommandatio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874" y="818691"/>
            <a:ext cx="9570260" cy="55080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239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256376"/>
            <a:ext cx="9601200" cy="1485900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SÉLÉCTION DES ARTICLES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38225" y="1040926"/>
            <a:ext cx="9601200" cy="3581400"/>
          </a:xfrm>
        </p:spPr>
        <p:txBody>
          <a:bodyPr/>
          <a:lstStyle/>
          <a:p>
            <a:r>
              <a:rPr lang="fr-FR" i="1" u="sng" dirty="0"/>
              <a:t>4 ARTICLES</a:t>
            </a:r>
            <a:r>
              <a:rPr lang="fr-FR" dirty="0"/>
              <a:t>: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76" y="1561775"/>
            <a:ext cx="6268339" cy="21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107" y="3813363"/>
            <a:ext cx="4466571" cy="162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633" y="1360225"/>
            <a:ext cx="3168622" cy="5004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945" y="6364225"/>
            <a:ext cx="3401997" cy="28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62" y="5536225"/>
            <a:ext cx="6515995" cy="1116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3329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73782" y="1509505"/>
            <a:ext cx="10923444" cy="5068957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fr-FR" sz="2400" dirty="0"/>
              <a:t>Méta-analyse de 3 essais randomisés en 1997, 1998: </a:t>
            </a:r>
            <a:r>
              <a:rPr lang="fr-FR" sz="2400" dirty="0">
                <a:solidFill>
                  <a:srgbClr val="FF0000"/>
                </a:solidFill>
              </a:rPr>
              <a:t>grade A</a:t>
            </a:r>
          </a:p>
          <a:p>
            <a:r>
              <a:rPr lang="fr-FR" sz="2400" dirty="0"/>
              <a:t>Population étudiée: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sz="2400" dirty="0"/>
              <a:t>diplégie spastique GMFCS 2 et 3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sz="2400" dirty="0"/>
              <a:t> âgée de moins de 8 ans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sz="2400" dirty="0"/>
              <a:t>exclusion: dystonie, athétose, ataxie, déficit visuel sévère</a:t>
            </a:r>
          </a:p>
          <a:p>
            <a:r>
              <a:rPr lang="fr-FR" sz="2400" dirty="0"/>
              <a:t>Étude sur 9 ou 12 mois</a:t>
            </a:r>
          </a:p>
          <a:p>
            <a:r>
              <a:rPr lang="fr-FR" sz="2400" dirty="0"/>
              <a:t>2 cohortes: RDS + Physiothérapie (PT) vs PT sans RDS</a:t>
            </a:r>
          </a:p>
          <a:p>
            <a:r>
              <a:rPr lang="fr-FR" sz="2400" dirty="0"/>
              <a:t>PT = étirement, renforcement et entrainement aux mouvements fonctionnels; protocoles variables → </a:t>
            </a:r>
            <a:r>
              <a:rPr lang="fr-FR" sz="2400" i="1" dirty="0"/>
              <a:t>par ex</a:t>
            </a:r>
            <a:r>
              <a:rPr lang="fr-FR" sz="2400" dirty="0"/>
              <a:t>: </a:t>
            </a:r>
            <a:r>
              <a:rPr lang="fr-FR" sz="2400" u="sng" dirty="0"/>
              <a:t>2h/j/1M</a:t>
            </a:r>
            <a:r>
              <a:rPr lang="fr-FR" sz="2400" dirty="0"/>
              <a:t>  </a:t>
            </a:r>
            <a:r>
              <a:rPr lang="fr-FR" sz="2400" i="1" dirty="0"/>
              <a:t>puis</a:t>
            </a:r>
            <a:r>
              <a:rPr lang="fr-FR" sz="2400" dirty="0"/>
              <a:t>   </a:t>
            </a:r>
            <a:r>
              <a:rPr lang="fr-FR" sz="2400" u="sng" dirty="0"/>
              <a:t>4-5h/s/5m</a:t>
            </a:r>
            <a:r>
              <a:rPr lang="fr-FR" sz="2400" dirty="0"/>
              <a:t> </a:t>
            </a:r>
            <a:r>
              <a:rPr lang="fr-FR" sz="2400" i="1" dirty="0"/>
              <a:t>puis</a:t>
            </a:r>
            <a:r>
              <a:rPr lang="fr-FR" sz="2400" dirty="0"/>
              <a:t>    </a:t>
            </a:r>
            <a:r>
              <a:rPr lang="fr-FR" sz="2400" u="sng" dirty="0"/>
              <a:t>1-4h/s/6m</a:t>
            </a:r>
            <a:r>
              <a:rPr lang="fr-FR" sz="2400" dirty="0"/>
              <a:t>   </a:t>
            </a:r>
            <a:r>
              <a:rPr lang="fr-FR" sz="2400" i="1" dirty="0"/>
              <a:t>ou </a:t>
            </a:r>
            <a:r>
              <a:rPr lang="fr-FR" sz="2400" dirty="0"/>
              <a:t>   </a:t>
            </a:r>
            <a:r>
              <a:rPr lang="fr-FR" sz="2400" u="sng" dirty="0"/>
              <a:t>45min/j/6s</a:t>
            </a:r>
            <a:r>
              <a:rPr lang="fr-FR" sz="2400" dirty="0"/>
              <a:t>   </a:t>
            </a:r>
            <a:r>
              <a:rPr lang="fr-FR" sz="2400" i="1" dirty="0"/>
              <a:t>puis </a:t>
            </a:r>
            <a:r>
              <a:rPr lang="fr-FR" sz="2400" u="sng" dirty="0"/>
              <a:t>2h/s/10,5m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14" y="0"/>
            <a:ext cx="6936381" cy="118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455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1257299" y="1329358"/>
            <a:ext cx="10410825" cy="530956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fr-FR" sz="2300" u="sng" dirty="0">
                <a:solidFill>
                  <a:srgbClr val="FF0000"/>
                </a:solidFill>
              </a:rPr>
              <a:t>Résultats: </a:t>
            </a:r>
          </a:p>
          <a:p>
            <a:pPr marL="0" indent="0">
              <a:buNone/>
            </a:pPr>
            <a:r>
              <a:rPr lang="fr-FR" sz="2300" dirty="0"/>
              <a:t>- Avantage positif mais faible pour la SDR + PT:</a:t>
            </a:r>
          </a:p>
          <a:p>
            <a:pPr marL="0" indent="0">
              <a:buNone/>
            </a:pPr>
            <a:r>
              <a:rPr lang="fr-FR" sz="2300" dirty="0"/>
              <a:t>→ Diminution significative de la spasticité (</a:t>
            </a:r>
            <a:r>
              <a:rPr lang="fr-FR" sz="2300" dirty="0" err="1"/>
              <a:t>ashworth</a:t>
            </a:r>
            <a:r>
              <a:rPr lang="fr-FR" sz="2300" dirty="0"/>
              <a:t>) </a:t>
            </a:r>
          </a:p>
          <a:p>
            <a:pPr marL="0" indent="0">
              <a:buNone/>
            </a:pPr>
            <a:r>
              <a:rPr lang="fr-FR" sz="2300" dirty="0"/>
              <a:t>→ Effet positif mais non significatif sur la Gross </a:t>
            </a:r>
            <a:r>
              <a:rPr lang="fr-FR" sz="2300" dirty="0" err="1"/>
              <a:t>Motor</a:t>
            </a:r>
            <a:r>
              <a:rPr lang="fr-FR" sz="2300" dirty="0"/>
              <a:t> </a:t>
            </a:r>
            <a:r>
              <a:rPr lang="fr-FR" sz="2300" dirty="0" err="1"/>
              <a:t>Function</a:t>
            </a:r>
            <a:r>
              <a:rPr lang="fr-FR" sz="2300" dirty="0"/>
              <a:t> (GMFM66)</a:t>
            </a:r>
          </a:p>
          <a:p>
            <a:pPr marL="0" indent="0">
              <a:buNone/>
            </a:pPr>
            <a:r>
              <a:rPr lang="fr-FR" sz="2300" dirty="0"/>
              <a:t>- Risque chirurgical peu élevé</a:t>
            </a:r>
          </a:p>
          <a:p>
            <a:pPr marL="0" indent="0">
              <a:buNone/>
            </a:pPr>
            <a:r>
              <a:rPr lang="fr-FR" sz="2300" dirty="0"/>
              <a:t>- L’âge n’est pas une variable significative</a:t>
            </a:r>
          </a:p>
          <a:p>
            <a:pPr marL="0" indent="0">
              <a:buNone/>
            </a:pPr>
            <a:r>
              <a:rPr lang="fr-FR" sz="2300" dirty="0"/>
              <a:t>- Apparait une corrélation directe entre le pourcentage de section de racine et le gain fonctionnel; pas de corrélation avec la spasticité</a:t>
            </a:r>
          </a:p>
          <a:p>
            <a:r>
              <a:rPr lang="fr-FR" sz="2300" u="sng" dirty="0">
                <a:solidFill>
                  <a:srgbClr val="FF0000"/>
                </a:solidFill>
              </a:rPr>
              <a:t>Perspectives</a:t>
            </a:r>
            <a:r>
              <a:rPr lang="fr-FR" sz="2300" dirty="0">
                <a:solidFill>
                  <a:srgbClr val="FF0000"/>
                </a:solidFill>
              </a:rPr>
              <a:t>: </a:t>
            </a:r>
            <a:r>
              <a:rPr lang="fr-FR" sz="2300" dirty="0"/>
              <a:t>déterminer le nombre et la localisation des racines à sélectionner</a:t>
            </a:r>
          </a:p>
          <a:p>
            <a:r>
              <a:rPr lang="fr-FR" sz="2300" u="sng" dirty="0">
                <a:solidFill>
                  <a:srgbClr val="FF0000"/>
                </a:solidFill>
              </a:rPr>
              <a:t>Spéculation</a:t>
            </a:r>
            <a:r>
              <a:rPr lang="fr-FR" sz="2300" dirty="0">
                <a:solidFill>
                  <a:srgbClr val="FF0000"/>
                </a:solidFill>
              </a:rPr>
              <a:t>: </a:t>
            </a:r>
            <a:r>
              <a:rPr lang="fr-FR" sz="2300" dirty="0"/>
              <a:t>potentiel effet sur la marche, la réduction de la douleur, le risque de déformation musculo-squelettique, la fonction, la participation et la qualité de vie; efficacité sur les populations plus sévères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14" y="0"/>
            <a:ext cx="6936381" cy="118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688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>
          <a:xfrm>
            <a:off x="1371600" y="279400"/>
            <a:ext cx="7048158" cy="6210852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chemeClr val="tx1"/>
                </a:solidFill>
              </a:rPr>
              <a:t>Essai randomisé de faible puissance: </a:t>
            </a:r>
            <a:r>
              <a:rPr lang="fr-FR" sz="2400" dirty="0">
                <a:solidFill>
                  <a:srgbClr val="FF0000"/>
                </a:solidFill>
              </a:rPr>
              <a:t>grade B</a:t>
            </a:r>
          </a:p>
          <a:p>
            <a:r>
              <a:rPr lang="fr-FR" sz="2400" dirty="0">
                <a:solidFill>
                  <a:schemeClr val="tx1"/>
                </a:solidFill>
              </a:rPr>
              <a:t>Population étudiée: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sz="2400" dirty="0">
                <a:solidFill>
                  <a:schemeClr val="tx1"/>
                </a:solidFill>
              </a:rPr>
              <a:t>43 enfants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sz="2400" dirty="0">
                <a:solidFill>
                  <a:schemeClr val="tx1"/>
                </a:solidFill>
              </a:rPr>
              <a:t>Âge moyen: 6 ans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sz="2400" dirty="0">
                <a:solidFill>
                  <a:schemeClr val="tx1"/>
                </a:solidFill>
              </a:rPr>
              <a:t>diplégie spastique avec bon pronostic de déambulation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sz="2400" dirty="0">
                <a:solidFill>
                  <a:schemeClr val="tx1"/>
                </a:solidFill>
              </a:rPr>
              <a:t>exclusion: athétose, dystonie, ataxie, déformations musculo-squelettiques sévères, déficience visuelle grave, fonctions intellectuelles  non-coopératives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/>
                </a:solidFill>
              </a:rPr>
              <a:t>RDS(L1-S2) +PT ou PT seulement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/>
                </a:solidFill>
              </a:rPr>
              <a:t>PT= </a:t>
            </a:r>
            <a:r>
              <a:rPr lang="fr-FR" sz="2400" u="sng" dirty="0">
                <a:solidFill>
                  <a:schemeClr val="tx1"/>
                </a:solidFill>
              </a:rPr>
              <a:t>2h/j, 5j/s/1m</a:t>
            </a:r>
            <a:r>
              <a:rPr lang="fr-FR" sz="2400" dirty="0">
                <a:solidFill>
                  <a:schemeClr val="tx1"/>
                </a:solidFill>
              </a:rPr>
              <a:t>  </a:t>
            </a:r>
            <a:r>
              <a:rPr lang="fr-FR" sz="2400" i="1" dirty="0">
                <a:solidFill>
                  <a:schemeClr val="tx1"/>
                </a:solidFill>
              </a:rPr>
              <a:t>puis</a:t>
            </a:r>
            <a:r>
              <a:rPr lang="fr-FR" sz="2400" dirty="0">
                <a:solidFill>
                  <a:schemeClr val="tx1"/>
                </a:solidFill>
              </a:rPr>
              <a:t>  </a:t>
            </a:r>
            <a:r>
              <a:rPr lang="fr-FR" sz="2400" u="sng" dirty="0">
                <a:solidFill>
                  <a:schemeClr val="tx1"/>
                </a:solidFill>
              </a:rPr>
              <a:t>1h/j, 4/5j/s/1m</a:t>
            </a:r>
            <a:r>
              <a:rPr lang="fr-FR" sz="2400" dirty="0">
                <a:solidFill>
                  <a:schemeClr val="tx1"/>
                </a:solidFill>
              </a:rPr>
              <a:t>  </a:t>
            </a:r>
            <a:r>
              <a:rPr lang="fr-FR" sz="2400" i="1" dirty="0">
                <a:solidFill>
                  <a:schemeClr val="tx1"/>
                </a:solidFill>
              </a:rPr>
              <a:t>puis</a:t>
            </a:r>
            <a:r>
              <a:rPr lang="fr-FR" sz="2400" dirty="0">
                <a:solidFill>
                  <a:schemeClr val="tx1"/>
                </a:solidFill>
              </a:rPr>
              <a:t>  </a:t>
            </a:r>
            <a:r>
              <a:rPr lang="fr-FR" sz="2400" u="sng" dirty="0">
                <a:solidFill>
                  <a:schemeClr val="tx1"/>
                </a:solidFill>
              </a:rPr>
              <a:t>1h/j, 1/4j/s/6m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33" y="458525"/>
            <a:ext cx="3168622" cy="5004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45" y="5462525"/>
            <a:ext cx="3401997" cy="28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8122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>
          <a:xfrm>
            <a:off x="1371600" y="279400"/>
            <a:ext cx="7048158" cy="62108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400" u="sng" dirty="0">
                <a:solidFill>
                  <a:srgbClr val="FF0000"/>
                </a:solidFill>
              </a:rPr>
              <a:t>Résultats à 24 mois du groupe RDS + PT:</a:t>
            </a:r>
          </a:p>
          <a:p>
            <a:pPr>
              <a:buFontTx/>
              <a:buChar char="-"/>
            </a:pPr>
            <a:r>
              <a:rPr lang="fr-FR" sz="2400" dirty="0">
                <a:solidFill>
                  <a:schemeClr val="tx1"/>
                </a:solidFill>
              </a:rPr>
              <a:t>Résultat significatif sur la diminution de la spasticité des membres inférieurs (</a:t>
            </a:r>
            <a:r>
              <a:rPr lang="fr-FR" sz="2400" dirty="0" err="1">
                <a:solidFill>
                  <a:schemeClr val="tx1"/>
                </a:solidFill>
              </a:rPr>
              <a:t>Aschworth</a:t>
            </a:r>
            <a:r>
              <a:rPr lang="fr-FR" sz="2400" dirty="0">
                <a:solidFill>
                  <a:schemeClr val="tx1"/>
                </a:solidFill>
              </a:rPr>
              <a:t>), pas de changement dans le groupe PT</a:t>
            </a:r>
          </a:p>
          <a:p>
            <a:pPr>
              <a:buFontTx/>
              <a:buChar char="-"/>
            </a:pPr>
            <a:r>
              <a:rPr lang="fr-FR" sz="2400" dirty="0">
                <a:solidFill>
                  <a:schemeClr val="tx1"/>
                </a:solidFill>
              </a:rPr>
              <a:t>Résultat similaire sur le gain en motricité globale (GMFM) vs groupe avec PT seulement</a:t>
            </a:r>
          </a:p>
          <a:p>
            <a:pPr>
              <a:buFontTx/>
              <a:buChar char="-"/>
            </a:pPr>
            <a:r>
              <a:rPr lang="fr-FR" sz="2400" dirty="0">
                <a:solidFill>
                  <a:schemeClr val="tx1"/>
                </a:solidFill>
              </a:rPr>
              <a:t>Opération sécure; la douleur du dos est l’effet indésirable le plus retrouvé vs douleur des membres inférieurs dans le groupe PT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u="sng" dirty="0">
                <a:solidFill>
                  <a:srgbClr val="FF0000"/>
                </a:solidFill>
              </a:rPr>
              <a:t>Spéculations</a:t>
            </a:r>
            <a:r>
              <a:rPr lang="fr-FR" sz="2400" dirty="0">
                <a:solidFill>
                  <a:schemeClr val="tx1"/>
                </a:solidFill>
              </a:rPr>
              <a:t>: à transposer pour les PC plus sévères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33" y="458525"/>
            <a:ext cx="3168622" cy="5004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445" y="5462525"/>
            <a:ext cx="3401997" cy="28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1797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52945" y="2107097"/>
            <a:ext cx="10672330" cy="454218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fr-FR" sz="2800" dirty="0"/>
              <a:t>Étude rétrospective: </a:t>
            </a:r>
            <a:r>
              <a:rPr lang="fr-FR" sz="2800" dirty="0">
                <a:solidFill>
                  <a:srgbClr val="FF0000"/>
                </a:solidFill>
              </a:rPr>
              <a:t>Grade C</a:t>
            </a:r>
          </a:p>
          <a:p>
            <a:r>
              <a:rPr lang="fr-FR" sz="2800" dirty="0"/>
              <a:t>Population étudiée: </a:t>
            </a:r>
          </a:p>
          <a:p>
            <a:pPr>
              <a:buFontTx/>
              <a:buChar char="-"/>
            </a:pPr>
            <a:r>
              <a:rPr lang="fr-FR" sz="2800" dirty="0"/>
              <a:t>54 patients</a:t>
            </a:r>
          </a:p>
          <a:p>
            <a:pPr>
              <a:buFontTx/>
              <a:buChar char="-"/>
            </a:pPr>
            <a:r>
              <a:rPr lang="fr-FR" sz="2800" dirty="0"/>
              <a:t>GMFCS 4 et 5</a:t>
            </a:r>
          </a:p>
          <a:p>
            <a:pPr>
              <a:buFontTx/>
              <a:buChar char="-"/>
            </a:pPr>
            <a:r>
              <a:rPr lang="fr-FR" sz="2800" dirty="0"/>
              <a:t>âge moyen 10 ans</a:t>
            </a:r>
          </a:p>
          <a:p>
            <a:r>
              <a:rPr lang="fr-FR" sz="2800" dirty="0"/>
              <a:t>Étude sur 14 mois, entre 2011 et 2015</a:t>
            </a:r>
          </a:p>
          <a:p>
            <a:r>
              <a:rPr lang="fr-FR" sz="2800" dirty="0"/>
              <a:t>RDS ( L2/S1) + PT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879" y="0"/>
            <a:ext cx="5260627" cy="190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2385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866776" y="2117035"/>
            <a:ext cx="11219208" cy="4542182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fr-FR" sz="2900" u="sng" dirty="0">
                <a:solidFill>
                  <a:srgbClr val="FF0000"/>
                </a:solidFill>
              </a:rPr>
              <a:t>Résultats:</a:t>
            </a:r>
          </a:p>
          <a:p>
            <a:pPr marL="0" indent="0">
              <a:buNone/>
            </a:pPr>
            <a:r>
              <a:rPr lang="fr-FR" sz="2900" dirty="0"/>
              <a:t>- Diminution significative de la spasticité des membres inférieurs et supérieurs (</a:t>
            </a:r>
            <a:r>
              <a:rPr lang="fr-FR" sz="2900" dirty="0" err="1"/>
              <a:t>aschworth</a:t>
            </a:r>
            <a:r>
              <a:rPr lang="fr-FR" sz="2900" dirty="0"/>
              <a:t>)</a:t>
            </a:r>
          </a:p>
          <a:p>
            <a:pPr marL="0" indent="0">
              <a:buNone/>
            </a:pPr>
            <a:r>
              <a:rPr lang="fr-FR" sz="2900" dirty="0"/>
              <a:t>- Amélioration de la puissance musculaire ( </a:t>
            </a:r>
            <a:r>
              <a:rPr lang="fr-FR" sz="2900" dirty="0" err="1"/>
              <a:t>Medical</a:t>
            </a:r>
            <a:r>
              <a:rPr lang="fr-FR" sz="2900" dirty="0"/>
              <a:t> </a:t>
            </a:r>
            <a:r>
              <a:rPr lang="fr-FR" sz="2900" dirty="0" err="1"/>
              <a:t>Research</a:t>
            </a:r>
            <a:r>
              <a:rPr lang="fr-FR" sz="2900" dirty="0"/>
              <a:t> Council) et de l’amplitude des mouvements</a:t>
            </a:r>
          </a:p>
          <a:p>
            <a:pPr marL="0" indent="0">
              <a:buNone/>
            </a:pPr>
            <a:r>
              <a:rPr lang="fr-FR" sz="2900" dirty="0"/>
              <a:t>- Résultats maintenus après 14 mois</a:t>
            </a:r>
          </a:p>
          <a:p>
            <a:pPr marL="0" indent="0">
              <a:buNone/>
            </a:pPr>
            <a:r>
              <a:rPr lang="fr-FR" sz="2900" dirty="0"/>
              <a:t>- Amélioration de la continence urinaire (suivi sur 6 mois)</a:t>
            </a:r>
          </a:p>
          <a:p>
            <a:pPr marL="0" indent="0">
              <a:buNone/>
            </a:pPr>
            <a:r>
              <a:rPr lang="fr-FR" sz="2900" dirty="0"/>
              <a:t>- Raisonnable alternative à la pompe à baclofène intrathécale, voire préférable (meilleur résultat sur la spasticité et balance risque/économie)</a:t>
            </a:r>
          </a:p>
          <a:p>
            <a:pPr marL="0" indent="0">
              <a:buNone/>
            </a:pPr>
            <a:r>
              <a:rPr lang="fr-FR" sz="2900" dirty="0"/>
              <a:t>- Enquête des familles à 6 mois: effet positif sur la spasticité et les soins de nursing</a:t>
            </a:r>
          </a:p>
          <a:p>
            <a:pPr marL="0" indent="0">
              <a:buNone/>
            </a:pPr>
            <a:r>
              <a:rPr lang="fr-FR" sz="2900" dirty="0"/>
              <a:t>- Peu de risque opératoire, risque standard lié à la neurochirurgie vertébrale; incidence de déformation de la colonne vertébrale après RDS est le risque à long terme le plus étudié</a:t>
            </a:r>
          </a:p>
          <a:p>
            <a:r>
              <a:rPr lang="fr-FR" sz="2900" u="sng" dirty="0">
                <a:solidFill>
                  <a:srgbClr val="FF0000"/>
                </a:solidFill>
              </a:rPr>
              <a:t>Perspectives</a:t>
            </a:r>
            <a:r>
              <a:rPr lang="fr-FR" sz="2900" dirty="0">
                <a:solidFill>
                  <a:srgbClr val="FF0000"/>
                </a:solidFill>
              </a:rPr>
              <a:t>: </a:t>
            </a:r>
            <a:r>
              <a:rPr lang="fr-FR" sz="2900" dirty="0">
                <a:solidFill>
                  <a:schemeClr val="tx1"/>
                </a:solidFill>
              </a:rPr>
              <a:t>évaluer </a:t>
            </a:r>
            <a:r>
              <a:rPr lang="fr-FR" sz="2900" dirty="0"/>
              <a:t>sur le long terme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879" y="0"/>
            <a:ext cx="5260627" cy="190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5644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2405270"/>
            <a:ext cx="9601200" cy="4452730"/>
          </a:xfrm>
        </p:spPr>
        <p:txBody>
          <a:bodyPr>
            <a:normAutofit/>
          </a:bodyPr>
          <a:lstStyle/>
          <a:p>
            <a:r>
              <a:rPr lang="fr-FR" dirty="0"/>
              <a:t>Etude rétrospective : </a:t>
            </a:r>
            <a:r>
              <a:rPr lang="fr-FR" dirty="0">
                <a:solidFill>
                  <a:srgbClr val="FF0000"/>
                </a:solidFill>
              </a:rPr>
              <a:t>grade C</a:t>
            </a:r>
          </a:p>
          <a:p>
            <a:r>
              <a:rPr lang="fr-FR" dirty="0"/>
              <a:t>Population étudiée: </a:t>
            </a:r>
          </a:p>
          <a:p>
            <a:pPr>
              <a:buFontTx/>
              <a:buChar char="-"/>
            </a:pPr>
            <a:r>
              <a:rPr lang="fr-FR" dirty="0"/>
              <a:t>102 patients PC (GMFCS 1 à 4)</a:t>
            </a:r>
          </a:p>
          <a:p>
            <a:pPr>
              <a:buFontTx/>
              <a:buChar char="-"/>
            </a:pPr>
            <a:r>
              <a:rPr lang="fr-FR" dirty="0"/>
              <a:t>âge moyen 5 ans (extrême 3-10,5ans)</a:t>
            </a:r>
          </a:p>
          <a:p>
            <a:pPr>
              <a:buFontTx/>
              <a:buChar char="-"/>
            </a:pPr>
            <a:r>
              <a:rPr lang="fr-FR" dirty="0"/>
              <a:t>exclusion: dystonie, antécédents orthopédiques et faiblesse musculaire sous-jacente</a:t>
            </a:r>
          </a:p>
          <a:p>
            <a:r>
              <a:rPr lang="fr-FR" dirty="0"/>
              <a:t>Données entre 1991 et 2001, suivi à 1, 5, 10 et 15 ans après RDS</a:t>
            </a:r>
          </a:p>
          <a:p>
            <a:r>
              <a:rPr lang="fr-FR" dirty="0"/>
              <a:t>RDS ( L1-S2) + PT</a:t>
            </a:r>
          </a:p>
          <a:p>
            <a:pPr marL="0" indent="0">
              <a:buNone/>
            </a:pPr>
            <a:r>
              <a:rPr lang="fr-FR" dirty="0"/>
              <a:t> → PT = assis au 4</a:t>
            </a:r>
            <a:r>
              <a:rPr lang="fr-FR" baseline="30000" dirty="0"/>
              <a:t>ème</a:t>
            </a:r>
            <a:r>
              <a:rPr lang="fr-FR" dirty="0"/>
              <a:t> jour puis </a:t>
            </a:r>
            <a:r>
              <a:rPr lang="fr-FR" u="sng" dirty="0"/>
              <a:t>6h/j/6s</a:t>
            </a:r>
            <a:r>
              <a:rPr lang="fr-FR" dirty="0"/>
              <a:t> de renforcement musculaire en centre de rééducation puis kiné libéral </a:t>
            </a:r>
            <a:r>
              <a:rPr lang="fr-FR" u="sng" dirty="0"/>
              <a:t>3h/s</a:t>
            </a:r>
            <a:r>
              <a:rPr lang="fr-FR" dirty="0"/>
              <a:t> d’étirement et de renforcement des membres inférieurs + ergothérapie la 1</a:t>
            </a:r>
            <a:r>
              <a:rPr lang="fr-FR" baseline="30000" dirty="0"/>
              <a:t>ère</a:t>
            </a:r>
            <a:r>
              <a:rPr lang="fr-FR" dirty="0"/>
              <a:t> année + orthèses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438" y="0"/>
            <a:ext cx="5850451" cy="2016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882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71599" y="506897"/>
            <a:ext cx="5466523" cy="5923720"/>
          </a:xfrm>
        </p:spPr>
        <p:txBody>
          <a:bodyPr>
            <a:normAutofit/>
          </a:bodyPr>
          <a:lstStyle/>
          <a:p>
            <a:r>
              <a:rPr lang="fr-FR" u="sng" dirty="0">
                <a:solidFill>
                  <a:srgbClr val="FF0000"/>
                </a:solidFill>
              </a:rPr>
              <a:t>Résultats</a:t>
            </a:r>
            <a:r>
              <a:rPr lang="fr-FR" dirty="0">
                <a:solidFill>
                  <a:srgbClr val="FF0000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fr-FR" dirty="0"/>
              <a:t>97, 62, 57 et 14 patients ont terminé les évaluations à 1, 5, 10 et 15 ans </a:t>
            </a:r>
          </a:p>
          <a:p>
            <a:pPr>
              <a:buFontTx/>
              <a:buChar char="-"/>
            </a:pPr>
            <a:r>
              <a:rPr lang="fr-FR" dirty="0"/>
              <a:t>Jusqu’à l’adolescence et au début de l’âge adulte: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/>
              <a:t>diminution durable et statistiquement significative de la spasticité des membres inférieurs (Aschworth modifié)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dirty="0"/>
              <a:t>amélioration de la motricité globale (GMFM 88), des performances des AVQ (PEDI) et de la fonction des membres supérieurs</a:t>
            </a:r>
          </a:p>
          <a:p>
            <a:pPr>
              <a:buFontTx/>
              <a:buChar char="-"/>
            </a:pPr>
            <a:r>
              <a:rPr lang="fr-FR" dirty="0"/>
              <a:t>Résultats plus durables pour les patients GMFCS 1, 2 et 3, ou GMFM 88 de base &gt; 60, protège contre le déclin survenant à l’adolescence d’après les trajectoires d’histoire naturelle de l’enfant PC</a:t>
            </a:r>
          </a:p>
          <a:p>
            <a:endParaRPr lang="fr-FR" dirty="0"/>
          </a:p>
        </p:txBody>
      </p:sp>
      <p:pic>
        <p:nvPicPr>
          <p:cNvPr id="5" name="Picture 8" descr="C:\Users\MEMELI\Desktop\COKILLAJE\60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728" y="3635704"/>
            <a:ext cx="4316852" cy="24840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MEMELI\Desktop\COKILLAJE\spasticité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09890" y="276278"/>
            <a:ext cx="3796760" cy="27720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49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MEMELI\Desktop\COKILLAJE\PILAR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7122" y="536713"/>
            <a:ext cx="4483634" cy="58320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974034" y="109330"/>
            <a:ext cx="602311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u="sng" dirty="0">
                <a:solidFill>
                  <a:srgbClr val="FF0000"/>
                </a:solidFill>
              </a:rPr>
              <a:t>Résultats:</a:t>
            </a:r>
            <a:endParaRPr lang="fr-FR" sz="1600" dirty="0">
              <a:solidFill>
                <a:srgbClr val="191B0E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191B0E"/>
                </a:solidFill>
              </a:rPr>
              <a:t>Meilleurs résultats en fonction de la distribution de la spasticité (diplégie vs tétraplégie) et du degré de spasticité des adducteurs de hanche (</a:t>
            </a:r>
            <a:r>
              <a:rPr lang="fr-FR" sz="1600" dirty="0" err="1">
                <a:solidFill>
                  <a:srgbClr val="191B0E"/>
                </a:solidFill>
              </a:rPr>
              <a:t>Aschworth</a:t>
            </a:r>
            <a:r>
              <a:rPr lang="fr-FR" sz="1600" dirty="0">
                <a:solidFill>
                  <a:srgbClr val="191B0E"/>
                </a:solidFill>
              </a:rPr>
              <a:t> &lt;3 vs = 3)</a:t>
            </a: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191B0E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191B0E"/>
                </a:solidFill>
              </a:rPr>
              <a:t>Pas de corrélation avec l’âge, le sexe, le degré de spasticité en flexion plantaire de la cheville ou des ischio-jambiers</a:t>
            </a: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191B0E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191B0E"/>
                </a:solidFill>
              </a:rPr>
              <a:t>Sur 82 patients: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dirty="0">
                <a:solidFill>
                  <a:srgbClr val="191B0E"/>
                </a:solidFill>
              </a:rPr>
              <a:t>59,1% RDS seule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dirty="0">
                <a:solidFill>
                  <a:srgbClr val="191B0E"/>
                </a:solidFill>
              </a:rPr>
              <a:t>12,5% </a:t>
            </a:r>
            <a:r>
              <a:rPr lang="fr-FR" sz="1600" dirty="0" err="1">
                <a:solidFill>
                  <a:srgbClr val="191B0E"/>
                </a:solidFill>
              </a:rPr>
              <a:t>Botox</a:t>
            </a:r>
            <a:r>
              <a:rPr lang="fr-FR" sz="1600" dirty="0">
                <a:solidFill>
                  <a:srgbClr val="191B0E"/>
                </a:solidFill>
              </a:rPr>
              <a:t> en plus de la RDS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600" dirty="0">
                <a:solidFill>
                  <a:srgbClr val="191B0E"/>
                </a:solidFill>
              </a:rPr>
              <a:t>28,4% nouvelle chirurgie orthopédique des membres inférieurs</a:t>
            </a:r>
          </a:p>
          <a:p>
            <a:endParaRPr lang="fr-FR" sz="1600" dirty="0">
              <a:solidFill>
                <a:srgbClr val="191B0E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191B0E"/>
                </a:solidFill>
              </a:rPr>
              <a:t>Suivi à long terme: faible niveau de déformations rachidiennes significatives surtout si la chirurgie est réalisée avant  5 ans</a:t>
            </a:r>
          </a:p>
          <a:p>
            <a:pPr marL="285750" indent="-285750">
              <a:buFontTx/>
              <a:buChar char="-"/>
            </a:pPr>
            <a:endParaRPr lang="fr-FR" sz="1600" dirty="0">
              <a:solidFill>
                <a:srgbClr val="191B0E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rgbClr val="191B0E"/>
                </a:solidFill>
              </a:rPr>
              <a:t>Création du </a:t>
            </a:r>
            <a:r>
              <a:rPr lang="fr-FR" sz="1600" dirty="0" err="1">
                <a:solidFill>
                  <a:srgbClr val="191B0E"/>
                </a:solidFill>
              </a:rPr>
              <a:t>Predictive</a:t>
            </a:r>
            <a:r>
              <a:rPr lang="fr-FR" sz="1600" dirty="0">
                <a:solidFill>
                  <a:srgbClr val="191B0E"/>
                </a:solidFill>
              </a:rPr>
              <a:t> Index for Long-</a:t>
            </a:r>
            <a:r>
              <a:rPr lang="fr-FR" sz="1600" dirty="0" err="1">
                <a:solidFill>
                  <a:srgbClr val="191B0E"/>
                </a:solidFill>
              </a:rPr>
              <a:t>term</a:t>
            </a:r>
            <a:r>
              <a:rPr lang="fr-FR" sz="1600" dirty="0">
                <a:solidFill>
                  <a:srgbClr val="191B0E"/>
                </a:solidFill>
              </a:rPr>
              <a:t> Ambulation </a:t>
            </a:r>
            <a:r>
              <a:rPr lang="fr-FR" sz="1600" dirty="0" err="1">
                <a:solidFill>
                  <a:srgbClr val="191B0E"/>
                </a:solidFill>
              </a:rPr>
              <a:t>after</a:t>
            </a:r>
            <a:r>
              <a:rPr lang="fr-FR" sz="1600" dirty="0">
                <a:solidFill>
                  <a:srgbClr val="191B0E"/>
                </a:solidFill>
              </a:rPr>
              <a:t> </a:t>
            </a:r>
            <a:r>
              <a:rPr lang="fr-FR" sz="1600" dirty="0" err="1">
                <a:solidFill>
                  <a:srgbClr val="191B0E"/>
                </a:solidFill>
              </a:rPr>
              <a:t>Rhizotomy</a:t>
            </a:r>
            <a:r>
              <a:rPr lang="fr-FR" sz="1600" dirty="0">
                <a:solidFill>
                  <a:srgbClr val="191B0E"/>
                </a:solidFill>
              </a:rPr>
              <a:t> (PILAR):</a:t>
            </a:r>
          </a:p>
          <a:p>
            <a:r>
              <a:rPr lang="fr-FR" sz="1600" dirty="0">
                <a:solidFill>
                  <a:srgbClr val="191B0E"/>
                </a:solidFill>
              </a:rPr>
              <a:t>→ score ≥ 4, le patient a de bonnes chances d’un effet bénéfique à long terme sur la marche après RDS</a:t>
            </a:r>
          </a:p>
          <a:p>
            <a:r>
              <a:rPr lang="fr-FR" sz="1600" dirty="0">
                <a:solidFill>
                  <a:srgbClr val="191B0E"/>
                </a:solidFill>
              </a:rPr>
              <a:t> → utile pour discuter des attentes postopératoires avec les familles</a:t>
            </a:r>
          </a:p>
          <a:p>
            <a:endParaRPr lang="fr-FR" sz="1600" dirty="0">
              <a:solidFill>
                <a:srgbClr val="191B0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u="sng" dirty="0">
                <a:solidFill>
                  <a:srgbClr val="FF0000"/>
                </a:solidFill>
              </a:rPr>
              <a:t>Suggestion: </a:t>
            </a:r>
            <a:r>
              <a:rPr lang="fr-FR" sz="1600" dirty="0">
                <a:solidFill>
                  <a:srgbClr val="191B0E"/>
                </a:solidFill>
              </a:rPr>
              <a:t>opérer avant l’âge de plateau soit 7 ans, permettrait aux enfants d’optimiser leur potentiel musculaire et le maintenir jusqu’au début de l’âge adulte</a:t>
            </a:r>
            <a:br>
              <a:rPr lang="fr-FR" sz="1600" dirty="0">
                <a:solidFill>
                  <a:srgbClr val="191B0E"/>
                </a:solidFill>
              </a:rPr>
            </a:br>
            <a:br>
              <a:rPr lang="fr-FR" dirty="0">
                <a:solidFill>
                  <a:srgbClr val="191B0E"/>
                </a:solidFill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110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936049" y="276621"/>
            <a:ext cx="9601200" cy="1485900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RÉSUMÉ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83365" y="1441173"/>
            <a:ext cx="5486400" cy="5273951"/>
          </a:xfrm>
        </p:spPr>
        <p:txBody>
          <a:bodyPr>
            <a:normAutofit lnSpcReduction="10000"/>
          </a:bodyPr>
          <a:lstStyle/>
          <a:p>
            <a:r>
              <a:rPr lang="fr-FR" dirty="0"/>
              <a:t>La rhizotomie dorsale sélective a bien fait ses preuves pour diminuer la spasticité et améliorer la cinématique de marche chez les patients PC</a:t>
            </a:r>
          </a:p>
          <a:p>
            <a:r>
              <a:rPr lang="fr-FR" dirty="0"/>
              <a:t>Recommandé pour tous les GMFCS mais avec des objectifs différents; quelques exclusions (dystonie, athétose…)</a:t>
            </a:r>
          </a:p>
          <a:p>
            <a:r>
              <a:rPr lang="fr-FR" dirty="0"/>
              <a:t>Discutable vs la pompe à </a:t>
            </a:r>
            <a:r>
              <a:rPr lang="fr-FR" dirty="0" err="1"/>
              <a:t>baclofène</a:t>
            </a:r>
            <a:endParaRPr lang="fr-FR" dirty="0"/>
          </a:p>
          <a:p>
            <a:r>
              <a:rPr lang="fr-FR" dirty="0"/>
              <a:t>Âge optimal d’intervention avant 7 ans</a:t>
            </a:r>
          </a:p>
          <a:p>
            <a:r>
              <a:rPr lang="fr-FR" dirty="0"/>
              <a:t>Effet sur le long terme prouvé chez les patients GMFCS 1, 2 et 3; études à poursuivre pour les GMFCS 4 et 5</a:t>
            </a:r>
          </a:p>
          <a:p>
            <a:r>
              <a:rPr lang="fr-FR" dirty="0"/>
              <a:t>Peu de risque opératoire</a:t>
            </a:r>
          </a:p>
          <a:p>
            <a:r>
              <a:rPr lang="fr-FR" dirty="0"/>
              <a:t>Protocole de rééducation intensive différent selon les centres de rééducation</a:t>
            </a:r>
          </a:p>
          <a:p>
            <a:endParaRPr lang="fr-FR" dirty="0"/>
          </a:p>
        </p:txBody>
      </p:sp>
      <p:pic>
        <p:nvPicPr>
          <p:cNvPr id="2050" name="Picture 2" descr="C:\Users\MEMELI\Desktop\KINE\Capture NOVA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519" y="456652"/>
            <a:ext cx="5398481" cy="22680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EMELI\Desktop\COKILLAJE\non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936" y="2724652"/>
            <a:ext cx="2746455" cy="28080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77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TM10001105[[fn=Cadrage]]</Template>
  <TotalTime>2071</TotalTime>
  <Words>1284</Words>
  <Application>Microsoft Office PowerPoint</Application>
  <PresentationFormat>Grand écran</PresentationFormat>
  <Paragraphs>119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Courier New</vt:lpstr>
      <vt:lpstr>Franklin Gothic Book</vt:lpstr>
      <vt:lpstr>Wingdings</vt:lpstr>
      <vt:lpstr>Crop</vt:lpstr>
      <vt:lpstr>Rhizotomie dorsale sélective   et  EVIDENCE BASED PRACTICE  dans le cadre de la paralysie cérébrale</vt:lpstr>
      <vt:lpstr>EVIDENCE BASED PRACTICE: DÉFINITION</vt:lpstr>
      <vt:lpstr>QUESTIONS DE  RECHERCHE</vt:lpstr>
      <vt:lpstr>METHODE DE RECHERCHE</vt:lpstr>
      <vt:lpstr>Présentation PowerPoint</vt:lpstr>
      <vt:lpstr>SÉLÉCTION DES ARTICLES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RÉSUMÉ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Rhizotomie dorsale selective   et  EVIDENCE BASED PRACTICE</dc:title>
  <dc:creator>LUCIOLE</dc:creator>
  <cp:lastModifiedBy>AMELIE HAY</cp:lastModifiedBy>
  <cp:revision>61</cp:revision>
  <dcterms:created xsi:type="dcterms:W3CDTF">2021-09-20T08:59:34Z</dcterms:created>
  <dcterms:modified xsi:type="dcterms:W3CDTF">2021-11-27T06:20:53Z</dcterms:modified>
</cp:coreProperties>
</file>