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sldIdLst>
    <p:sldId id="597" r:id="rId2"/>
    <p:sldId id="263" r:id="rId3"/>
    <p:sldId id="602" r:id="rId4"/>
    <p:sldId id="598" r:id="rId5"/>
    <p:sldId id="333" r:id="rId6"/>
    <p:sldId id="603" r:id="rId7"/>
    <p:sldId id="628" r:id="rId8"/>
    <p:sldId id="615" r:id="rId9"/>
    <p:sldId id="631" r:id="rId10"/>
    <p:sldId id="630" r:id="rId11"/>
    <p:sldId id="63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53"/>
    <p:restoredTop sz="76481"/>
  </p:normalViewPr>
  <p:slideViewPr>
    <p:cSldViewPr snapToGrid="0" snapToObjects="1">
      <p:cViewPr varScale="1">
        <p:scale>
          <a:sx n="73" d="100"/>
          <a:sy n="73" d="100"/>
        </p:scale>
        <p:origin x="177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DD4355-E911-41E7-AE87-7133FBCD4094}" type="doc">
      <dgm:prSet loTypeId="urn:microsoft.com/office/officeart/2005/8/layout/venn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62E90C-E9AA-425C-BC0A-D6E6FEDCED56}" type="pres">
      <dgm:prSet presAssocID="{94DD4355-E911-41E7-AE87-7133FBCD4094}" presName="Name0" presStyleCnt="0">
        <dgm:presLayoutVars>
          <dgm:dir/>
          <dgm:resizeHandles val="exact"/>
        </dgm:presLayoutVars>
      </dgm:prSet>
      <dgm:spPr/>
    </dgm:pt>
  </dgm:ptLst>
  <dgm:cxnLst>
    <dgm:cxn modelId="{607898A1-542A-4D2E-B70A-CFE528CA558D}" type="presOf" srcId="{94DD4355-E911-41E7-AE87-7133FBCD4094}" destId="{F262E90C-E9AA-425C-BC0A-D6E6FEDCED56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4DD4355-E911-41E7-AE87-7133FBCD4094}" type="doc">
      <dgm:prSet loTypeId="urn:microsoft.com/office/officeart/2005/8/layout/venn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62E90C-E9AA-425C-BC0A-D6E6FEDCED56}" type="pres">
      <dgm:prSet presAssocID="{94DD4355-E911-41E7-AE87-7133FBCD4094}" presName="Name0" presStyleCnt="0">
        <dgm:presLayoutVars>
          <dgm:dir/>
          <dgm:resizeHandles val="exact"/>
        </dgm:presLayoutVars>
      </dgm:prSet>
      <dgm:spPr/>
    </dgm:pt>
  </dgm:ptLst>
  <dgm:cxnLst>
    <dgm:cxn modelId="{607898A1-542A-4D2E-B70A-CFE528CA558D}" type="presOf" srcId="{94DD4355-E911-41E7-AE87-7133FBCD4094}" destId="{F262E90C-E9AA-425C-BC0A-D6E6FEDCED56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4DD4355-E911-41E7-AE87-7133FBCD4094}" type="doc">
      <dgm:prSet loTypeId="urn:microsoft.com/office/officeart/2005/8/layout/venn3" loCatId="relationship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262E90C-E9AA-425C-BC0A-D6E6FEDCED56}" type="pres">
      <dgm:prSet presAssocID="{94DD4355-E911-41E7-AE87-7133FBCD4094}" presName="Name0" presStyleCnt="0">
        <dgm:presLayoutVars>
          <dgm:dir/>
          <dgm:resizeHandles val="exact"/>
        </dgm:presLayoutVars>
      </dgm:prSet>
      <dgm:spPr/>
    </dgm:pt>
  </dgm:ptLst>
  <dgm:cxnLst>
    <dgm:cxn modelId="{607898A1-542A-4D2E-B70A-CFE528CA558D}" type="presOf" srcId="{94DD4355-E911-41E7-AE87-7133FBCD4094}" destId="{F262E90C-E9AA-425C-BC0A-D6E6FEDCED56}" srcOrd="0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003F07-F41C-0041-9C4A-726DFA7D59E8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56A00-EDA5-B94D-AE0F-9427736C701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8000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Parler de nouvelles technologies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F348F8-7264-496B-801B-993C97426CB0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1388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Format </a:t>
            </a:r>
            <a:r>
              <a:rPr lang="fr-FR" dirty="0" err="1"/>
              <a:t>app</a:t>
            </a:r>
            <a:r>
              <a:rPr lang="fr-FR" dirty="0"/>
              <a:t>, permet de profiter de certains avantages en lien avec la digitalisation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56A00-EDA5-B94D-AE0F-9427736C7011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057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identify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survey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This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method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us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interesting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disability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various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prfiles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because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reaching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broad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audience,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quantitatively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number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well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qualitatively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terms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diversity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responders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’ profiles.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questionnaire was de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veloped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three physicians in collaboration with occupational therapists, two mothers of children with disabilities and an adult with disabilities since childhood</a:t>
            </a:r>
            <a:r>
              <a:rPr lang="fr-FR" dirty="0">
                <a:effectLst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0" i="0" dirty="0">
              <a:effectLst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versions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developed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one for patients, one for relatives (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friends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families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and one for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healthcare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educational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leisure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professionals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 </a:t>
            </a:r>
            <a:endParaRPr lang="fr-FR" b="0" i="0" dirty="0">
              <a:effectLst/>
            </a:endParaRPr>
          </a:p>
          <a:p>
            <a:pPr rtl="0" fontAlgn="base"/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survey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began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with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short description of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 To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illustrate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project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picture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created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representing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wheelchair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representing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situation of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disability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);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who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participate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running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(the situation of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daily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life);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towed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by 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bunch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balloons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technical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solution) </a:t>
            </a:r>
          </a:p>
          <a:p>
            <a:pPr rtl="0" fontAlgn="base"/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the first part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establised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list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ADL and participation situations in a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chronological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order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help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responder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own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life.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responder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tick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activities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In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following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open questions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precise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situations and/or a trick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overcome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difficulties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  </a:t>
            </a:r>
          </a:p>
          <a:p>
            <a:pPr rtl="0" fontAlgn="base"/>
            <a:endParaRPr lang="fr-FR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fontAlgn="base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  </a:t>
            </a:r>
            <a:endParaRPr lang="fr-FR" b="0" i="0" dirty="0">
              <a:effectLst/>
            </a:endParaRPr>
          </a:p>
          <a:p>
            <a:pPr rtl="0" fontAlgn="base"/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350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available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at the date of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Hackathon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but diffusion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pursued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until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end of 2019. AT the end of 2019, more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than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1000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answers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obtained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pPr rtl="0" fontAlgn="base"/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major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themes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emerge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such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mobility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intimacy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one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into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two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respondents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described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precise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issues in open questions; for instance,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outside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games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accessible to all, the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a solution to change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older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children</a:t>
            </a:r>
            <a:r>
              <a:rPr lang="fr-F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public places (table). </a:t>
            </a:r>
            <a:endParaRPr lang="fr-FR" b="0" i="0" dirty="0">
              <a:effectLst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F348F8-7264-496B-801B-993C97426CB0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3594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Rédaction du cahier des charges: quelles sont les mesures liées à la </a:t>
            </a:r>
            <a:r>
              <a:rPr lang="fr-FR" dirty="0" err="1"/>
              <a:t>cybersécurité</a:t>
            </a:r>
            <a:r>
              <a:rPr lang="fr-FR" dirty="0"/>
              <a:t> qui ont été notées? </a:t>
            </a:r>
          </a:p>
          <a:p>
            <a:r>
              <a:rPr lang="fr-FR" dirty="0"/>
              <a:t>Définition des mesures de </a:t>
            </a:r>
            <a:r>
              <a:rPr lang="fr-FR" dirty="0" err="1"/>
              <a:t>cybersécurité</a:t>
            </a:r>
            <a:r>
              <a:rPr lang="fr-FR" dirty="0"/>
              <a:t> qu’on veut que le prestataire applique</a:t>
            </a:r>
          </a:p>
          <a:p>
            <a:r>
              <a:rPr lang="fr-FR" dirty="0"/>
              <a:t>Bonnes pratiques de développement qui n’induisent pas de vulnérabilité</a:t>
            </a:r>
          </a:p>
          <a:p>
            <a:r>
              <a:rPr lang="fr-FR" dirty="0"/>
              <a:t>Maintien en condition de sécurité: briques logicielles utilisées ont tendance à évoluer, mises à jour sous la responsabilité de qui? </a:t>
            </a:r>
          </a:p>
          <a:p>
            <a:r>
              <a:rPr lang="fr-FR" dirty="0"/>
              <a:t>Maintenance logicielle tous les 2 ans? </a:t>
            </a:r>
          </a:p>
          <a:p>
            <a:r>
              <a:rPr lang="fr-FR" dirty="0"/>
              <a:t>Si pas fait: possibles vulnérabilité graves</a:t>
            </a:r>
          </a:p>
          <a:p>
            <a:endParaRPr lang="fr-FR" dirty="0"/>
          </a:p>
          <a:p>
            <a:r>
              <a:rPr lang="fr-FR" dirty="0"/>
              <a:t>Relation contractuelle entre </a:t>
            </a:r>
            <a:r>
              <a:rPr lang="fr-FR" dirty="0" err="1"/>
              <a:t>Tymate</a:t>
            </a:r>
            <a:r>
              <a:rPr lang="fr-FR" dirty="0"/>
              <a:t> et </a:t>
            </a:r>
            <a:r>
              <a:rPr lang="fr-FR" dirty="0" err="1"/>
              <a:t>Scalingo</a:t>
            </a:r>
            <a:r>
              <a:rPr lang="fr-FR" dirty="0"/>
              <a:t>&gt;  </a:t>
            </a:r>
            <a:r>
              <a:rPr lang="fr-FR" dirty="0" err="1"/>
              <a:t>Tymate</a:t>
            </a:r>
            <a:endParaRPr lang="fr-FR" dirty="0"/>
          </a:p>
          <a:p>
            <a:r>
              <a:rPr lang="fr-FR" dirty="0"/>
              <a:t>Il faut que </a:t>
            </a:r>
            <a:r>
              <a:rPr lang="fr-FR" dirty="0" err="1"/>
              <a:t>tymate</a:t>
            </a:r>
            <a:r>
              <a:rPr lang="fr-FR" dirty="0"/>
              <a:t> assure le maintien en condition de sécurité de </a:t>
            </a:r>
            <a:r>
              <a:rPr lang="fr-FR" dirty="0" err="1"/>
              <a:t>Scalingo</a:t>
            </a:r>
            <a:endParaRPr lang="fr-FR" dirty="0"/>
          </a:p>
          <a:p>
            <a:endParaRPr lang="fr-FR" dirty="0"/>
          </a:p>
          <a:p>
            <a:r>
              <a:rPr lang="fr-FR" dirty="0"/>
              <a:t>Motivation: pour la prise de notes ajouter une sensibilisation, voir avec </a:t>
            </a:r>
            <a:r>
              <a:rPr lang="fr-FR" dirty="0" err="1"/>
              <a:t>Tymate</a:t>
            </a:r>
            <a:endParaRPr lang="fr-FR" dirty="0"/>
          </a:p>
          <a:p>
            <a:endParaRPr lang="fr-FR" dirty="0"/>
          </a:p>
          <a:p>
            <a:r>
              <a:rPr lang="fr-FR" dirty="0"/>
              <a:t>Scan de vulnérabilité réguliers dans le cadre de l’hébergement</a:t>
            </a:r>
          </a:p>
          <a:p>
            <a:endParaRPr lang="fr-FR" dirty="0"/>
          </a:p>
          <a:p>
            <a:r>
              <a:rPr lang="fr-FR" dirty="0"/>
              <a:t>Conservation de mots de passe à part, il </a:t>
            </a:r>
            <a:r>
              <a:rPr lang="fr-FR" dirty="0" err="1"/>
              <a:t>fuat</a:t>
            </a:r>
            <a:r>
              <a:rPr lang="fr-FR" dirty="0"/>
              <a:t> pad que les mots de passe fuitent</a:t>
            </a:r>
          </a:p>
          <a:p>
            <a:r>
              <a:rPr lang="fr-FR" dirty="0"/>
              <a:t>Vérifier les mesures contractuelles</a:t>
            </a:r>
          </a:p>
          <a:p>
            <a:endParaRPr lang="fr-FR" dirty="0"/>
          </a:p>
          <a:p>
            <a:r>
              <a:rPr lang="fr-FR" dirty="0"/>
              <a:t>Vérifier le contrat avec </a:t>
            </a:r>
            <a:r>
              <a:rPr lang="fr-FR" dirty="0" err="1"/>
              <a:t>Tymate</a:t>
            </a:r>
            <a:r>
              <a:rPr lang="fr-FR" dirty="0"/>
              <a:t> et vérifier l’écriture du cahier des charges</a:t>
            </a:r>
          </a:p>
          <a:p>
            <a:endParaRPr lang="fr-FR" dirty="0"/>
          </a:p>
          <a:p>
            <a:r>
              <a:rPr lang="fr-FR" dirty="0"/>
              <a:t>HDS non nécessaire si pas de données identifiants permettant de relier une pathologie à un enfant</a:t>
            </a:r>
          </a:p>
          <a:p>
            <a:r>
              <a:rPr lang="fr-FR" dirty="0"/>
              <a:t>Vérifier si mentions dans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E2568-7E16-DC48-B230-48980A7D5D9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1346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Rédaction du cahier des charges: quelles sont les mesures liées à la </a:t>
            </a:r>
            <a:r>
              <a:rPr lang="fr-FR" dirty="0" err="1"/>
              <a:t>cybersécurité</a:t>
            </a:r>
            <a:r>
              <a:rPr lang="fr-FR" dirty="0"/>
              <a:t> qui ont été notées? </a:t>
            </a:r>
          </a:p>
          <a:p>
            <a:r>
              <a:rPr lang="fr-FR" dirty="0"/>
              <a:t>Définition des mesures de </a:t>
            </a:r>
            <a:r>
              <a:rPr lang="fr-FR" dirty="0" err="1"/>
              <a:t>cybersécurité</a:t>
            </a:r>
            <a:r>
              <a:rPr lang="fr-FR" dirty="0"/>
              <a:t> qu’on veut que le prestataire applique</a:t>
            </a:r>
          </a:p>
          <a:p>
            <a:r>
              <a:rPr lang="fr-FR" dirty="0"/>
              <a:t>Bonnes pratiques de développement qui n’induisent pas de vulnérabilité</a:t>
            </a:r>
          </a:p>
          <a:p>
            <a:r>
              <a:rPr lang="fr-FR" dirty="0"/>
              <a:t>Maintien en condition de sécurité: briques logicielles utilisées ont tendance à évoluer, mises à jour sous la responsabilité de qui? </a:t>
            </a:r>
          </a:p>
          <a:p>
            <a:r>
              <a:rPr lang="fr-FR" dirty="0"/>
              <a:t>Maintenance logicielle tous les 2 ans? </a:t>
            </a:r>
          </a:p>
          <a:p>
            <a:r>
              <a:rPr lang="fr-FR" dirty="0"/>
              <a:t>Si pas fait: possibles vulnérabilité graves</a:t>
            </a:r>
          </a:p>
          <a:p>
            <a:endParaRPr lang="fr-FR" dirty="0"/>
          </a:p>
          <a:p>
            <a:r>
              <a:rPr lang="fr-FR" dirty="0"/>
              <a:t>Relation contractuelle entre </a:t>
            </a:r>
            <a:r>
              <a:rPr lang="fr-FR" dirty="0" err="1"/>
              <a:t>Tymate</a:t>
            </a:r>
            <a:r>
              <a:rPr lang="fr-FR" dirty="0"/>
              <a:t> et </a:t>
            </a:r>
            <a:r>
              <a:rPr lang="fr-FR" dirty="0" err="1"/>
              <a:t>Scalingo</a:t>
            </a:r>
            <a:r>
              <a:rPr lang="fr-FR" dirty="0"/>
              <a:t>&gt;  </a:t>
            </a:r>
            <a:r>
              <a:rPr lang="fr-FR" dirty="0" err="1"/>
              <a:t>Tymate</a:t>
            </a:r>
            <a:endParaRPr lang="fr-FR" dirty="0"/>
          </a:p>
          <a:p>
            <a:r>
              <a:rPr lang="fr-FR" dirty="0"/>
              <a:t>Il faut que </a:t>
            </a:r>
            <a:r>
              <a:rPr lang="fr-FR" dirty="0" err="1"/>
              <a:t>tymate</a:t>
            </a:r>
            <a:r>
              <a:rPr lang="fr-FR" dirty="0"/>
              <a:t> assure le maintien en condition de sécurité de </a:t>
            </a:r>
            <a:r>
              <a:rPr lang="fr-FR" dirty="0" err="1"/>
              <a:t>Scalingo</a:t>
            </a:r>
            <a:endParaRPr lang="fr-FR" dirty="0"/>
          </a:p>
          <a:p>
            <a:endParaRPr lang="fr-FR" dirty="0"/>
          </a:p>
          <a:p>
            <a:r>
              <a:rPr lang="fr-FR" dirty="0"/>
              <a:t>Motivation: pour la prise de notes ajouter une sensibilisation, voir avec </a:t>
            </a:r>
            <a:r>
              <a:rPr lang="fr-FR" dirty="0" err="1"/>
              <a:t>Tymate</a:t>
            </a:r>
            <a:endParaRPr lang="fr-FR" dirty="0"/>
          </a:p>
          <a:p>
            <a:endParaRPr lang="fr-FR" dirty="0"/>
          </a:p>
          <a:p>
            <a:r>
              <a:rPr lang="fr-FR" dirty="0"/>
              <a:t>Scan de vulnérabilité réguliers dans le cadre de l’hébergement</a:t>
            </a:r>
          </a:p>
          <a:p>
            <a:endParaRPr lang="fr-FR" dirty="0"/>
          </a:p>
          <a:p>
            <a:r>
              <a:rPr lang="fr-FR" dirty="0"/>
              <a:t>Conservation de mots de passe à part, il </a:t>
            </a:r>
            <a:r>
              <a:rPr lang="fr-FR" dirty="0" err="1"/>
              <a:t>fuat</a:t>
            </a:r>
            <a:r>
              <a:rPr lang="fr-FR" dirty="0"/>
              <a:t> pad que les mots de passe fuitent</a:t>
            </a:r>
          </a:p>
          <a:p>
            <a:r>
              <a:rPr lang="fr-FR" dirty="0"/>
              <a:t>Vérifier les mesures contractuelles</a:t>
            </a:r>
          </a:p>
          <a:p>
            <a:endParaRPr lang="fr-FR" dirty="0"/>
          </a:p>
          <a:p>
            <a:r>
              <a:rPr lang="fr-FR" dirty="0"/>
              <a:t>Vérifier le contrat avec </a:t>
            </a:r>
            <a:r>
              <a:rPr lang="fr-FR" dirty="0" err="1"/>
              <a:t>Tymate</a:t>
            </a:r>
            <a:r>
              <a:rPr lang="fr-FR" dirty="0"/>
              <a:t> et vérifier l’écriture du cahier des charges</a:t>
            </a:r>
          </a:p>
          <a:p>
            <a:endParaRPr lang="fr-FR" dirty="0"/>
          </a:p>
          <a:p>
            <a:r>
              <a:rPr lang="fr-FR" dirty="0"/>
              <a:t>HDS non nécessaire si pas de données identifiants permettant de relier une pathologie à un enfant</a:t>
            </a:r>
          </a:p>
          <a:p>
            <a:r>
              <a:rPr lang="fr-FR" dirty="0"/>
              <a:t>Vérifier si mentions dans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E2568-7E16-DC48-B230-48980A7D5D9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62456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Rédaction du cahier des charges: quelles sont les mesures liées à la </a:t>
            </a:r>
            <a:r>
              <a:rPr lang="fr-FR" dirty="0" err="1"/>
              <a:t>cybersécurité</a:t>
            </a:r>
            <a:r>
              <a:rPr lang="fr-FR" dirty="0"/>
              <a:t> qui ont été notées? </a:t>
            </a:r>
          </a:p>
          <a:p>
            <a:r>
              <a:rPr lang="fr-FR" dirty="0"/>
              <a:t>Définition des mesures de </a:t>
            </a:r>
            <a:r>
              <a:rPr lang="fr-FR" dirty="0" err="1"/>
              <a:t>cybersécurité</a:t>
            </a:r>
            <a:r>
              <a:rPr lang="fr-FR" dirty="0"/>
              <a:t> qu’on veut que le prestataire applique</a:t>
            </a:r>
          </a:p>
          <a:p>
            <a:r>
              <a:rPr lang="fr-FR" dirty="0"/>
              <a:t>Bonnes pratiques de développement qui n’induisent pas de vulnérabilité</a:t>
            </a:r>
          </a:p>
          <a:p>
            <a:r>
              <a:rPr lang="fr-FR" dirty="0"/>
              <a:t>Maintien en condition de sécurité: briques logicielles utilisées ont tendance à évoluer, mises à jour sous la responsabilité de qui? </a:t>
            </a:r>
          </a:p>
          <a:p>
            <a:r>
              <a:rPr lang="fr-FR" dirty="0"/>
              <a:t>Maintenance logicielle tous les 2 ans? </a:t>
            </a:r>
          </a:p>
          <a:p>
            <a:r>
              <a:rPr lang="fr-FR" dirty="0"/>
              <a:t>Si pas fait: possibles vulnérabilité graves</a:t>
            </a:r>
          </a:p>
          <a:p>
            <a:endParaRPr lang="fr-FR" dirty="0"/>
          </a:p>
          <a:p>
            <a:r>
              <a:rPr lang="fr-FR" dirty="0"/>
              <a:t>Relation contractuelle entre </a:t>
            </a:r>
            <a:r>
              <a:rPr lang="fr-FR" dirty="0" err="1"/>
              <a:t>Tymate</a:t>
            </a:r>
            <a:r>
              <a:rPr lang="fr-FR" dirty="0"/>
              <a:t> et </a:t>
            </a:r>
            <a:r>
              <a:rPr lang="fr-FR" dirty="0" err="1"/>
              <a:t>Scalingo</a:t>
            </a:r>
            <a:r>
              <a:rPr lang="fr-FR" dirty="0"/>
              <a:t>&gt;  </a:t>
            </a:r>
            <a:r>
              <a:rPr lang="fr-FR" dirty="0" err="1"/>
              <a:t>Tymate</a:t>
            </a:r>
            <a:endParaRPr lang="fr-FR" dirty="0"/>
          </a:p>
          <a:p>
            <a:r>
              <a:rPr lang="fr-FR" dirty="0"/>
              <a:t>Il faut que </a:t>
            </a:r>
            <a:r>
              <a:rPr lang="fr-FR" dirty="0" err="1"/>
              <a:t>tymate</a:t>
            </a:r>
            <a:r>
              <a:rPr lang="fr-FR" dirty="0"/>
              <a:t> assure le maintien en condition de sécurité de </a:t>
            </a:r>
            <a:r>
              <a:rPr lang="fr-FR" dirty="0" err="1"/>
              <a:t>Scalingo</a:t>
            </a:r>
            <a:endParaRPr lang="fr-FR" dirty="0"/>
          </a:p>
          <a:p>
            <a:endParaRPr lang="fr-FR" dirty="0"/>
          </a:p>
          <a:p>
            <a:r>
              <a:rPr lang="fr-FR" dirty="0"/>
              <a:t>Motivation: pour la prise de notes ajouter une sensibilisation, voir avec </a:t>
            </a:r>
            <a:r>
              <a:rPr lang="fr-FR" dirty="0" err="1"/>
              <a:t>Tymate</a:t>
            </a:r>
            <a:endParaRPr lang="fr-FR" dirty="0"/>
          </a:p>
          <a:p>
            <a:endParaRPr lang="fr-FR" dirty="0"/>
          </a:p>
          <a:p>
            <a:r>
              <a:rPr lang="fr-FR" dirty="0"/>
              <a:t>Scan de vulnérabilité réguliers dans le cadre de l’hébergement</a:t>
            </a:r>
          </a:p>
          <a:p>
            <a:endParaRPr lang="fr-FR" dirty="0"/>
          </a:p>
          <a:p>
            <a:r>
              <a:rPr lang="fr-FR" dirty="0"/>
              <a:t>Conservation de mots de passe à part, il </a:t>
            </a:r>
            <a:r>
              <a:rPr lang="fr-FR" dirty="0" err="1"/>
              <a:t>fuat</a:t>
            </a:r>
            <a:r>
              <a:rPr lang="fr-FR" dirty="0"/>
              <a:t> pad que les mots de passe fuitent</a:t>
            </a:r>
          </a:p>
          <a:p>
            <a:r>
              <a:rPr lang="fr-FR" dirty="0"/>
              <a:t>Vérifier les mesures contractuelles</a:t>
            </a:r>
          </a:p>
          <a:p>
            <a:endParaRPr lang="fr-FR" dirty="0"/>
          </a:p>
          <a:p>
            <a:r>
              <a:rPr lang="fr-FR" dirty="0"/>
              <a:t>Vérifier le contrat avec </a:t>
            </a:r>
            <a:r>
              <a:rPr lang="fr-FR" dirty="0" err="1"/>
              <a:t>Tymate</a:t>
            </a:r>
            <a:r>
              <a:rPr lang="fr-FR" dirty="0"/>
              <a:t> et vérifier l’écriture du cahier des charges</a:t>
            </a:r>
          </a:p>
          <a:p>
            <a:endParaRPr lang="fr-FR" dirty="0"/>
          </a:p>
          <a:p>
            <a:r>
              <a:rPr lang="fr-FR" dirty="0"/>
              <a:t>HDS non nécessaire si pas de données identifiants permettant de relier une pathologie à un enfant</a:t>
            </a:r>
          </a:p>
          <a:p>
            <a:r>
              <a:rPr lang="fr-FR" dirty="0"/>
              <a:t>Vérifier si mentions dans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E2568-7E16-DC48-B230-48980A7D5D9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03280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E2568-7E16-DC48-B230-48980A7D5D98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9781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Rédaction du cahier des charges: quelles sont les mesures liées à la </a:t>
            </a:r>
            <a:r>
              <a:rPr lang="fr-FR" dirty="0" err="1"/>
              <a:t>cybersécurité</a:t>
            </a:r>
            <a:r>
              <a:rPr lang="fr-FR" dirty="0"/>
              <a:t> qui ont été notées? </a:t>
            </a:r>
          </a:p>
          <a:p>
            <a:r>
              <a:rPr lang="fr-FR" dirty="0"/>
              <a:t>Définition des mesures de </a:t>
            </a:r>
            <a:r>
              <a:rPr lang="fr-FR" dirty="0" err="1"/>
              <a:t>cybersécurité</a:t>
            </a:r>
            <a:r>
              <a:rPr lang="fr-FR" dirty="0"/>
              <a:t> qu’on veut que le prestataire applique</a:t>
            </a:r>
          </a:p>
          <a:p>
            <a:r>
              <a:rPr lang="fr-FR" dirty="0"/>
              <a:t>Bonnes pratiques de développement qui n’induisent pas de vulnérabilité</a:t>
            </a:r>
          </a:p>
          <a:p>
            <a:r>
              <a:rPr lang="fr-FR" dirty="0"/>
              <a:t>Maintien en condition de sécurité: briques logicielles utilisées ont tendance à évoluer, mises à jour sous la responsabilité de qui? </a:t>
            </a:r>
          </a:p>
          <a:p>
            <a:r>
              <a:rPr lang="fr-FR" dirty="0"/>
              <a:t>Maintenance logicielle tous les 2 ans? </a:t>
            </a:r>
          </a:p>
          <a:p>
            <a:r>
              <a:rPr lang="fr-FR" dirty="0"/>
              <a:t>Si pas fait: possibles vulnérabilité graves</a:t>
            </a:r>
          </a:p>
          <a:p>
            <a:endParaRPr lang="fr-FR" dirty="0"/>
          </a:p>
          <a:p>
            <a:r>
              <a:rPr lang="fr-FR" dirty="0"/>
              <a:t>Relation contractuelle entre </a:t>
            </a:r>
            <a:r>
              <a:rPr lang="fr-FR" dirty="0" err="1"/>
              <a:t>Tymate</a:t>
            </a:r>
            <a:r>
              <a:rPr lang="fr-FR" dirty="0"/>
              <a:t> et </a:t>
            </a:r>
            <a:r>
              <a:rPr lang="fr-FR" dirty="0" err="1"/>
              <a:t>Scalingo</a:t>
            </a:r>
            <a:r>
              <a:rPr lang="fr-FR" dirty="0"/>
              <a:t>&gt;  </a:t>
            </a:r>
            <a:r>
              <a:rPr lang="fr-FR" dirty="0" err="1"/>
              <a:t>Tymate</a:t>
            </a:r>
            <a:endParaRPr lang="fr-FR" dirty="0"/>
          </a:p>
          <a:p>
            <a:r>
              <a:rPr lang="fr-FR" dirty="0"/>
              <a:t>Il faut que </a:t>
            </a:r>
            <a:r>
              <a:rPr lang="fr-FR" dirty="0" err="1"/>
              <a:t>tymate</a:t>
            </a:r>
            <a:r>
              <a:rPr lang="fr-FR" dirty="0"/>
              <a:t> assure le maintien en condition de sécurité de </a:t>
            </a:r>
            <a:r>
              <a:rPr lang="fr-FR" dirty="0" err="1"/>
              <a:t>Scalingo</a:t>
            </a:r>
            <a:endParaRPr lang="fr-FR" dirty="0"/>
          </a:p>
          <a:p>
            <a:endParaRPr lang="fr-FR" dirty="0"/>
          </a:p>
          <a:p>
            <a:r>
              <a:rPr lang="fr-FR" dirty="0"/>
              <a:t>Motivation: pour la prise de notes ajouter une sensibilisation, voir avec </a:t>
            </a:r>
            <a:r>
              <a:rPr lang="fr-FR" dirty="0" err="1"/>
              <a:t>Tymate</a:t>
            </a:r>
            <a:endParaRPr lang="fr-FR" dirty="0"/>
          </a:p>
          <a:p>
            <a:endParaRPr lang="fr-FR" dirty="0"/>
          </a:p>
          <a:p>
            <a:r>
              <a:rPr lang="fr-FR" dirty="0"/>
              <a:t>Scan de vulnérabilité réguliers dans le cadre de l’hébergement</a:t>
            </a:r>
          </a:p>
          <a:p>
            <a:endParaRPr lang="fr-FR" dirty="0"/>
          </a:p>
          <a:p>
            <a:r>
              <a:rPr lang="fr-FR" dirty="0"/>
              <a:t>Conservation de mots de passe à part, il </a:t>
            </a:r>
            <a:r>
              <a:rPr lang="fr-FR" dirty="0" err="1"/>
              <a:t>fuat</a:t>
            </a:r>
            <a:r>
              <a:rPr lang="fr-FR" dirty="0"/>
              <a:t> pad que les mots de passe fuitent</a:t>
            </a:r>
          </a:p>
          <a:p>
            <a:r>
              <a:rPr lang="fr-FR" dirty="0"/>
              <a:t>Vérifier les mesures contractuelles</a:t>
            </a:r>
          </a:p>
          <a:p>
            <a:endParaRPr lang="fr-FR" dirty="0"/>
          </a:p>
          <a:p>
            <a:r>
              <a:rPr lang="fr-FR" dirty="0"/>
              <a:t>Vérifier le contrat avec </a:t>
            </a:r>
            <a:r>
              <a:rPr lang="fr-FR" dirty="0" err="1"/>
              <a:t>Tymate</a:t>
            </a:r>
            <a:r>
              <a:rPr lang="fr-FR" dirty="0"/>
              <a:t> et vérifier l’écriture du cahier des charges</a:t>
            </a:r>
          </a:p>
          <a:p>
            <a:endParaRPr lang="fr-FR" dirty="0"/>
          </a:p>
          <a:p>
            <a:r>
              <a:rPr lang="fr-FR" dirty="0"/>
              <a:t>HDS non nécessaire si pas de données identifiants permettant de relier une pathologie à un enfant</a:t>
            </a:r>
          </a:p>
          <a:p>
            <a:r>
              <a:rPr lang="fr-FR" dirty="0"/>
              <a:t>Vérifier si mentions dans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EE2568-7E16-DC48-B230-48980A7D5D98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60167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Parler de nouvelles technologies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F348F8-7264-496B-801B-993C97426CB0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643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749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597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13144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5966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64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7811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3808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220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736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044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6883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39BE4-6F02-0840-BA8F-8F01883B4D93}" type="datetimeFigureOut">
              <a:rPr lang="fr-FR" smtClean="0"/>
              <a:t>18/11/2022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EC0F90-8E97-614B-80F4-EBC8733A3ED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8439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4B125F-3C10-49E0-8BA7-9BA42C6869F0}"/>
              </a:ext>
            </a:extLst>
          </p:cNvPr>
          <p:cNvSpPr/>
          <p:nvPr/>
        </p:nvSpPr>
        <p:spPr>
          <a:xfrm>
            <a:off x="0" y="2207838"/>
            <a:ext cx="9144000" cy="153755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A994C-1624-4579-9B7C-865A4DD5401C}"/>
              </a:ext>
            </a:extLst>
          </p:cNvPr>
          <p:cNvSpPr txBox="1"/>
          <p:nvPr/>
        </p:nvSpPr>
        <p:spPr>
          <a:xfrm>
            <a:off x="254830" y="2976616"/>
            <a:ext cx="8634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Projet </a:t>
            </a:r>
            <a:r>
              <a:rPr lang="fr-FR" sz="2800" b="1" dirty="0" err="1">
                <a:solidFill>
                  <a:schemeClr val="bg1"/>
                </a:solidFill>
              </a:rPr>
              <a:t>Kid’EM</a:t>
            </a:r>
            <a:endParaRPr lang="fr-FR" sz="2800" b="1" dirty="0">
              <a:solidFill>
                <a:schemeClr val="bg1"/>
              </a:solidFill>
            </a:endParaRP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9CB396E-E6CA-9C4E-BB66-EB7A35B0BC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90800" y="2858106"/>
            <a:ext cx="3962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AutoShape 12">
            <a:extLst>
              <a:ext uri="{FF2B5EF4-FFF2-40B4-BE49-F238E27FC236}">
                <a16:creationId xmlns:a16="http://schemas.microsoft.com/office/drawing/2014/main" id="{51AECFF8-E2D3-5644-9D2C-447FA5894B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0485" y="4272444"/>
            <a:ext cx="3962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F82A06-00B6-204B-96A0-FC1DFADA2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050" y="771061"/>
            <a:ext cx="2197100" cy="2146300"/>
          </a:xfrm>
          <a:prstGeom prst="rect">
            <a:avLst/>
          </a:prstGeom>
        </p:spPr>
      </p:pic>
      <p:pic>
        <p:nvPicPr>
          <p:cNvPr id="2" name="Picture 2" descr="Family Engagement in Research Course | CanChild">
            <a:extLst>
              <a:ext uri="{FF2B5EF4-FFF2-40B4-BE49-F238E27FC236}">
                <a16:creationId xmlns:a16="http://schemas.microsoft.com/office/drawing/2014/main" id="{1C22F040-2A5A-EDB3-80B2-71E66A55A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177" y="6249388"/>
            <a:ext cx="1767350" cy="42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D3BEF7-FCDF-C894-0189-2C06B7614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2661" y="5965416"/>
            <a:ext cx="1066609" cy="892584"/>
          </a:xfrm>
          <a:prstGeom prst="rect">
            <a:avLst/>
          </a:prstGeom>
        </p:spPr>
      </p:pic>
      <p:pic>
        <p:nvPicPr>
          <p:cNvPr id="6" name="Picture 6" descr="Image associée">
            <a:extLst>
              <a:ext uri="{FF2B5EF4-FFF2-40B4-BE49-F238E27FC236}">
                <a16:creationId xmlns:a16="http://schemas.microsoft.com/office/drawing/2014/main" id="{FA6DAD11-1ACF-2EC7-E3D1-EA59DEB9D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85" y="6008703"/>
            <a:ext cx="1740733" cy="80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ésultat de recherche d'images pour &quot;CHRU Brest&quot;">
            <a:extLst>
              <a:ext uri="{FF2B5EF4-FFF2-40B4-BE49-F238E27FC236}">
                <a16:creationId xmlns:a16="http://schemas.microsoft.com/office/drawing/2014/main" id="{3CC7DF4C-537A-2673-0A80-1DE646F00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467" y="5901150"/>
            <a:ext cx="1413153" cy="94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3CDC5E-FA07-26F8-2C14-D8626931CA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818" y="6249388"/>
            <a:ext cx="2094038" cy="48213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5D854E-4548-FB2E-2014-2FD88FAD3FCB}"/>
              </a:ext>
            </a:extLst>
          </p:cNvPr>
          <p:cNvSpPr/>
          <p:nvPr/>
        </p:nvSpPr>
        <p:spPr>
          <a:xfrm>
            <a:off x="-221673" y="5901151"/>
            <a:ext cx="9365673" cy="1029084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1053B5A-2692-0392-C462-B8E2F7B06523}"/>
              </a:ext>
            </a:extLst>
          </p:cNvPr>
          <p:cNvSpPr txBox="1"/>
          <p:nvPr/>
        </p:nvSpPr>
        <p:spPr>
          <a:xfrm>
            <a:off x="1770762" y="4246205"/>
            <a:ext cx="5873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Christelle Pons</a:t>
            </a:r>
          </a:p>
          <a:p>
            <a:pPr algn="ctr"/>
            <a:r>
              <a:rPr lang="fr-FR" dirty="0" err="1"/>
              <a:t>christelle.pons@chu-brest.fr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60658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67874E-DD50-BE46-B9E3-A7B377575191}"/>
              </a:ext>
            </a:extLst>
          </p:cNvPr>
          <p:cNvSpPr/>
          <p:nvPr/>
        </p:nvSpPr>
        <p:spPr>
          <a:xfrm>
            <a:off x="0" y="459093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     </a:t>
            </a:r>
            <a:r>
              <a:rPr lang="en-US" b="1" dirty="0" err="1"/>
              <a:t>Objectifs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réadaptation</a:t>
            </a:r>
            <a:endParaRPr lang="en-US" b="1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CE3065D-118A-4449-B021-84C37CDB9451}"/>
              </a:ext>
            </a:extLst>
          </p:cNvPr>
          <p:cNvSpPr txBox="1"/>
          <p:nvPr/>
        </p:nvSpPr>
        <p:spPr>
          <a:xfrm>
            <a:off x="235130" y="1621778"/>
            <a:ext cx="8673738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dirty="0"/>
              <a:t>Réadaptation: vise à optimiser la qualité de vie ainsi que la participation sociale de la personne en optimisant son indépendance dans les activités de vie quotidienne.</a:t>
            </a:r>
          </a:p>
          <a:p>
            <a:r>
              <a:rPr lang="fr-FR" dirty="0"/>
              <a:t>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dirty="0"/>
              <a:t>Actions spécifiques après le </a:t>
            </a:r>
            <a:r>
              <a:rPr lang="fr-FR" b="1" dirty="0"/>
              <a:t>bilan diagnostic de réadaptation </a:t>
            </a:r>
            <a:r>
              <a:rPr lang="fr-FR" dirty="0"/>
              <a:t>comprenant les </a:t>
            </a:r>
            <a:r>
              <a:rPr lang="fr-FR" b="1" dirty="0"/>
              <a:t>objectifs individualisés</a:t>
            </a:r>
            <a:r>
              <a:rPr lang="fr-FR" dirty="0"/>
              <a:t>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4A0D01-8A85-654A-BA0A-7305517D9383}"/>
              </a:ext>
            </a:extLst>
          </p:cNvPr>
          <p:cNvSpPr/>
          <p:nvPr/>
        </p:nvSpPr>
        <p:spPr>
          <a:xfrm>
            <a:off x="2654901" y="2832160"/>
            <a:ext cx="4598126" cy="796834"/>
          </a:xfrm>
          <a:prstGeom prst="rect">
            <a:avLst/>
          </a:prstGeom>
          <a:solidFill>
            <a:schemeClr val="bg1"/>
          </a:solidFill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Soleil 2">
            <a:extLst>
              <a:ext uri="{FF2B5EF4-FFF2-40B4-BE49-F238E27FC236}">
                <a16:creationId xmlns:a16="http://schemas.microsoft.com/office/drawing/2014/main" id="{22E20FBD-2F6A-D742-B91A-5BED925B80D8}"/>
              </a:ext>
            </a:extLst>
          </p:cNvPr>
          <p:cNvSpPr/>
          <p:nvPr/>
        </p:nvSpPr>
        <p:spPr>
          <a:xfrm>
            <a:off x="2654901" y="2935207"/>
            <a:ext cx="666205" cy="570863"/>
          </a:xfrm>
          <a:prstGeom prst="sun">
            <a:avLst/>
          </a:prstGeom>
          <a:solidFill>
            <a:schemeClr val="accent2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9A65472-EEF3-6A48-A5C0-58A7FF5FE2CB}"/>
              </a:ext>
            </a:extLst>
          </p:cNvPr>
          <p:cNvSpPr txBox="1"/>
          <p:nvPr/>
        </p:nvSpPr>
        <p:spPr>
          <a:xfrm>
            <a:off x="3490924" y="2897474"/>
            <a:ext cx="3762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Motivation, engagement </a:t>
            </a:r>
            <a:r>
              <a:rPr lang="fr-FR" dirty="0"/>
              <a:t>de l’enfant et de sa famille</a:t>
            </a:r>
          </a:p>
        </p:txBody>
      </p:sp>
      <p:pic>
        <p:nvPicPr>
          <p:cNvPr id="4098" name="Picture 2" descr="niño y niñas saltando por las nubes">
            <a:extLst>
              <a:ext uri="{FF2B5EF4-FFF2-40B4-BE49-F238E27FC236}">
                <a16:creationId xmlns:a16="http://schemas.microsoft.com/office/drawing/2014/main" id="{844B6A34-CA72-2C43-BDEE-F392132F3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83" y="3950673"/>
            <a:ext cx="8785185" cy="3004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81F1C89-3B71-8845-BCCE-BFE22162F192}"/>
              </a:ext>
            </a:extLst>
          </p:cNvPr>
          <p:cNvSpPr txBox="1"/>
          <p:nvPr/>
        </p:nvSpPr>
        <p:spPr>
          <a:xfrm>
            <a:off x="7442522" y="3696932"/>
            <a:ext cx="17014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Wade 2009, Wade 2020</a:t>
            </a:r>
          </a:p>
        </p:txBody>
      </p:sp>
    </p:spTree>
    <p:extLst>
      <p:ext uri="{BB962C8B-B14F-4D97-AF65-F5344CB8AC3E}">
        <p14:creationId xmlns:p14="http://schemas.microsoft.com/office/powerpoint/2010/main" val="2831986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867874E-DD50-BE46-B9E3-A7B377575191}"/>
              </a:ext>
            </a:extLst>
          </p:cNvPr>
          <p:cNvSpPr/>
          <p:nvPr/>
        </p:nvSpPr>
        <p:spPr>
          <a:xfrm>
            <a:off x="0" y="459093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     </a:t>
            </a:r>
            <a:r>
              <a:rPr lang="en-US" b="1" dirty="0" err="1"/>
              <a:t>Objectifs</a:t>
            </a:r>
            <a:r>
              <a:rPr lang="en-US" b="1" dirty="0"/>
              <a:t> 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réadaptation</a:t>
            </a:r>
            <a:endParaRPr lang="en-US" b="1" dirty="0"/>
          </a:p>
        </p:txBody>
      </p:sp>
      <p:sp>
        <p:nvSpPr>
          <p:cNvPr id="6" name="Nuage 5">
            <a:extLst>
              <a:ext uri="{FF2B5EF4-FFF2-40B4-BE49-F238E27FC236}">
                <a16:creationId xmlns:a16="http://schemas.microsoft.com/office/drawing/2014/main" id="{691CC1E5-DDA1-6444-9CDA-DE1CE09857AD}"/>
              </a:ext>
            </a:extLst>
          </p:cNvPr>
          <p:cNvSpPr/>
          <p:nvPr/>
        </p:nvSpPr>
        <p:spPr>
          <a:xfrm>
            <a:off x="2303362" y="1167628"/>
            <a:ext cx="6458674" cy="98384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Détermination d’objectifs pour l’enfant en réadaptation …</a:t>
            </a:r>
          </a:p>
        </p:txBody>
      </p:sp>
      <p:sp>
        <p:nvSpPr>
          <p:cNvPr id="9" name="Hexagone 8">
            <a:extLst>
              <a:ext uri="{FF2B5EF4-FFF2-40B4-BE49-F238E27FC236}">
                <a16:creationId xmlns:a16="http://schemas.microsoft.com/office/drawing/2014/main" id="{71E3C8BF-4104-AE44-BB7F-B0D090D4D4F6}"/>
              </a:ext>
            </a:extLst>
          </p:cNvPr>
          <p:cNvSpPr/>
          <p:nvPr/>
        </p:nvSpPr>
        <p:spPr>
          <a:xfrm>
            <a:off x="6273478" y="2851533"/>
            <a:ext cx="2488558" cy="1664539"/>
          </a:xfrm>
          <a:prstGeom prst="hexag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Compatibilité avec la pratique de terrain</a:t>
            </a:r>
          </a:p>
        </p:txBody>
      </p:sp>
      <p:sp>
        <p:nvSpPr>
          <p:cNvPr id="10" name="Hexagone 9">
            <a:extLst>
              <a:ext uri="{FF2B5EF4-FFF2-40B4-BE49-F238E27FC236}">
                <a16:creationId xmlns:a16="http://schemas.microsoft.com/office/drawing/2014/main" id="{CDF4E10D-0833-6A41-A2CC-3FC8ED905DB4}"/>
              </a:ext>
            </a:extLst>
          </p:cNvPr>
          <p:cNvSpPr/>
          <p:nvPr/>
        </p:nvSpPr>
        <p:spPr>
          <a:xfrm>
            <a:off x="4180033" y="3688247"/>
            <a:ext cx="2488558" cy="1667552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Formulation d’objectifs de qualité</a:t>
            </a:r>
          </a:p>
        </p:txBody>
      </p:sp>
      <p:sp>
        <p:nvSpPr>
          <p:cNvPr id="11" name="Hexagone 10">
            <a:extLst>
              <a:ext uri="{FF2B5EF4-FFF2-40B4-BE49-F238E27FC236}">
                <a16:creationId xmlns:a16="http://schemas.microsoft.com/office/drawing/2014/main" id="{3D623F49-D31D-ED47-B917-15200FE8B377}"/>
              </a:ext>
            </a:extLst>
          </p:cNvPr>
          <p:cNvSpPr/>
          <p:nvPr/>
        </p:nvSpPr>
        <p:spPr>
          <a:xfrm>
            <a:off x="2086585" y="2829935"/>
            <a:ext cx="2488558" cy="1664538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Collaboration avec l’enfant et sa famille </a:t>
            </a:r>
          </a:p>
          <a:p>
            <a:pPr algn="ctr"/>
            <a:r>
              <a:rPr lang="fr-FR" dirty="0"/>
              <a:t>&gt; attentes, besoins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4D613EE-4F52-F44A-BA3B-3A59053FF48E}"/>
              </a:ext>
            </a:extLst>
          </p:cNvPr>
          <p:cNvSpPr txBox="1"/>
          <p:nvPr/>
        </p:nvSpPr>
        <p:spPr>
          <a:xfrm>
            <a:off x="8083050" y="6034259"/>
            <a:ext cx="1264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Novak I, 2019, Pollock N 2014, </a:t>
            </a:r>
            <a:r>
              <a:rPr lang="fr-FR" sz="1200" i="1" dirty="0" err="1"/>
              <a:t>Cosat</a:t>
            </a:r>
            <a:r>
              <a:rPr lang="fr-FR" sz="1200" i="1" dirty="0"/>
              <a:t> 2017, </a:t>
            </a:r>
            <a:r>
              <a:rPr lang="fr-FR" sz="1200" i="1" dirty="0" err="1"/>
              <a:t>Bexelius</a:t>
            </a:r>
            <a:r>
              <a:rPr lang="fr-FR" sz="1200" i="1" dirty="0"/>
              <a:t> 2018</a:t>
            </a:r>
          </a:p>
        </p:txBody>
      </p:sp>
      <p:pic>
        <p:nvPicPr>
          <p:cNvPr id="16" name="Image 15" descr="Une image contenant clipart&#10;&#10;Description générée automatiquement">
            <a:extLst>
              <a:ext uri="{FF2B5EF4-FFF2-40B4-BE49-F238E27FC236}">
                <a16:creationId xmlns:a16="http://schemas.microsoft.com/office/drawing/2014/main" id="{BAB88909-9C51-7C4C-8A10-5ADCE1BA6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1" y="2974482"/>
            <a:ext cx="2019300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10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38E4B53-2095-6940-87BD-34AA4E6D5FEB}"/>
              </a:ext>
            </a:extLst>
          </p:cNvPr>
          <p:cNvSpPr/>
          <p:nvPr/>
        </p:nvSpPr>
        <p:spPr>
          <a:xfrm>
            <a:off x="1738487" y="4655231"/>
            <a:ext cx="7281765" cy="1792183"/>
          </a:xfrm>
          <a:prstGeom prst="rect">
            <a:avLst/>
          </a:prstGeom>
          <a:noFill/>
          <a:ln w="412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E43996-220F-1345-870E-058743CBF0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9156"/>
            <a:ext cx="4521062" cy="322421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35DE8DA-A2A8-7041-8074-2C4485E30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5293" y="1306677"/>
            <a:ext cx="4628707" cy="310991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9A5CEF5-D57F-6C48-B53C-84FA8A7FF1AF}"/>
              </a:ext>
            </a:extLst>
          </p:cNvPr>
          <p:cNvSpPr txBox="1"/>
          <p:nvPr/>
        </p:nvSpPr>
        <p:spPr>
          <a:xfrm>
            <a:off x="1821650" y="4785019"/>
            <a:ext cx="43363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b="1" dirty="0" err="1"/>
              <a:t>Kid’EM</a:t>
            </a:r>
            <a:r>
              <a:rPr lang="fr-FR" sz="2100" b="1" dirty="0"/>
              <a:t> </a:t>
            </a:r>
            <a:r>
              <a:rPr lang="fr-FR" sz="2100" b="1" dirty="0" err="1"/>
              <a:t>app</a:t>
            </a:r>
            <a:endParaRPr lang="fr-FR" sz="210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867874E-DD50-BE46-B9E3-A7B377575191}"/>
              </a:ext>
            </a:extLst>
          </p:cNvPr>
          <p:cNvSpPr/>
          <p:nvPr/>
        </p:nvSpPr>
        <p:spPr>
          <a:xfrm>
            <a:off x="0" y="459093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     </a:t>
            </a:r>
            <a:r>
              <a:rPr lang="en-US" b="1" dirty="0" err="1"/>
              <a:t>Kid’EM</a:t>
            </a:r>
            <a:r>
              <a:rPr lang="en-US" b="1" dirty="0"/>
              <a:t> papier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ADD4967-9E87-E240-8E12-87CC473D9B72}"/>
              </a:ext>
            </a:extLst>
          </p:cNvPr>
          <p:cNvSpPr txBox="1"/>
          <p:nvPr/>
        </p:nvSpPr>
        <p:spPr>
          <a:xfrm>
            <a:off x="3543671" y="4812659"/>
            <a:ext cx="52287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Guidance </a:t>
            </a:r>
            <a:r>
              <a:rPr lang="fr-FR" b="1" dirty="0" err="1"/>
              <a:t>acccrue</a:t>
            </a:r>
            <a:endParaRPr lang="fr-FR" b="1" dirty="0"/>
          </a:p>
          <a:p>
            <a:r>
              <a:rPr lang="fr-FR" b="1" dirty="0"/>
              <a:t>Communication avec la famille</a:t>
            </a:r>
          </a:p>
          <a:p>
            <a:r>
              <a:rPr lang="fr-FR" b="1" dirty="0"/>
              <a:t>Ludification</a:t>
            </a:r>
          </a:p>
          <a:p>
            <a:r>
              <a:rPr lang="fr-FR" b="1" dirty="0"/>
              <a:t>Suivi complétion des objectifs</a:t>
            </a:r>
          </a:p>
          <a:p>
            <a:r>
              <a:rPr lang="fr-FR" b="1" dirty="0"/>
              <a:t>Partage d’information avec d’autres thérapeutes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89979D7-7AE1-444D-9852-B4378C3DC324}"/>
              </a:ext>
            </a:extLst>
          </p:cNvPr>
          <p:cNvSpPr txBox="1"/>
          <p:nvPr/>
        </p:nvSpPr>
        <p:spPr>
          <a:xfrm>
            <a:off x="7563556" y="6592711"/>
            <a:ext cx="15804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/>
              <a:t>Breton et al 2021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CDBC3F7-5BF8-3541-A042-6667AFC24BBF}"/>
              </a:ext>
            </a:extLst>
          </p:cNvPr>
          <p:cNvSpPr txBox="1"/>
          <p:nvPr/>
        </p:nvSpPr>
        <p:spPr>
          <a:xfrm>
            <a:off x="225778" y="5068711"/>
            <a:ext cx="4289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yfgufy</a:t>
            </a:r>
            <a:endParaRPr lang="fr-FR" dirty="0"/>
          </a:p>
        </p:txBody>
      </p:sp>
      <p:sp>
        <p:nvSpPr>
          <p:cNvPr id="14" name="Carré corné 13">
            <a:extLst>
              <a:ext uri="{FF2B5EF4-FFF2-40B4-BE49-F238E27FC236}">
                <a16:creationId xmlns:a16="http://schemas.microsoft.com/office/drawing/2014/main" id="{F98FE470-A920-C14D-A88D-CDD682A731F6}"/>
              </a:ext>
            </a:extLst>
          </p:cNvPr>
          <p:cNvSpPr/>
          <p:nvPr/>
        </p:nvSpPr>
        <p:spPr>
          <a:xfrm>
            <a:off x="156561" y="4665050"/>
            <a:ext cx="1417243" cy="1733857"/>
          </a:xfrm>
          <a:prstGeom prst="foldedCorner">
            <a:avLst>
              <a:gd name="adj" fmla="val 3508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Tests </a:t>
            </a:r>
            <a:r>
              <a:rPr lang="fr-FR" dirty="0" err="1">
                <a:solidFill>
                  <a:schemeClr val="tx1"/>
                </a:solidFill>
              </a:rPr>
              <a:t>Kid’em</a:t>
            </a:r>
            <a:r>
              <a:rPr lang="fr-FR" dirty="0">
                <a:solidFill>
                  <a:schemeClr val="tx1"/>
                </a:solidFill>
              </a:rPr>
              <a:t> papier</a:t>
            </a:r>
          </a:p>
        </p:txBody>
      </p:sp>
    </p:spTree>
    <p:extLst>
      <p:ext uri="{BB962C8B-B14F-4D97-AF65-F5344CB8AC3E}">
        <p14:creationId xmlns:p14="http://schemas.microsoft.com/office/powerpoint/2010/main" val="177527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7 idées de Caducée | caducée, tatouage caducée, tatouage médical">
            <a:extLst>
              <a:ext uri="{FF2B5EF4-FFF2-40B4-BE49-F238E27FC236}">
                <a16:creationId xmlns:a16="http://schemas.microsoft.com/office/drawing/2014/main" id="{3A8AE8C8-250F-2840-8387-70D423984A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8802" y="2944598"/>
            <a:ext cx="467124" cy="62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 descr="Une image contenant table&#10;&#10;Description générée automatiquement">
            <a:extLst>
              <a:ext uri="{FF2B5EF4-FFF2-40B4-BE49-F238E27FC236}">
                <a16:creationId xmlns:a16="http://schemas.microsoft.com/office/drawing/2014/main" id="{0AF817B3-8A5B-4F96-B130-81FD9BEF0F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5" t="15317" r="6003" b="11071"/>
          <a:stretch/>
        </p:blipFill>
        <p:spPr>
          <a:xfrm>
            <a:off x="1288802" y="4726126"/>
            <a:ext cx="522499" cy="388873"/>
          </a:xfrm>
          <a:prstGeom prst="rect">
            <a:avLst/>
          </a:prstGeom>
        </p:spPr>
      </p:pic>
      <p:graphicFrame>
        <p:nvGraphicFramePr>
          <p:cNvPr id="5" name="Tableau 5">
            <a:extLst>
              <a:ext uri="{FF2B5EF4-FFF2-40B4-BE49-F238E27FC236}">
                <a16:creationId xmlns:a16="http://schemas.microsoft.com/office/drawing/2014/main" id="{853F607A-7C52-47F1-BCEB-4D7D64EC94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9759987"/>
              </p:ext>
            </p:extLst>
          </p:nvPr>
        </p:nvGraphicFramePr>
        <p:xfrm>
          <a:off x="1021616" y="2185431"/>
          <a:ext cx="6643535" cy="330590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456091">
                  <a:extLst>
                    <a:ext uri="{9D8B030D-6E8A-4147-A177-3AD203B41FA5}">
                      <a16:colId xmlns:a16="http://schemas.microsoft.com/office/drawing/2014/main" val="878040140"/>
                    </a:ext>
                  </a:extLst>
                </a:gridCol>
                <a:gridCol w="5187444">
                  <a:extLst>
                    <a:ext uri="{9D8B030D-6E8A-4147-A177-3AD203B41FA5}">
                      <a16:colId xmlns:a16="http://schemas.microsoft.com/office/drawing/2014/main" val="1811786971"/>
                    </a:ext>
                  </a:extLst>
                </a:gridCol>
              </a:tblGrid>
              <a:tr h="694406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0" noProof="0" dirty="0"/>
                        <a:t>Enfants </a:t>
                      </a:r>
                      <a:r>
                        <a:rPr lang="en-GB" b="0" noProof="0" dirty="0" err="1"/>
                        <a:t>présentant</a:t>
                      </a:r>
                      <a:r>
                        <a:rPr lang="en-GB" b="0" noProof="0" dirty="0"/>
                        <a:t> </a:t>
                      </a:r>
                      <a:r>
                        <a:rPr lang="en-GB" b="0" noProof="0" dirty="0" err="1"/>
                        <a:t>une</a:t>
                      </a:r>
                      <a:r>
                        <a:rPr lang="en-GB" b="0" noProof="0" dirty="0"/>
                        <a:t> condition </a:t>
                      </a:r>
                      <a:r>
                        <a:rPr lang="en-GB" b="0" noProof="0" dirty="0" err="1"/>
                        <a:t>chronique</a:t>
                      </a:r>
                      <a:r>
                        <a:rPr lang="en-GB" b="0" noProof="0" dirty="0"/>
                        <a:t> </a:t>
                      </a:r>
                      <a:r>
                        <a:rPr lang="en-GB" b="0" noProof="0" dirty="0" err="1"/>
                        <a:t>impactant</a:t>
                      </a:r>
                      <a:r>
                        <a:rPr lang="en-GB" b="0" noProof="0" dirty="0"/>
                        <a:t> la </a:t>
                      </a:r>
                      <a:r>
                        <a:rPr lang="en-GB" b="1" noProof="0" dirty="0" err="1"/>
                        <a:t>santé</a:t>
                      </a:r>
                      <a:r>
                        <a:rPr lang="en-GB" b="1" noProof="0" dirty="0"/>
                        <a:t> physique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077051"/>
                  </a:ext>
                </a:extLst>
              </a:tr>
              <a:tr h="694406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Utilisation en séance par le thérapeute qui va partager son écran de téléphone/ tablette</a:t>
                      </a:r>
                      <a:endParaRPr lang="en-GB" noProof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47900"/>
                  </a:ext>
                </a:extLst>
              </a:tr>
              <a:tr h="694406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noProof="0" dirty="0" err="1"/>
                        <a:t>Connaissance</a:t>
                      </a:r>
                      <a:r>
                        <a:rPr lang="en-GB" noProof="0" dirty="0"/>
                        <a:t> de </a:t>
                      </a:r>
                      <a:r>
                        <a:rPr lang="en-GB" noProof="0" dirty="0" err="1"/>
                        <a:t>l’enfant</a:t>
                      </a:r>
                      <a:endParaRPr lang="en-GB" noProof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noProof="0" dirty="0" err="1"/>
                        <a:t>Détermination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d’objectifs</a:t>
                      </a:r>
                      <a:endParaRPr lang="en-GB" noProof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GB" noProof="0" dirty="0"/>
                        <a:t>Prise de 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109479"/>
                  </a:ext>
                </a:extLst>
              </a:tr>
              <a:tr h="1002696">
                <a:tc>
                  <a:txBody>
                    <a:bodyPr/>
                    <a:lstStyle/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GB" noProof="0" dirty="0"/>
                        <a:t>Communication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noProof="0" dirty="0"/>
                        <a:t>Avec la </a:t>
                      </a:r>
                      <a:r>
                        <a:rPr lang="en-GB" noProof="0" dirty="0" err="1"/>
                        <a:t>famille</a:t>
                      </a:r>
                      <a:endParaRPr lang="en-GB" noProof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GB" noProof="0" dirty="0"/>
                        <a:t>Avec les </a:t>
                      </a:r>
                      <a:r>
                        <a:rPr lang="en-GB" noProof="0" dirty="0" err="1"/>
                        <a:t>professionnels</a:t>
                      </a:r>
                      <a:r>
                        <a:rPr lang="en-GB" noProof="0" dirty="0"/>
                        <a:t> </a:t>
                      </a:r>
                      <a:r>
                        <a:rPr lang="en-GB" noProof="0" dirty="0" err="1"/>
                        <a:t>autour</a:t>
                      </a:r>
                      <a:r>
                        <a:rPr lang="en-GB" noProof="0" dirty="0"/>
                        <a:t> de </a:t>
                      </a:r>
                      <a:r>
                        <a:rPr lang="en-GB" noProof="0" dirty="0" err="1"/>
                        <a:t>l’enfant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485882"/>
                  </a:ext>
                </a:extLst>
              </a:tr>
            </a:tbl>
          </a:graphicData>
        </a:graphic>
      </p:graphicFrame>
      <p:sp>
        <p:nvSpPr>
          <p:cNvPr id="44" name="ZoneTexte 43"/>
          <p:cNvSpPr txBox="1"/>
          <p:nvPr/>
        </p:nvSpPr>
        <p:spPr>
          <a:xfrm>
            <a:off x="1356246" y="4002219"/>
            <a:ext cx="166118" cy="334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pic>
        <p:nvPicPr>
          <p:cNvPr id="1026" name="Picture 2" descr="Résultat de recherche d'images pour &quot;dessin ampoule ...">
            <a:extLst>
              <a:ext uri="{FF2B5EF4-FFF2-40B4-BE49-F238E27FC236}">
                <a16:creationId xmlns:a16="http://schemas.microsoft.com/office/drawing/2014/main" id="{FC717BAB-EC0B-1A47-860B-5138E3AF9F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9044" y="3785993"/>
            <a:ext cx="566639" cy="52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014E81E-39CD-4B93-9E72-5D219332780D}"/>
              </a:ext>
            </a:extLst>
          </p:cNvPr>
          <p:cNvSpPr/>
          <p:nvPr/>
        </p:nvSpPr>
        <p:spPr>
          <a:xfrm>
            <a:off x="0" y="220226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FB1FCDD-0919-488D-B7F4-72546D0AA977}"/>
              </a:ext>
            </a:extLst>
          </p:cNvPr>
          <p:cNvSpPr txBox="1"/>
          <p:nvPr/>
        </p:nvSpPr>
        <p:spPr>
          <a:xfrm>
            <a:off x="317689" y="320405"/>
            <a:ext cx="767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Kid’EM</a:t>
            </a:r>
            <a:r>
              <a:rPr lang="en-US" b="1" dirty="0">
                <a:solidFill>
                  <a:schemeClr val="bg1"/>
                </a:solidFill>
              </a:rPr>
              <a:t> app</a:t>
            </a:r>
          </a:p>
        </p:txBody>
      </p:sp>
      <p:pic>
        <p:nvPicPr>
          <p:cNvPr id="5122" name="Picture 2" descr="logo-enfant - Ateliers de l'Etoile">
            <a:extLst>
              <a:ext uri="{FF2B5EF4-FFF2-40B4-BE49-F238E27FC236}">
                <a16:creationId xmlns:a16="http://schemas.microsoft.com/office/drawing/2014/main" id="{F460500C-3454-5845-8C29-9F3848AC12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639" y="2302242"/>
            <a:ext cx="733450" cy="53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3D3CA78D-0A73-8E49-9612-D3C5B188D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930" y="870831"/>
            <a:ext cx="3595816" cy="1314600"/>
          </a:xfrm>
          <a:prstGeom prst="rect">
            <a:avLst/>
          </a:prstGeom>
        </p:spPr>
      </p:pic>
      <p:pic>
        <p:nvPicPr>
          <p:cNvPr id="16" name="Picture 2" descr="logo_beachild | beachild.fr">
            <a:extLst>
              <a:ext uri="{FF2B5EF4-FFF2-40B4-BE49-F238E27FC236}">
                <a16:creationId xmlns:a16="http://schemas.microsoft.com/office/drawing/2014/main" id="{4B5B8C77-E036-D343-A65E-7F93FB3331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5" y="6020862"/>
            <a:ext cx="1470224" cy="83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8ABA9891-4F2C-8743-BCAE-0B342B7A6A5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9528" y="6113830"/>
            <a:ext cx="1194133" cy="744170"/>
          </a:xfrm>
          <a:prstGeom prst="rect">
            <a:avLst/>
          </a:prstGeom>
        </p:spPr>
      </p:pic>
      <p:pic>
        <p:nvPicPr>
          <p:cNvPr id="19" name="Picture 8" descr="Home | LaTIM">
            <a:extLst>
              <a:ext uri="{FF2B5EF4-FFF2-40B4-BE49-F238E27FC236}">
                <a16:creationId xmlns:a16="http://schemas.microsoft.com/office/drawing/2014/main" id="{47172D6A-A0D6-424D-805F-B18BA8422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354" y="6113830"/>
            <a:ext cx="1893214" cy="719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2" descr="Fondation ILDYS - Accueil | Facebook">
            <a:extLst>
              <a:ext uri="{FF2B5EF4-FFF2-40B4-BE49-F238E27FC236}">
                <a16:creationId xmlns:a16="http://schemas.microsoft.com/office/drawing/2014/main" id="{1AC9968B-D482-F148-A830-4F3092583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597" y="5794896"/>
            <a:ext cx="1194133" cy="119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0" descr="UBO Vector Logo - Download Free SVG Icon | Worldvectorlogo">
            <a:extLst>
              <a:ext uri="{FF2B5EF4-FFF2-40B4-BE49-F238E27FC236}">
                <a16:creationId xmlns:a16="http://schemas.microsoft.com/office/drawing/2014/main" id="{06127958-06EB-BF48-ACA5-C250AC9FD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593" y="5794896"/>
            <a:ext cx="1044407" cy="1044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E4F8A7A-A52C-AF44-B33D-81CE3EEB7B78}"/>
              </a:ext>
            </a:extLst>
          </p:cNvPr>
          <p:cNvSpPr/>
          <p:nvPr/>
        </p:nvSpPr>
        <p:spPr>
          <a:xfrm>
            <a:off x="-30633" y="5793773"/>
            <a:ext cx="9162275" cy="1105065"/>
          </a:xfrm>
          <a:prstGeom prst="rect">
            <a:avLst/>
          </a:prstGeom>
          <a:solidFill>
            <a:schemeClr val="bg1">
              <a:lumMod val="6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36017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A57C89-03BA-0548-87CB-F77C72A4F0BB}"/>
              </a:ext>
            </a:extLst>
          </p:cNvPr>
          <p:cNvSpPr/>
          <p:nvPr/>
        </p:nvSpPr>
        <p:spPr>
          <a:xfrm>
            <a:off x="0" y="220226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7938F8-27A8-9044-AA48-204ED373C8C2}"/>
              </a:ext>
            </a:extLst>
          </p:cNvPr>
          <p:cNvSpPr txBox="1"/>
          <p:nvPr/>
        </p:nvSpPr>
        <p:spPr>
          <a:xfrm>
            <a:off x="317689" y="320405"/>
            <a:ext cx="767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Kid’EM</a:t>
            </a:r>
            <a:r>
              <a:rPr lang="en-US" b="1" dirty="0">
                <a:solidFill>
                  <a:schemeClr val="bg1"/>
                </a:solidFill>
              </a:rPr>
              <a:t> app</a:t>
            </a:r>
          </a:p>
        </p:txBody>
      </p:sp>
      <p:sp>
        <p:nvSpPr>
          <p:cNvPr id="8" name="Carré corné 7">
            <a:extLst>
              <a:ext uri="{FF2B5EF4-FFF2-40B4-BE49-F238E27FC236}">
                <a16:creationId xmlns:a16="http://schemas.microsoft.com/office/drawing/2014/main" id="{344135A5-00C6-4B46-9B9C-50EE6C4300A5}"/>
              </a:ext>
            </a:extLst>
          </p:cNvPr>
          <p:cNvSpPr/>
          <p:nvPr/>
        </p:nvSpPr>
        <p:spPr>
          <a:xfrm>
            <a:off x="133983" y="984872"/>
            <a:ext cx="1417243" cy="1733857"/>
          </a:xfrm>
          <a:prstGeom prst="foldedCorner">
            <a:avLst>
              <a:gd name="adj" fmla="val 35081"/>
            </a:avLst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Tests version béta </a:t>
            </a:r>
            <a:r>
              <a:rPr lang="fr-FR" dirty="0" err="1">
                <a:solidFill>
                  <a:schemeClr val="tx1"/>
                </a:solidFill>
              </a:rPr>
              <a:t>Kid’em</a:t>
            </a:r>
            <a:r>
              <a:rPr lang="fr-FR" dirty="0">
                <a:solidFill>
                  <a:schemeClr val="tx1"/>
                </a:solidFill>
              </a:rPr>
              <a:t> App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9FEB2E-202A-CC4C-BA08-644CE54ADA88}"/>
              </a:ext>
            </a:extLst>
          </p:cNvPr>
          <p:cNvSpPr/>
          <p:nvPr/>
        </p:nvSpPr>
        <p:spPr>
          <a:xfrm>
            <a:off x="1715909" y="975053"/>
            <a:ext cx="7281765" cy="1792183"/>
          </a:xfrm>
          <a:prstGeom prst="rect">
            <a:avLst/>
          </a:prstGeom>
          <a:noFill/>
          <a:ln w="41275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B1612D8-4B1C-ED4C-B6E6-91E765721476}"/>
              </a:ext>
            </a:extLst>
          </p:cNvPr>
          <p:cNvSpPr txBox="1"/>
          <p:nvPr/>
        </p:nvSpPr>
        <p:spPr>
          <a:xfrm>
            <a:off x="3685775" y="1160873"/>
            <a:ext cx="522873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Débuggée </a:t>
            </a:r>
          </a:p>
          <a:p>
            <a:r>
              <a:rPr lang="fr-FR" b="1" dirty="0"/>
              <a:t>Ensemble des fonctionnalités disponibles</a:t>
            </a:r>
          </a:p>
          <a:p>
            <a:r>
              <a:rPr lang="fr-FR" b="1" dirty="0"/>
              <a:t>Formulations clarifiées</a:t>
            </a:r>
          </a:p>
          <a:p>
            <a:r>
              <a:rPr lang="fr-FR" b="1" dirty="0"/>
              <a:t>Espace de prise de notes</a:t>
            </a:r>
          </a:p>
          <a:p>
            <a:r>
              <a:rPr lang="fr-FR" b="1" dirty="0"/>
              <a:t>Idées de fonctionnalités supplémentaires</a:t>
            </a:r>
          </a:p>
          <a:p>
            <a:endParaRPr lang="fr-FR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2E18A9-D51E-4A48-B400-7A473B29628E}"/>
              </a:ext>
            </a:extLst>
          </p:cNvPr>
          <p:cNvSpPr txBox="1"/>
          <p:nvPr/>
        </p:nvSpPr>
        <p:spPr>
          <a:xfrm>
            <a:off x="1799071" y="1132481"/>
            <a:ext cx="433638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100" b="1" dirty="0"/>
              <a:t>V1 </a:t>
            </a:r>
            <a:r>
              <a:rPr lang="fr-FR" sz="2100" b="1" dirty="0" err="1"/>
              <a:t>Kid’EM</a:t>
            </a:r>
            <a:r>
              <a:rPr lang="fr-FR" sz="2100" b="1" dirty="0"/>
              <a:t> </a:t>
            </a:r>
            <a:r>
              <a:rPr lang="fr-FR" sz="2100" b="1" dirty="0" err="1"/>
              <a:t>app</a:t>
            </a:r>
            <a:endParaRPr lang="fr-FR" sz="2100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5FB398-90F3-AB4C-A495-8AEF1678E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927" y="2915199"/>
            <a:ext cx="5037577" cy="378526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FAB96A-9174-A14B-8163-75BA5A1BBD59}"/>
              </a:ext>
            </a:extLst>
          </p:cNvPr>
          <p:cNvSpPr txBox="1"/>
          <p:nvPr/>
        </p:nvSpPr>
        <p:spPr>
          <a:xfrm>
            <a:off x="1196370" y="6238800"/>
            <a:ext cx="1039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err="1"/>
              <a:t>Dheilly</a:t>
            </a:r>
            <a:r>
              <a:rPr lang="fr-FR" sz="1200" i="1" dirty="0"/>
              <a:t> et al, 2021</a:t>
            </a:r>
          </a:p>
        </p:txBody>
      </p:sp>
    </p:spTree>
    <p:extLst>
      <p:ext uri="{BB962C8B-B14F-4D97-AF65-F5344CB8AC3E}">
        <p14:creationId xmlns:p14="http://schemas.microsoft.com/office/powerpoint/2010/main" val="6313504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A57C89-03BA-0548-87CB-F77C72A4F0BB}"/>
              </a:ext>
            </a:extLst>
          </p:cNvPr>
          <p:cNvSpPr/>
          <p:nvPr/>
        </p:nvSpPr>
        <p:spPr>
          <a:xfrm>
            <a:off x="0" y="220226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7938F8-27A8-9044-AA48-204ED373C8C2}"/>
              </a:ext>
            </a:extLst>
          </p:cNvPr>
          <p:cNvSpPr txBox="1"/>
          <p:nvPr/>
        </p:nvSpPr>
        <p:spPr>
          <a:xfrm>
            <a:off x="317689" y="320405"/>
            <a:ext cx="767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Kid’EM</a:t>
            </a:r>
            <a:r>
              <a:rPr lang="en-US" b="1" dirty="0">
                <a:solidFill>
                  <a:schemeClr val="bg1"/>
                </a:solidFill>
              </a:rPr>
              <a:t> app, et </a:t>
            </a:r>
            <a:r>
              <a:rPr lang="en-US" b="1" dirty="0" err="1">
                <a:solidFill>
                  <a:schemeClr val="bg1"/>
                </a:solidFill>
              </a:rPr>
              <a:t>maintenant</a:t>
            </a:r>
            <a:r>
              <a:rPr lang="en-US" b="1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A1A2C1-D90B-9A45-9BD1-0997BBDCEF6B}"/>
              </a:ext>
            </a:extLst>
          </p:cNvPr>
          <p:cNvSpPr/>
          <p:nvPr/>
        </p:nvSpPr>
        <p:spPr>
          <a:xfrm>
            <a:off x="342269" y="1417128"/>
            <a:ext cx="8309362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GB" dirty="0" err="1">
                <a:solidFill>
                  <a:srgbClr val="002060"/>
                </a:solidFill>
              </a:rPr>
              <a:t>S’assurer</a:t>
            </a:r>
            <a:r>
              <a:rPr lang="en-GB" dirty="0">
                <a:solidFill>
                  <a:srgbClr val="002060"/>
                </a:solidFill>
              </a:rPr>
              <a:t> que la </a:t>
            </a:r>
            <a:r>
              <a:rPr lang="en-GB" dirty="0" err="1">
                <a:solidFill>
                  <a:srgbClr val="002060"/>
                </a:solidFill>
              </a:rPr>
              <a:t>technologie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est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adaptée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à</a:t>
            </a:r>
            <a:r>
              <a:rPr lang="en-GB" b="1" dirty="0">
                <a:solidFill>
                  <a:srgbClr val="002060"/>
                </a:solidFill>
              </a:rPr>
              <a:t> la pratique </a:t>
            </a:r>
            <a:r>
              <a:rPr lang="en-GB" b="1" dirty="0" err="1">
                <a:solidFill>
                  <a:srgbClr val="002060"/>
                </a:solidFill>
              </a:rPr>
              <a:t>clinique</a:t>
            </a:r>
            <a:r>
              <a:rPr lang="en-GB" dirty="0">
                <a:solidFill>
                  <a:srgbClr val="002060"/>
                </a:solidFill>
              </a:rPr>
              <a:t> et </a:t>
            </a:r>
            <a:r>
              <a:rPr lang="en-GB" dirty="0" err="1">
                <a:solidFill>
                  <a:srgbClr val="002060"/>
                </a:solidFill>
              </a:rPr>
              <a:t>peut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dirty="0" err="1">
                <a:solidFill>
                  <a:srgbClr val="002060"/>
                </a:solidFill>
              </a:rPr>
              <a:t>être</a:t>
            </a:r>
            <a:r>
              <a:rPr lang="en-GB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adoptée</a:t>
            </a:r>
            <a:r>
              <a:rPr lang="en-GB" b="1" dirty="0">
                <a:solidFill>
                  <a:srgbClr val="002060"/>
                </a:solidFill>
              </a:rPr>
              <a:t>     </a:t>
            </a:r>
          </a:p>
        </p:txBody>
      </p:sp>
      <p:graphicFrame>
        <p:nvGraphicFramePr>
          <p:cNvPr id="15" name="Diagramme 14">
            <a:extLst>
              <a:ext uri="{FF2B5EF4-FFF2-40B4-BE49-F238E27FC236}">
                <a16:creationId xmlns:a16="http://schemas.microsoft.com/office/drawing/2014/main" id="{E528A15B-55A3-DE45-ACA5-4F97D57FBE1D}"/>
              </a:ext>
            </a:extLst>
          </p:cNvPr>
          <p:cNvGraphicFramePr/>
          <p:nvPr/>
        </p:nvGraphicFramePr>
        <p:xfrm>
          <a:off x="751041" y="3502230"/>
          <a:ext cx="7151901" cy="1380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B0C3D652-27F2-3A4E-9579-800411050357}"/>
              </a:ext>
            </a:extLst>
          </p:cNvPr>
          <p:cNvSpPr txBox="1"/>
          <p:nvPr/>
        </p:nvSpPr>
        <p:spPr>
          <a:xfrm>
            <a:off x="430004" y="2395963"/>
            <a:ext cx="4566038" cy="3693319"/>
          </a:xfrm>
          <a:prstGeom prst="rect">
            <a:avLst/>
          </a:prstGeom>
          <a:noFill/>
          <a:ln w="38100">
            <a:solidFill>
              <a:srgbClr val="CFD5E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Essai Contrôle randomisé en grappes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Hypothèses</a:t>
            </a:r>
          </a:p>
          <a:p>
            <a:pPr algn="ctr"/>
            <a:endParaRPr lang="fr-FR" dirty="0"/>
          </a:p>
          <a:p>
            <a:pPr algn="ctr"/>
            <a:r>
              <a:rPr lang="fr-FR" b="1" dirty="0"/>
              <a:t>Amélioration qualité des objectifs déterminés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fr-FR" b="1" dirty="0"/>
              <a:t>Soins centrés sur l’enfant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fr-FR" b="1" dirty="0" err="1"/>
              <a:t>Empowerment</a:t>
            </a:r>
            <a:r>
              <a:rPr lang="fr-FR" b="1" dirty="0"/>
              <a:t> des parents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fr-FR" b="1" dirty="0"/>
              <a:t>Amélioration efficacité des soins</a:t>
            </a:r>
          </a:p>
          <a:p>
            <a:pPr marL="285750" indent="-285750" algn="ctr">
              <a:buFont typeface="Wingdings" pitchFamily="2" charset="2"/>
              <a:buChar char="Ø"/>
            </a:pPr>
            <a:r>
              <a:rPr lang="fr-FR" b="1" dirty="0"/>
              <a:t>Satisfaction des parents et des enfants</a:t>
            </a:r>
          </a:p>
          <a:p>
            <a:pPr algn="ctr"/>
            <a:endParaRPr lang="fr-FR" dirty="0"/>
          </a:p>
          <a:p>
            <a:pPr algn="ctr"/>
            <a:r>
              <a:rPr lang="fr-FR" dirty="0"/>
              <a:t>Vérification de </a:t>
            </a:r>
            <a:r>
              <a:rPr lang="fr-FR" b="1" dirty="0"/>
              <a:t>l’acceptabilité et de l’utilisabilité</a:t>
            </a:r>
          </a:p>
          <a:p>
            <a:pPr algn="ctr"/>
            <a:r>
              <a:rPr lang="fr-FR" dirty="0"/>
              <a:t>Identification des </a:t>
            </a:r>
            <a:r>
              <a:rPr lang="fr-FR" b="1" dirty="0"/>
              <a:t>points d’amélioration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034A54-6FE7-0B42-BABE-C829866D519E}"/>
              </a:ext>
            </a:extLst>
          </p:cNvPr>
          <p:cNvSpPr/>
          <p:nvPr/>
        </p:nvSpPr>
        <p:spPr>
          <a:xfrm>
            <a:off x="341241" y="1077044"/>
            <a:ext cx="8310390" cy="37544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n-GB" dirty="0">
                <a:solidFill>
                  <a:srgbClr val="002060"/>
                </a:solidFill>
              </a:rPr>
              <a:t>Identifier </a:t>
            </a:r>
            <a:r>
              <a:rPr lang="en-GB" b="1" dirty="0" err="1">
                <a:solidFill>
                  <a:srgbClr val="002060"/>
                </a:solidFill>
              </a:rPr>
              <a:t>l’impact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dirty="0">
                <a:solidFill>
                  <a:srgbClr val="002060"/>
                </a:solidFill>
              </a:rPr>
              <a:t>de la solution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FE516B-682F-734F-910D-2D2FBBE5CC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98723" y="2139371"/>
            <a:ext cx="3107690" cy="317675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ECA8BDB-037D-2345-8168-8F4C6D92B2EB}"/>
              </a:ext>
            </a:extLst>
          </p:cNvPr>
          <p:cNvSpPr/>
          <p:nvPr/>
        </p:nvSpPr>
        <p:spPr>
          <a:xfrm>
            <a:off x="5201920" y="2395963"/>
            <a:ext cx="1270798" cy="793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3200937-552F-1442-A1C8-EF29BBF53355}"/>
              </a:ext>
            </a:extLst>
          </p:cNvPr>
          <p:cNvSpPr/>
          <p:nvPr/>
        </p:nvSpPr>
        <p:spPr>
          <a:xfrm>
            <a:off x="5201920" y="3559943"/>
            <a:ext cx="447040" cy="5127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071236-A4D9-1FC0-DE1F-1ACCEAF562EC}"/>
              </a:ext>
            </a:extLst>
          </p:cNvPr>
          <p:cNvSpPr/>
          <p:nvPr/>
        </p:nvSpPr>
        <p:spPr>
          <a:xfrm>
            <a:off x="5053573" y="2652555"/>
            <a:ext cx="895506" cy="7937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Flèche vers le bas 3">
            <a:extLst>
              <a:ext uri="{FF2B5EF4-FFF2-40B4-BE49-F238E27FC236}">
                <a16:creationId xmlns:a16="http://schemas.microsoft.com/office/drawing/2014/main" id="{E60BB4EF-21C0-81B6-0A36-E5F082277B67}"/>
              </a:ext>
            </a:extLst>
          </p:cNvPr>
          <p:cNvSpPr/>
          <p:nvPr/>
        </p:nvSpPr>
        <p:spPr>
          <a:xfrm>
            <a:off x="4953910" y="3308858"/>
            <a:ext cx="134028" cy="176268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Picture 2" descr="Appel à projets de la DGOS pour l'Outre-Mer - Filfoie: tout savoir sur les  maladies rares du foie, recherche, enseignement">
            <a:extLst>
              <a:ext uri="{FF2B5EF4-FFF2-40B4-BE49-F238E27FC236}">
                <a16:creationId xmlns:a16="http://schemas.microsoft.com/office/drawing/2014/main" id="{B8927D97-B252-A485-135C-209F9F5444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4451" y="5440872"/>
            <a:ext cx="2196233" cy="1313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728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A57C89-03BA-0548-87CB-F77C72A4F0BB}"/>
              </a:ext>
            </a:extLst>
          </p:cNvPr>
          <p:cNvSpPr/>
          <p:nvPr/>
        </p:nvSpPr>
        <p:spPr>
          <a:xfrm>
            <a:off x="0" y="220226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7938F8-27A8-9044-AA48-204ED373C8C2}"/>
              </a:ext>
            </a:extLst>
          </p:cNvPr>
          <p:cNvSpPr txBox="1"/>
          <p:nvPr/>
        </p:nvSpPr>
        <p:spPr>
          <a:xfrm>
            <a:off x="317689" y="320405"/>
            <a:ext cx="767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Kid’EM</a:t>
            </a:r>
            <a:r>
              <a:rPr lang="en-US" b="1" dirty="0">
                <a:solidFill>
                  <a:schemeClr val="bg1"/>
                </a:solidFill>
              </a:rPr>
              <a:t> app, et </a:t>
            </a:r>
            <a:r>
              <a:rPr lang="en-US" b="1" dirty="0" err="1">
                <a:solidFill>
                  <a:schemeClr val="bg1"/>
                </a:solidFill>
              </a:rPr>
              <a:t>maintenant</a:t>
            </a:r>
            <a:r>
              <a:rPr lang="en-US" b="1" dirty="0">
                <a:solidFill>
                  <a:schemeClr val="bg1"/>
                </a:solidFill>
              </a:rPr>
              <a:t>?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81A45F8-01EA-6909-8DFA-14DBD8F0BD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29" y="1571537"/>
            <a:ext cx="6268530" cy="5286463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984F07E-C96C-8D5E-D7B8-FB83A014A9D5}"/>
              </a:ext>
            </a:extLst>
          </p:cNvPr>
          <p:cNvSpPr txBox="1"/>
          <p:nvPr/>
        </p:nvSpPr>
        <p:spPr>
          <a:xfrm>
            <a:off x="825192" y="925206"/>
            <a:ext cx="79285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Essai multicentrique </a:t>
            </a:r>
            <a:r>
              <a:rPr lang="fr-FR" sz="18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contrôle</a:t>
            </a:r>
            <a:r>
              <a:rPr lang="fr-FR" sz="1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randomisé en grappe, avec </a:t>
            </a:r>
            <a:r>
              <a:rPr lang="fr-FR" sz="1800" b="1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évaluateurs</a:t>
            </a:r>
            <a:r>
              <a:rPr lang="fr-FR" sz="1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en aveugle.</a:t>
            </a:r>
            <a:br>
              <a:rPr lang="fr-FR" sz="18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fr-FR" b="1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54294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A57C89-03BA-0548-87CB-F77C72A4F0BB}"/>
              </a:ext>
            </a:extLst>
          </p:cNvPr>
          <p:cNvSpPr/>
          <p:nvPr/>
        </p:nvSpPr>
        <p:spPr>
          <a:xfrm>
            <a:off x="0" y="220226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7938F8-27A8-9044-AA48-204ED373C8C2}"/>
              </a:ext>
            </a:extLst>
          </p:cNvPr>
          <p:cNvSpPr txBox="1"/>
          <p:nvPr/>
        </p:nvSpPr>
        <p:spPr>
          <a:xfrm>
            <a:off x="317689" y="320405"/>
            <a:ext cx="767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Kid’EM</a:t>
            </a:r>
            <a:r>
              <a:rPr lang="en-US" b="1" dirty="0">
                <a:solidFill>
                  <a:schemeClr val="bg1"/>
                </a:solidFill>
              </a:rPr>
              <a:t> app, et </a:t>
            </a:r>
            <a:r>
              <a:rPr lang="en-US" b="1" dirty="0" err="1">
                <a:solidFill>
                  <a:schemeClr val="bg1"/>
                </a:solidFill>
              </a:rPr>
              <a:t>maintenant</a:t>
            </a:r>
            <a:r>
              <a:rPr lang="en-US" b="1" dirty="0">
                <a:solidFill>
                  <a:schemeClr val="bg1"/>
                </a:solidFill>
              </a:rPr>
              <a:t>?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A1A2C1-D90B-9A45-9BD1-0997BBDCEF6B}"/>
              </a:ext>
            </a:extLst>
          </p:cNvPr>
          <p:cNvSpPr/>
          <p:nvPr/>
        </p:nvSpPr>
        <p:spPr>
          <a:xfrm>
            <a:off x="317689" y="1205380"/>
            <a:ext cx="8309362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n-GB" b="1" dirty="0" err="1">
                <a:solidFill>
                  <a:srgbClr val="002060"/>
                </a:solidFill>
              </a:rPr>
              <a:t>Ccritères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d’inclusion</a:t>
            </a:r>
            <a:r>
              <a:rPr lang="en-GB" b="1" dirty="0">
                <a:solidFill>
                  <a:srgbClr val="002060"/>
                </a:solidFill>
              </a:rPr>
              <a:t> des centres de </a:t>
            </a:r>
            <a:r>
              <a:rPr lang="en-GB" b="1" dirty="0" err="1">
                <a:solidFill>
                  <a:srgbClr val="002060"/>
                </a:solidFill>
              </a:rPr>
              <a:t>réadaptation</a:t>
            </a:r>
            <a:endParaRPr lang="en-GB" b="1" dirty="0">
              <a:solidFill>
                <a:srgbClr val="002060"/>
              </a:solidFill>
            </a:endParaRPr>
          </a:p>
        </p:txBody>
      </p:sp>
      <p:graphicFrame>
        <p:nvGraphicFramePr>
          <p:cNvPr id="15" name="Diagramme 14">
            <a:extLst>
              <a:ext uri="{FF2B5EF4-FFF2-40B4-BE49-F238E27FC236}">
                <a16:creationId xmlns:a16="http://schemas.microsoft.com/office/drawing/2014/main" id="{E528A15B-55A3-DE45-ACA5-4F97D57FBE1D}"/>
              </a:ext>
            </a:extLst>
          </p:cNvPr>
          <p:cNvGraphicFramePr/>
          <p:nvPr/>
        </p:nvGraphicFramePr>
        <p:xfrm>
          <a:off x="751041" y="3502230"/>
          <a:ext cx="7151901" cy="1380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B0C3D652-27F2-3A4E-9579-800411050357}"/>
              </a:ext>
            </a:extLst>
          </p:cNvPr>
          <p:cNvSpPr txBox="1"/>
          <p:nvPr/>
        </p:nvSpPr>
        <p:spPr>
          <a:xfrm>
            <a:off x="317689" y="2413337"/>
            <a:ext cx="8075270" cy="3139321"/>
          </a:xfrm>
          <a:prstGeom prst="rect">
            <a:avLst/>
          </a:prstGeom>
          <a:noFill/>
          <a:ln w="38100">
            <a:solidFill>
              <a:srgbClr val="CFD5E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effectLst/>
              </a:rPr>
              <a:t>Critères inclusion</a:t>
            </a:r>
          </a:p>
          <a:p>
            <a:pPr algn="ctr"/>
            <a:endParaRPr lang="fr-FR" b="1" dirty="0"/>
          </a:p>
          <a:p>
            <a:pPr algn="just"/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Structures de de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réadaptation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Proposant des soins de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réadaptation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dans un objectif de promotion de l’autonomie et de la santé physique</a:t>
            </a:r>
          </a:p>
          <a:p>
            <a:pPr marL="285750" indent="-285750" algn="just">
              <a:buFontTx/>
              <a:buChar char="-"/>
            </a:pP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Ayant en soins au moins 5 enfants porteurs d’une maladie chronique impactant la santé physique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différents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par semaine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Comprenant au moins un professionnel de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réadaptation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médecin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MPR et/ ou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kinésithérapeute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 et/ ou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ergothérapeute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 souhaitant participer à l’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étude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FontTx/>
              <a:buChar char="-"/>
            </a:pP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Dont les professionnels disposent ou acceptent de suivre une formation aux Bonnes Pratiques Clinique </a:t>
            </a:r>
            <a:endParaRPr lang="fr-F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3922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A57C89-03BA-0548-87CB-F77C72A4F0BB}"/>
              </a:ext>
            </a:extLst>
          </p:cNvPr>
          <p:cNvSpPr/>
          <p:nvPr/>
        </p:nvSpPr>
        <p:spPr>
          <a:xfrm>
            <a:off x="0" y="220226"/>
            <a:ext cx="9144000" cy="55042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F7938F8-27A8-9044-AA48-204ED373C8C2}"/>
              </a:ext>
            </a:extLst>
          </p:cNvPr>
          <p:cNvSpPr txBox="1"/>
          <p:nvPr/>
        </p:nvSpPr>
        <p:spPr>
          <a:xfrm>
            <a:off x="317689" y="320405"/>
            <a:ext cx="76700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chemeClr val="bg1"/>
                </a:solidFill>
              </a:rPr>
              <a:t>Kid’EM</a:t>
            </a:r>
            <a:r>
              <a:rPr lang="en-US" b="1" dirty="0">
                <a:solidFill>
                  <a:schemeClr val="bg1"/>
                </a:solidFill>
              </a:rPr>
              <a:t> app, et </a:t>
            </a:r>
            <a:r>
              <a:rPr lang="en-US" b="1" dirty="0" err="1">
                <a:solidFill>
                  <a:schemeClr val="bg1"/>
                </a:solidFill>
              </a:rPr>
              <a:t>maintenant</a:t>
            </a:r>
            <a:r>
              <a:rPr lang="en-US" b="1" dirty="0">
                <a:solidFill>
                  <a:schemeClr val="bg1"/>
                </a:solidFill>
              </a:rPr>
              <a:t>? </a:t>
            </a:r>
          </a:p>
        </p:txBody>
      </p:sp>
      <p:graphicFrame>
        <p:nvGraphicFramePr>
          <p:cNvPr id="15" name="Diagramme 14">
            <a:extLst>
              <a:ext uri="{FF2B5EF4-FFF2-40B4-BE49-F238E27FC236}">
                <a16:creationId xmlns:a16="http://schemas.microsoft.com/office/drawing/2014/main" id="{E528A15B-55A3-DE45-ACA5-4F97D57FBE1D}"/>
              </a:ext>
            </a:extLst>
          </p:cNvPr>
          <p:cNvGraphicFramePr/>
          <p:nvPr/>
        </p:nvGraphicFramePr>
        <p:xfrm>
          <a:off x="751041" y="3502230"/>
          <a:ext cx="7151901" cy="1380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ZoneTexte 15">
            <a:extLst>
              <a:ext uri="{FF2B5EF4-FFF2-40B4-BE49-F238E27FC236}">
                <a16:creationId xmlns:a16="http://schemas.microsoft.com/office/drawing/2014/main" id="{B0C3D652-27F2-3A4E-9579-800411050357}"/>
              </a:ext>
            </a:extLst>
          </p:cNvPr>
          <p:cNvSpPr txBox="1"/>
          <p:nvPr/>
        </p:nvSpPr>
        <p:spPr>
          <a:xfrm>
            <a:off x="317689" y="2413337"/>
            <a:ext cx="4131649" cy="4247317"/>
          </a:xfrm>
          <a:prstGeom prst="rect">
            <a:avLst/>
          </a:prstGeom>
          <a:noFill/>
          <a:ln w="38100">
            <a:solidFill>
              <a:srgbClr val="CFD5E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effectLst/>
              </a:rPr>
              <a:t>Critères inclusion</a:t>
            </a:r>
          </a:p>
          <a:p>
            <a:pPr algn="ctr"/>
            <a:endParaRPr lang="fr-FR" b="1" dirty="0"/>
          </a:p>
          <a:p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Enfants porteurs d’une maladie chronique impactant la santé physique </a:t>
            </a:r>
          </a:p>
          <a:p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 Ayant une prise en charge en soins de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réadaptation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dans un objectif de promotion de l’autonomie et de la santé physique </a:t>
            </a:r>
            <a:endParaRPr lang="fr-FR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 Ayant au moins une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séance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réadaptation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/semaine avec le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même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professionnel pour une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durée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3 mois </a:t>
            </a:r>
            <a:endParaRPr lang="fr-FR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 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Âgés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de 5 à 17 ans</a:t>
            </a:r>
            <a:endParaRPr lang="fr-FR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 Accord des titulaires de l’autorité parentale pour la participation à l’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étude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et signature du consentement </a:t>
            </a:r>
            <a:endParaRPr lang="fr-FR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3034A54-6FE7-0B42-BABE-C829866D519E}"/>
              </a:ext>
            </a:extLst>
          </p:cNvPr>
          <p:cNvSpPr/>
          <p:nvPr/>
        </p:nvSpPr>
        <p:spPr>
          <a:xfrm>
            <a:off x="341241" y="1349003"/>
            <a:ext cx="8310390" cy="37544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n-GB" b="1" dirty="0" err="1">
                <a:solidFill>
                  <a:srgbClr val="002060"/>
                </a:solidFill>
              </a:rPr>
              <a:t>Critères</a:t>
            </a:r>
            <a:r>
              <a:rPr lang="en-GB" b="1" dirty="0">
                <a:solidFill>
                  <a:srgbClr val="002060"/>
                </a:solidFill>
              </a:rPr>
              <a:t> </a:t>
            </a:r>
            <a:r>
              <a:rPr lang="en-GB" b="1" dirty="0" err="1">
                <a:solidFill>
                  <a:srgbClr val="002060"/>
                </a:solidFill>
              </a:rPr>
              <a:t>d’inclusion</a:t>
            </a:r>
            <a:r>
              <a:rPr lang="en-GB" b="1" dirty="0">
                <a:solidFill>
                  <a:srgbClr val="002060"/>
                </a:solidFill>
              </a:rPr>
              <a:t> des enfants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92D21C7-1AC2-3101-F5F7-7244284C2DE2}"/>
              </a:ext>
            </a:extLst>
          </p:cNvPr>
          <p:cNvSpPr txBox="1"/>
          <p:nvPr/>
        </p:nvSpPr>
        <p:spPr>
          <a:xfrm>
            <a:off x="4694664" y="2405507"/>
            <a:ext cx="3956967" cy="4247317"/>
          </a:xfrm>
          <a:prstGeom prst="rect">
            <a:avLst/>
          </a:prstGeom>
          <a:noFill/>
          <a:ln w="38100">
            <a:solidFill>
              <a:srgbClr val="CFD5E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effectLst/>
              </a:rPr>
              <a:t>Critères exclusion</a:t>
            </a:r>
          </a:p>
          <a:p>
            <a:pPr algn="ctr"/>
            <a:endParaRPr lang="fr-FR" dirty="0">
              <a:effectLst/>
            </a:endParaRPr>
          </a:p>
          <a:p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Enfants porteurs d’une maladie chronique</a:t>
            </a:r>
            <a:b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N’impactant pas la santé physique</a:t>
            </a:r>
            <a:b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N’ayant pas la capacité d’exprimer son point de vue et ses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priorités</a:t>
            </a:r>
            <a:b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N’ayant pas la capacité de collaborer avec le professionnel de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réadaptation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lors de l’utilisation de «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Kid’EM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app »</a:t>
            </a:r>
            <a:b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Connaissant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déj</a:t>
            </a:r>
            <a:r>
              <a:rPr lang="fr-FR" dirty="0" err="1">
                <a:latin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«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Kid’EM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app »</a:t>
            </a:r>
            <a:b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Dont les titulaires de l’autorit</a:t>
            </a:r>
            <a:r>
              <a:rPr lang="fr-FR" dirty="0">
                <a:latin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parentale sont mineurs/ inaptes à donner leur consentement </a:t>
            </a:r>
            <a:r>
              <a:rPr lang="fr-FR" sz="180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éclaire</a:t>
            </a:r>
            <a:r>
              <a:rPr lang="fr-FR" sz="18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́ </a:t>
            </a:r>
          </a:p>
          <a:p>
            <a:endParaRPr lang="fr-FR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723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A4B125F-3C10-49E0-8BA7-9BA42C6869F0}"/>
              </a:ext>
            </a:extLst>
          </p:cNvPr>
          <p:cNvSpPr/>
          <p:nvPr/>
        </p:nvSpPr>
        <p:spPr>
          <a:xfrm>
            <a:off x="0" y="2207838"/>
            <a:ext cx="9144000" cy="153755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4A994C-1624-4579-9B7C-865A4DD5401C}"/>
              </a:ext>
            </a:extLst>
          </p:cNvPr>
          <p:cNvSpPr txBox="1"/>
          <p:nvPr/>
        </p:nvSpPr>
        <p:spPr>
          <a:xfrm>
            <a:off x="254830" y="2976616"/>
            <a:ext cx="8634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chemeClr val="bg1"/>
                </a:solidFill>
              </a:rPr>
              <a:t>Merci pour votre attention!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99CB396E-E6CA-9C4E-BB66-EB7A35B0BCA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90800" y="2858106"/>
            <a:ext cx="3962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" name="AutoShape 12">
            <a:extLst>
              <a:ext uri="{FF2B5EF4-FFF2-40B4-BE49-F238E27FC236}">
                <a16:creationId xmlns:a16="http://schemas.microsoft.com/office/drawing/2014/main" id="{51AECFF8-E2D3-5644-9D2C-447FA5894B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830485" y="4272444"/>
            <a:ext cx="3962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3F82A06-00B6-204B-96A0-FC1DFADA2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050" y="771061"/>
            <a:ext cx="2197100" cy="2146300"/>
          </a:xfrm>
          <a:prstGeom prst="rect">
            <a:avLst/>
          </a:prstGeom>
        </p:spPr>
      </p:pic>
      <p:pic>
        <p:nvPicPr>
          <p:cNvPr id="2" name="Picture 2" descr="Family Engagement in Research Course | CanChild">
            <a:extLst>
              <a:ext uri="{FF2B5EF4-FFF2-40B4-BE49-F238E27FC236}">
                <a16:creationId xmlns:a16="http://schemas.microsoft.com/office/drawing/2014/main" id="{1C22F040-2A5A-EDB3-80B2-71E66A55A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177" y="6249388"/>
            <a:ext cx="1767350" cy="42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3D3BEF7-FCDF-C894-0189-2C06B76145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2661" y="5965416"/>
            <a:ext cx="1066609" cy="892584"/>
          </a:xfrm>
          <a:prstGeom prst="rect">
            <a:avLst/>
          </a:prstGeom>
        </p:spPr>
      </p:pic>
      <p:pic>
        <p:nvPicPr>
          <p:cNvPr id="6" name="Picture 6" descr="Image associée">
            <a:extLst>
              <a:ext uri="{FF2B5EF4-FFF2-40B4-BE49-F238E27FC236}">
                <a16:creationId xmlns:a16="http://schemas.microsoft.com/office/drawing/2014/main" id="{FA6DAD11-1ACF-2EC7-E3D1-EA59DEB9D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85" y="6008703"/>
            <a:ext cx="1740733" cy="806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Résultat de recherche d'images pour &quot;CHRU Brest&quot;">
            <a:extLst>
              <a:ext uri="{FF2B5EF4-FFF2-40B4-BE49-F238E27FC236}">
                <a16:creationId xmlns:a16="http://schemas.microsoft.com/office/drawing/2014/main" id="{3CC7DF4C-537A-2673-0A80-1DE646F002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467" y="5901150"/>
            <a:ext cx="1413153" cy="94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63CDC5E-FA07-26F8-2C14-D8626931CA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818" y="6249388"/>
            <a:ext cx="2094038" cy="48213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D5D854E-4548-FB2E-2014-2FD88FAD3FCB}"/>
              </a:ext>
            </a:extLst>
          </p:cNvPr>
          <p:cNvSpPr/>
          <p:nvPr/>
        </p:nvSpPr>
        <p:spPr>
          <a:xfrm>
            <a:off x="-221673" y="5901151"/>
            <a:ext cx="9365673" cy="1029084"/>
          </a:xfrm>
          <a:prstGeom prst="rect">
            <a:avLst/>
          </a:pr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30AA8BA-C2DA-5528-AB1A-78445EEBA0E7}"/>
              </a:ext>
            </a:extLst>
          </p:cNvPr>
          <p:cNvSpPr txBox="1"/>
          <p:nvPr/>
        </p:nvSpPr>
        <p:spPr>
          <a:xfrm>
            <a:off x="1770762" y="4246205"/>
            <a:ext cx="5873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Christelle Pons</a:t>
            </a:r>
          </a:p>
          <a:p>
            <a:pPr algn="ctr"/>
            <a:r>
              <a:rPr lang="fr-FR" dirty="0" err="1"/>
              <a:t>christelle.pons@chu-brest.fr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779628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3551</TotalTime>
  <Words>1615</Words>
  <Application>Microsoft Macintosh PowerPoint</Application>
  <PresentationFormat>Affichage à l'écran (4:3)</PresentationFormat>
  <Paragraphs>209</Paragraphs>
  <Slides>11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Christelle Becmeur</dc:creator>
  <cp:lastModifiedBy>Christelle Becmeur</cp:lastModifiedBy>
  <cp:revision>66</cp:revision>
  <dcterms:created xsi:type="dcterms:W3CDTF">2021-11-30T09:39:53Z</dcterms:created>
  <dcterms:modified xsi:type="dcterms:W3CDTF">2022-11-18T18:53:52Z</dcterms:modified>
</cp:coreProperties>
</file>