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jhshAJFTv+7N+MLoWrqXHU6Kx5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customschemas.google.com/relationships/presentationmetadata" Target="metadata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7e108e3525_1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27e108e3525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7e108e3525_1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27e108e3525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/>
              <a:t>Les</a:t>
            </a:r>
            <a:r>
              <a:rPr lang="fr-FR"/>
              <a:t> stations assises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  <a:highlight>
                  <a:srgbClr val="FFFFFF"/>
                </a:highlight>
              </a:rPr>
              <a:t> </a:t>
            </a:r>
            <a:endParaRPr sz="10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  <a:highlight>
                  <a:srgbClr val="FFFFFF"/>
                </a:highlight>
              </a:rPr>
              <a:t>Besoin de capacités physiques</a:t>
            </a:r>
            <a:endParaRPr sz="10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Contractions musculaires pour tenir une posture 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Liberté des amplitudes articulaires (amplitudes orthopédiques à conserver)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Capacités à tenir en équilibre au-dessus de cet appui des fesses et des cuisses, donc de réguler le mouvement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Capacités à pouvoir soutenir son poids et donc notions de réactions antigravitaires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organisation posturale et antigravitaire : réponses automatiques / effort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Qualité des réponses antigravitaires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Ne pas penser « verticalité » de l’axe du corps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soutien: à partir d'un point d'appui réagir activement contre la pesanteur.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Maintien :maintenir une partie de son corps en suspension au-dessus du vide, Ce n'est en effet qu'à partir de l'appui (soutien) que le maintien peut se développer et être fonctionnel.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Redressement : elle correspond à l'ensemble des contractions musculaires organisées qui permet l'élévation ou l'abaissement d'une partie du corps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Equilibration : cette fonction permet au corps de réagir et de s'adapter au changement de position d'une autre partie du corps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7e108e3525_1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27e108e3525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zone I est acquise vers huit semaines : l’enfant est en appui sur le thorax, les avant-bras sont très en arrière et le regard tenu à l’horizontal est impossible,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r-FR" sz="1200">
                <a:solidFill>
                  <a:schemeClr val="dk1"/>
                </a:solidFill>
              </a:rPr>
              <a:t> </a:t>
            </a:r>
            <a:r>
              <a:rPr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zone II est acquise vers douze semaines : l’enfant est en appui sur le thorax, les coudes sont en arrière des épaules et la tête est redressée ce qui permet d’horizontaliser le regard.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zone III est acquise vers seize semaines : l’appui se fait sur les avant-bras, l’abdomen est en appui et le thorax est décollé. Cette position est aussi appelé « le sphinx ».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7e108e3525_1_1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27e108e3525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7e108e3525_1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7e108e3525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88993c0330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288993c033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1" marL="6858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F3960F"/>
              </a:buClr>
              <a:buSzPts val="2640"/>
              <a:buFont typeface="Noto Sans Symbols"/>
              <a:buChar char="○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(capacité à se redresser, à se détendre)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381000" lvl="1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ckwell"/>
              <a:buChar char="○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(couverture des têtes fémorales)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90" name="Google Shape;49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0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Ne pas opposer confort et orthopédie</a:t>
            </a:r>
            <a:endParaRPr/>
          </a:p>
        </p:txBody>
      </p:sp>
      <p:sp>
        <p:nvSpPr>
          <p:cNvPr id="503" name="Google Shape;50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Fonctions vitales</a:t>
            </a:r>
            <a:endParaRPr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fr-F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fr-FR">
                <a:solidFill>
                  <a:schemeClr val="dk1"/>
                </a:solidFill>
              </a:rPr>
              <a:t>Alimentation</a:t>
            </a:r>
            <a:endParaRPr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fr-F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fr-FR">
                <a:solidFill>
                  <a:schemeClr val="dk1"/>
                </a:solidFill>
              </a:rPr>
              <a:t>Digestion</a:t>
            </a:r>
            <a:endParaRPr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fr-FR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fr-FR">
                <a:solidFill>
                  <a:schemeClr val="dk1"/>
                </a:solidFill>
              </a:rPr>
              <a:t>Respiration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Communication 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Activités visuo-manuelles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Confort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Autonomie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Repas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Manipulation bimanuelles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Orientation du regard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Capacité du MS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Communication</a:t>
            </a:r>
            <a:endParaRPr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050">
                <a:solidFill>
                  <a:srgbClr val="202122"/>
                </a:solidFill>
              </a:rPr>
              <a:t>-</a:t>
            </a:r>
            <a:r>
              <a:rPr lang="fr-FR" sz="7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fr-FR">
                <a:solidFill>
                  <a:schemeClr val="dk1"/>
                </a:solidFill>
              </a:rPr>
              <a:t>Relation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200">
                <a:solidFill>
                  <a:schemeClr val="dk1"/>
                </a:solidFill>
              </a:rPr>
              <a:t>Différents objectifs, différentes installations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88993c0330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88993c033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Alimentation / digestion / respiration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Regard / tablette / code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Tablette / organisation du tronc et des membres supérieurs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Varier l’effort / tenir compte de la fatigue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Capacité à se déplacer seul au FR / installation et désinstallation de la station assise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24af966d46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24af966d4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8b7137d70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28b7137d7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8b7137d70c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28b7137d70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7d1448314e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27d1448314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28b7137d70c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28b7137d70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1e93bb9cc8f_1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1e93bb9cc8f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43e9ba4ed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43e9ba4e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243e9ba4edf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243e9ba4ed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8beec1d1c7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28beec1d1c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243e9ba4edf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243e9ba4ed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2859fd8db6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2859fd8db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8beec1d1c7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28beec1d1c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2;p13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3" name="Google Shape;13;p13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3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3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3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3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3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3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3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3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3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3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3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3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3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3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3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3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3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3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" name="Google Shape;32;p13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3" name="Google Shape;33;p13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3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3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13"/>
          <p:cNvSpPr txBox="1"/>
          <p:nvPr>
            <p:ph type="ctrTitle"/>
          </p:nvPr>
        </p:nvSpPr>
        <p:spPr>
          <a:xfrm>
            <a:off x="1759236" y="2075504"/>
            <a:ext cx="8679915" cy="174872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5400"/>
              <a:buFont typeface="Calibri"/>
              <a:buNone/>
              <a:defRPr sz="54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" type="subTitle"/>
          </p:nvPr>
        </p:nvSpPr>
        <p:spPr>
          <a:xfrm>
            <a:off x="1759237" y="3906266"/>
            <a:ext cx="8673427" cy="1322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80"/>
              <a:buNone/>
              <a:defRPr b="0" sz="1800">
                <a:solidFill>
                  <a:srgbClr val="FFFEF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9pPr>
          </a:lstStyle>
          <a:p/>
        </p:txBody>
      </p:sp>
      <p:sp>
        <p:nvSpPr>
          <p:cNvPr id="38" name="Google Shape;38;p13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1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3" name="Google Shape;43;p14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4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4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4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4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4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4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4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4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4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4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4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4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4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" name="Google Shape;64;p14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5" name="Google Shape;65;p1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4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Google Shape;68;p14"/>
          <p:cNvSpPr txBox="1"/>
          <p:nvPr>
            <p:ph type="title"/>
          </p:nvPr>
        </p:nvSpPr>
        <p:spPr>
          <a:xfrm>
            <a:off x="888631" y="2349925"/>
            <a:ext cx="3498979" cy="2456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5118447" y="803186"/>
            <a:ext cx="6281873" cy="5248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9" name="Google Shape;79;p16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6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6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6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6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6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6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6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6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6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6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6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6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6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6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" name="Google Shape;98;p16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Google Shape;99;p16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6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16"/>
          <p:cNvSpPr txBox="1"/>
          <p:nvPr>
            <p:ph type="title"/>
          </p:nvPr>
        </p:nvSpPr>
        <p:spPr>
          <a:xfrm>
            <a:off x="3344216" y="2074730"/>
            <a:ext cx="5490224" cy="168939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400"/>
              <a:buFont typeface="Calibri"/>
              <a:buNone/>
              <a:defRPr sz="44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3344215" y="3846851"/>
            <a:ext cx="5490223" cy="1383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16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6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6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7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09" name="Google Shape;109;p17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7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7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7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7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7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7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7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7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7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7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7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" name="Google Shape;130;p17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131" name="Google Shape;131;p1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7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" name="Google Shape;134;p17"/>
          <p:cNvSpPr txBox="1"/>
          <p:nvPr>
            <p:ph type="title"/>
          </p:nvPr>
        </p:nvSpPr>
        <p:spPr>
          <a:xfrm>
            <a:off x="889000" y="2339669"/>
            <a:ext cx="3500828" cy="2470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>
            <a:off x="5120878" y="803187"/>
            <a:ext cx="6269591" cy="2382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2" type="body"/>
          </p:nvPr>
        </p:nvSpPr>
        <p:spPr>
          <a:xfrm>
            <a:off x="5118447" y="3672162"/>
            <a:ext cx="6272022" cy="2383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7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42" name="Google Shape;142;p18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8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8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8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8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8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8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8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8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8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8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8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8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8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8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3" name="Google Shape;163;p1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164" name="Google Shape;164;p18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8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" name="Google Shape;167;p18"/>
          <p:cNvSpPr txBox="1"/>
          <p:nvPr>
            <p:ph type="title"/>
          </p:nvPr>
        </p:nvSpPr>
        <p:spPr>
          <a:xfrm>
            <a:off x="889001" y="2363915"/>
            <a:ext cx="3500828" cy="246049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18"/>
          <p:cNvSpPr txBox="1"/>
          <p:nvPr>
            <p:ph idx="1" type="body"/>
          </p:nvPr>
        </p:nvSpPr>
        <p:spPr>
          <a:xfrm>
            <a:off x="5125137" y="803185"/>
            <a:ext cx="62650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2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169" name="Google Shape;169;p18"/>
          <p:cNvSpPr txBox="1"/>
          <p:nvPr>
            <p:ph idx="2" type="body"/>
          </p:nvPr>
        </p:nvSpPr>
        <p:spPr>
          <a:xfrm>
            <a:off x="5125305" y="1488985"/>
            <a:ext cx="6264350" cy="16968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70" name="Google Shape;170;p18"/>
          <p:cNvSpPr txBox="1"/>
          <p:nvPr>
            <p:ph idx="3" type="body"/>
          </p:nvPr>
        </p:nvSpPr>
        <p:spPr>
          <a:xfrm>
            <a:off x="5118653" y="3665887"/>
            <a:ext cx="6264414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2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171" name="Google Shape;171;p18"/>
          <p:cNvSpPr txBox="1"/>
          <p:nvPr>
            <p:ph idx="4" type="body"/>
          </p:nvPr>
        </p:nvSpPr>
        <p:spPr>
          <a:xfrm>
            <a:off x="5118447" y="4351687"/>
            <a:ext cx="6265588" cy="170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72" name="Google Shape;172;p18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8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8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1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77" name="Google Shape;177;p19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9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9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9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9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9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9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9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9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9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9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9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9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9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9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9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9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9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9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" name="Google Shape;198;p19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199" name="Google Shape;199;p1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9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" name="Google Shape;202;p19"/>
          <p:cNvSpPr txBox="1"/>
          <p:nvPr>
            <p:ph type="title"/>
          </p:nvPr>
        </p:nvSpPr>
        <p:spPr>
          <a:xfrm>
            <a:off x="888632" y="2349925"/>
            <a:ext cx="3501196" cy="2456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19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19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19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20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08" name="Google Shape;208;p20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0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0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0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0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0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0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0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0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0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0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0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0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0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0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0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0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0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0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0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0" name="Google Shape;230;p20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0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0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3" name="Google Shape;233;p20"/>
          <p:cNvSpPr txBox="1"/>
          <p:nvPr>
            <p:ph type="title"/>
          </p:nvPr>
        </p:nvSpPr>
        <p:spPr>
          <a:xfrm>
            <a:off x="888631" y="2352026"/>
            <a:ext cx="3501197" cy="12232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200"/>
              <a:buFont typeface="Calibri"/>
              <a:buNone/>
              <a:defRPr sz="32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20"/>
          <p:cNvSpPr txBox="1"/>
          <p:nvPr>
            <p:ph idx="1" type="body"/>
          </p:nvPr>
        </p:nvSpPr>
        <p:spPr>
          <a:xfrm>
            <a:off x="5109983" y="802809"/>
            <a:ext cx="6275035" cy="5249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235" name="Google Shape;235;p20"/>
          <p:cNvSpPr txBox="1"/>
          <p:nvPr>
            <p:ph idx="2" type="body"/>
          </p:nvPr>
        </p:nvSpPr>
        <p:spPr>
          <a:xfrm>
            <a:off x="888631" y="3580186"/>
            <a:ext cx="3501197" cy="1221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3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9pPr>
          </a:lstStyle>
          <a:p/>
        </p:txBody>
      </p:sp>
      <p:sp>
        <p:nvSpPr>
          <p:cNvPr id="236" name="Google Shape;236;p20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20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0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21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241" name="Google Shape;241;p21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1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1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1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1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1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1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1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1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1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1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1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1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1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1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1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1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1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1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0" name="Google Shape;260;p21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261" name="Google Shape;261;p21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1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1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4" name="Google Shape;264;p21"/>
          <p:cNvSpPr/>
          <p:nvPr>
            <p:ph idx="2" type="pic"/>
          </p:nvPr>
        </p:nvSpPr>
        <p:spPr>
          <a:xfrm>
            <a:off x="7543510" y="0"/>
            <a:ext cx="4648490" cy="6858000"/>
          </a:xfrm>
          <a:prstGeom prst="rect">
            <a:avLst/>
          </a:prstGeom>
          <a:solidFill>
            <a:srgbClr val="FEFEFE"/>
          </a:solidFill>
          <a:ln>
            <a:noFill/>
          </a:ln>
        </p:spPr>
      </p:sp>
      <p:sp>
        <p:nvSpPr>
          <p:cNvPr id="265" name="Google Shape;265;p21"/>
          <p:cNvSpPr txBox="1"/>
          <p:nvPr>
            <p:ph type="title"/>
          </p:nvPr>
        </p:nvSpPr>
        <p:spPr>
          <a:xfrm>
            <a:off x="885443" y="2360255"/>
            <a:ext cx="5776646" cy="117803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  <a:defRPr sz="36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21"/>
          <p:cNvSpPr txBox="1"/>
          <p:nvPr>
            <p:ph idx="1" type="body"/>
          </p:nvPr>
        </p:nvSpPr>
        <p:spPr>
          <a:xfrm>
            <a:off x="885443" y="3545012"/>
            <a:ext cx="5776646" cy="1274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3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9pPr>
          </a:lstStyle>
          <a:p/>
        </p:txBody>
      </p:sp>
      <p:sp>
        <p:nvSpPr>
          <p:cNvPr id="267" name="Google Shape;267;p21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21"/>
          <p:cNvSpPr txBox="1"/>
          <p:nvPr>
            <p:ph idx="11" type="ftr"/>
          </p:nvPr>
        </p:nvSpPr>
        <p:spPr>
          <a:xfrm>
            <a:off x="804672" y="6227064"/>
            <a:ext cx="5942203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21"/>
          <p:cNvSpPr txBox="1"/>
          <p:nvPr>
            <p:ph idx="12" type="sldNum"/>
          </p:nvPr>
        </p:nvSpPr>
        <p:spPr>
          <a:xfrm>
            <a:off x="5828377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22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72" name="Google Shape;272;p22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2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2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2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2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2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2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2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2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2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2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2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2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2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2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2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2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2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2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2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2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" name="Google Shape;293;p22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94" name="Google Shape;294;p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7" name="Google Shape;297;p22"/>
          <p:cNvSpPr txBox="1"/>
          <p:nvPr>
            <p:ph type="title"/>
          </p:nvPr>
        </p:nvSpPr>
        <p:spPr>
          <a:xfrm>
            <a:off x="888632" y="2349925"/>
            <a:ext cx="3501196" cy="2456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22"/>
          <p:cNvSpPr txBox="1"/>
          <p:nvPr>
            <p:ph idx="1" type="body"/>
          </p:nvPr>
        </p:nvSpPr>
        <p:spPr>
          <a:xfrm rot="5400000">
            <a:off x="5618955" y="285747"/>
            <a:ext cx="5257090" cy="62750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299" name="Google Shape;299;p22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22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22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23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304" name="Google Shape;304;p23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3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3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3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3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3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3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3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3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3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3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3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3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3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3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3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3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3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3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3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3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5" name="Google Shape;325;p23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326" name="Google Shape;326;p23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3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9" name="Google Shape;329;p23"/>
          <p:cNvSpPr txBox="1"/>
          <p:nvPr>
            <p:ph type="title"/>
          </p:nvPr>
        </p:nvSpPr>
        <p:spPr>
          <a:xfrm rot="5400000">
            <a:off x="8329814" y="1827549"/>
            <a:ext cx="2456442" cy="3501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23"/>
          <p:cNvSpPr txBox="1"/>
          <p:nvPr>
            <p:ph idx="1" type="body"/>
          </p:nvPr>
        </p:nvSpPr>
        <p:spPr>
          <a:xfrm rot="5400000">
            <a:off x="1308407" y="292785"/>
            <a:ext cx="5257303" cy="6268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331" name="Google Shape;331;p23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23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23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8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4036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26389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4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241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242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242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242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242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242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hyperlink" Target="https://fr.wikipedia.org/wiki/Station_assise#cite_note-1" TargetMode="External"/><Relationship Id="rId10" Type="http://schemas.openxmlformats.org/officeDocument/2006/relationships/hyperlink" Target="https://fr.wikipedia.org/wiki/Station_assise#cite_note-1" TargetMode="External"/><Relationship Id="rId13" Type="http://schemas.openxmlformats.org/officeDocument/2006/relationships/hyperlink" Target="https://fr.wikipedia.org/wiki/Repos" TargetMode="External"/><Relationship Id="rId12" Type="http://schemas.openxmlformats.org/officeDocument/2006/relationships/hyperlink" Target="https://fr.wikipedia.org/wiki/Station_assise#cite_note-1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fr.wikipedia.org/w/index.php?title=Position_humaine&amp;action=edit&amp;redlink=1" TargetMode="External"/><Relationship Id="rId4" Type="http://schemas.openxmlformats.org/officeDocument/2006/relationships/hyperlink" Target="https://fr.wikipedia.org/wiki/Homo_sapiens" TargetMode="External"/><Relationship Id="rId9" Type="http://schemas.openxmlformats.org/officeDocument/2006/relationships/hyperlink" Target="https://fr.wikipedia.org/wiki/Corps_humain" TargetMode="External"/><Relationship Id="rId5" Type="http://schemas.openxmlformats.org/officeDocument/2006/relationships/hyperlink" Target="https://fr.wikipedia.org/wiki/Fesse" TargetMode="External"/><Relationship Id="rId6" Type="http://schemas.openxmlformats.org/officeDocument/2006/relationships/hyperlink" Target="https://fr.wikipedia.org/wiki/Cuisse" TargetMode="External"/><Relationship Id="rId7" Type="http://schemas.openxmlformats.org/officeDocument/2006/relationships/hyperlink" Target="https://fr.wikipedia.org/wiki/Tronc_(anatomie)" TargetMode="External"/><Relationship Id="rId8" Type="http://schemas.openxmlformats.org/officeDocument/2006/relationships/hyperlink" Target="https://fr.wikipedia.org/wiki/Biom%C3%A9canique" TargetMode="External"/></Relationships>
</file>

<file path=ppt/slides/_rels/slide4.xml.rels><?xml version="1.0" encoding="UTF-8" standalone="yes"?><Relationships xmlns="http://schemas.openxmlformats.org/package/2006/relationships"><Relationship Id="rId10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8.jpg"/><Relationship Id="rId9" Type="http://schemas.openxmlformats.org/officeDocument/2006/relationships/image" Target="../media/image21.jpg"/><Relationship Id="rId5" Type="http://schemas.openxmlformats.org/officeDocument/2006/relationships/image" Target="../media/image12.jpg"/><Relationship Id="rId6" Type="http://schemas.openxmlformats.org/officeDocument/2006/relationships/image" Target="../media/image10.jpg"/><Relationship Id="rId7" Type="http://schemas.openxmlformats.org/officeDocument/2006/relationships/image" Target="../media/image3.jpg"/><Relationship Id="rId8" Type="http://schemas.openxmlformats.org/officeDocument/2006/relationships/image" Target="../media/image2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18.jpg"/><Relationship Id="rId5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25.jpg"/><Relationship Id="rId5" Type="http://schemas.openxmlformats.org/officeDocument/2006/relationships/image" Target="../media/image14.jpg"/><Relationship Id="rId6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Relationship Id="rId4" Type="http://schemas.openxmlformats.org/officeDocument/2006/relationships/image" Target="../media/image28.jpg"/><Relationship Id="rId5" Type="http://schemas.openxmlformats.org/officeDocument/2006/relationships/image" Target="../media/image6.jpg"/><Relationship Id="rId6" Type="http://schemas.openxmlformats.org/officeDocument/2006/relationships/image" Target="../media/image4.jpg"/><Relationship Id="rId7" Type="http://schemas.openxmlformats.org/officeDocument/2006/relationships/image" Target="../media/image7.jpg"/><Relationship Id="rId8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4.png"/><Relationship Id="rId4" Type="http://schemas.openxmlformats.org/officeDocument/2006/relationships/image" Target="../media/image46.png"/><Relationship Id="rId5" Type="http://schemas.openxmlformats.org/officeDocument/2006/relationships/image" Target="../media/image63.png"/><Relationship Id="rId6" Type="http://schemas.openxmlformats.org/officeDocument/2006/relationships/image" Target="../media/image47.png"/><Relationship Id="rId7" Type="http://schemas.openxmlformats.org/officeDocument/2006/relationships/image" Target="../media/image36.png"/><Relationship Id="rId8" Type="http://schemas.openxmlformats.org/officeDocument/2006/relationships/image" Target="../media/image6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Relationship Id="rId4" Type="http://schemas.openxmlformats.org/officeDocument/2006/relationships/image" Target="../media/image30.png"/><Relationship Id="rId5" Type="http://schemas.openxmlformats.org/officeDocument/2006/relationships/image" Target="../media/image64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Relationship Id="rId4" Type="http://schemas.openxmlformats.org/officeDocument/2006/relationships/image" Target="../media/image24.png"/><Relationship Id="rId5" Type="http://schemas.openxmlformats.org/officeDocument/2006/relationships/image" Target="../media/image42.png"/><Relationship Id="rId6" Type="http://schemas.openxmlformats.org/officeDocument/2006/relationships/image" Target="../media/image6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Relationship Id="rId4" Type="http://schemas.openxmlformats.org/officeDocument/2006/relationships/image" Target="../media/image48.png"/><Relationship Id="rId5" Type="http://schemas.openxmlformats.org/officeDocument/2006/relationships/image" Target="../media/image34.png"/><Relationship Id="rId6" Type="http://schemas.openxmlformats.org/officeDocument/2006/relationships/image" Target="../media/image4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png"/><Relationship Id="rId4" Type="http://schemas.openxmlformats.org/officeDocument/2006/relationships/image" Target="../media/image51.png"/><Relationship Id="rId5" Type="http://schemas.openxmlformats.org/officeDocument/2006/relationships/image" Target="../media/image6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jpg"/><Relationship Id="rId4" Type="http://schemas.openxmlformats.org/officeDocument/2006/relationships/image" Target="../media/image39.jpg"/><Relationship Id="rId5" Type="http://schemas.openxmlformats.org/officeDocument/2006/relationships/image" Target="../media/image4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3.jpg"/><Relationship Id="rId4" Type="http://schemas.openxmlformats.org/officeDocument/2006/relationships/image" Target="../media/image49.jpg"/><Relationship Id="rId5" Type="http://schemas.openxmlformats.org/officeDocument/2006/relationships/image" Target="../media/image3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0.jpg"/><Relationship Id="rId4" Type="http://schemas.openxmlformats.org/officeDocument/2006/relationships/image" Target="../media/image5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9.jpg"/><Relationship Id="rId4" Type="http://schemas.openxmlformats.org/officeDocument/2006/relationships/image" Target="../media/image50.jpg"/><Relationship Id="rId5" Type="http://schemas.openxmlformats.org/officeDocument/2006/relationships/image" Target="../media/image58.jpg"/><Relationship Id="rId6" Type="http://schemas.openxmlformats.org/officeDocument/2006/relationships/image" Target="../media/image56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jpg"/><Relationship Id="rId4" Type="http://schemas.openxmlformats.org/officeDocument/2006/relationships/image" Target="../media/image54.jpg"/><Relationship Id="rId5" Type="http://schemas.openxmlformats.org/officeDocument/2006/relationships/image" Target="../media/image55.jpg"/><Relationship Id="rId6" Type="http://schemas.openxmlformats.org/officeDocument/2006/relationships/image" Target="../media/image6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"/>
          <p:cNvSpPr txBox="1"/>
          <p:nvPr>
            <p:ph type="ctrTitle"/>
          </p:nvPr>
        </p:nvSpPr>
        <p:spPr>
          <a:xfrm>
            <a:off x="1759236" y="2075505"/>
            <a:ext cx="8679915" cy="1322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5400"/>
              <a:buFont typeface="Calibri"/>
              <a:buNone/>
            </a:pPr>
            <a:r>
              <a:rPr lang="fr-FR"/>
              <a:t>La station assise : </a:t>
            </a:r>
            <a:endParaRPr/>
          </a:p>
        </p:txBody>
      </p:sp>
      <p:sp>
        <p:nvSpPr>
          <p:cNvPr id="339" name="Google Shape;339;p1"/>
          <p:cNvSpPr txBox="1"/>
          <p:nvPr>
            <p:ph idx="1" type="subTitle"/>
          </p:nvPr>
        </p:nvSpPr>
        <p:spPr>
          <a:xfrm>
            <a:off x="1759237" y="3695700"/>
            <a:ext cx="8673427" cy="1533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fr-FR" sz="3200"/>
              <a:t>l’installation de l’enfant porteur de handicap</a:t>
            </a:r>
            <a:endParaRPr/>
          </a:p>
        </p:txBody>
      </p:sp>
      <p:pic>
        <p:nvPicPr>
          <p:cNvPr id="340" name="Google Shape;340;p1"/>
          <p:cNvPicPr preferRelativeResize="0"/>
          <p:nvPr/>
        </p:nvPicPr>
        <p:blipFill rotWithShape="1">
          <a:blip r:embed="rId3">
            <a:alphaModFix/>
          </a:blip>
          <a:srcRect b="48815" l="26083" r="41250" t="34074"/>
          <a:stretch/>
        </p:blipFill>
        <p:spPr>
          <a:xfrm>
            <a:off x="0" y="0"/>
            <a:ext cx="4053840" cy="119443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"/>
          <p:cNvSpPr txBox="1"/>
          <p:nvPr/>
        </p:nvSpPr>
        <p:spPr>
          <a:xfrm>
            <a:off x="190500" y="6108700"/>
            <a:ext cx="1187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Claire Begnaud (ergothérapeute), Stéphanie Keromnes (animatrice Cokillaje), Steffi Pan (ergothérapeute),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b="0" i="0" lang="fr-FR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Yannick Tijou (animateur Cokillaje), Lorette Vinet (kinésithérapeute)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"/>
          <p:cNvSpPr txBox="1"/>
          <p:nvPr>
            <p:ph type="title"/>
          </p:nvPr>
        </p:nvSpPr>
        <p:spPr>
          <a:xfrm>
            <a:off x="888631" y="2349925"/>
            <a:ext cx="3498979" cy="2456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fr-FR"/>
              <a:t>Sommaire</a:t>
            </a:r>
            <a:endParaRPr/>
          </a:p>
        </p:txBody>
      </p:sp>
      <p:sp>
        <p:nvSpPr>
          <p:cNvPr id="347" name="Google Shape;347;p2"/>
          <p:cNvSpPr txBox="1"/>
          <p:nvPr>
            <p:ph idx="1" type="body"/>
          </p:nvPr>
        </p:nvSpPr>
        <p:spPr>
          <a:xfrm>
            <a:off x="5118447" y="762000"/>
            <a:ext cx="6908453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60"/>
              <a:buChar char="●"/>
            </a:pPr>
            <a:r>
              <a:rPr lang="fr-FR" sz="2600"/>
              <a:t>Qu’est-ce que la station assise ?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60"/>
              <a:buChar char="●"/>
            </a:pPr>
            <a:r>
              <a:rPr lang="fr-FR" sz="2600"/>
              <a:t>L’évaluation de la station assise : qui, comment et avec quels moyens ? </a:t>
            </a:r>
            <a:endParaRPr sz="2600"/>
          </a:p>
          <a:p>
            <a:pPr indent="-267970" lvl="0" marL="228600" rtl="0" algn="l"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lang="fr-FR" sz="2600"/>
              <a:t>Axe autour de la CIF </a:t>
            </a:r>
            <a:endParaRPr sz="2600"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60"/>
              <a:buChar char="●"/>
            </a:pPr>
            <a:r>
              <a:rPr lang="fr-FR" sz="2600"/>
              <a:t>Définir les objectifs : pourquoi la station assise ?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60"/>
              <a:buChar char="●"/>
            </a:pPr>
            <a:r>
              <a:rPr lang="fr-FR" sz="2600"/>
              <a:t>Panels des différentes positions assises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60"/>
              <a:buChar char="●"/>
            </a:pPr>
            <a:r>
              <a:rPr lang="fr-FR" sz="2600"/>
              <a:t>À l’âge adulte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60"/>
              <a:buChar char="●"/>
            </a:pPr>
            <a:r>
              <a:rPr lang="fr-FR" sz="2600"/>
              <a:t>Conclusion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7e108e3525_1_35"/>
          <p:cNvSpPr/>
          <p:nvPr/>
        </p:nvSpPr>
        <p:spPr>
          <a:xfrm>
            <a:off x="1828800" y="546100"/>
            <a:ext cx="8534400" cy="774600"/>
          </a:xfrm>
          <a:prstGeom prst="rect">
            <a:avLst/>
          </a:prstGeom>
          <a:solidFill>
            <a:schemeClr val="accent1"/>
          </a:solidFill>
          <a:ln cap="flat" cmpd="sng" w="15875">
            <a:solidFill>
              <a:srgbClr val="A867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Qu’est-ce que la station assise ?</a:t>
            </a:r>
            <a:endParaRPr/>
          </a:p>
        </p:txBody>
      </p:sp>
      <p:sp>
        <p:nvSpPr>
          <p:cNvPr id="353" name="Google Shape;353;g27e108e3525_1_35"/>
          <p:cNvSpPr txBox="1"/>
          <p:nvPr/>
        </p:nvSpPr>
        <p:spPr>
          <a:xfrm>
            <a:off x="1524000" y="2472500"/>
            <a:ext cx="9144000" cy="29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b="1"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station assise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ou </a:t>
            </a:r>
            <a:r>
              <a:rPr b="1"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position assise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est une </a:t>
            </a:r>
            <a:r>
              <a:rPr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station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l'</a:t>
            </a:r>
            <a:r>
              <a:rPr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être humain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dans laquelle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corps </a:t>
            </a:r>
            <a:r>
              <a:rPr b="1"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s'appuie sur les </a:t>
            </a:r>
            <a:r>
              <a:rPr b="1"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fesses</a:t>
            </a:r>
            <a:r>
              <a:rPr b="1"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 l'arrière des </a:t>
            </a:r>
            <a:r>
              <a:rPr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cuisses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avec le </a:t>
            </a:r>
            <a:r>
              <a:rPr b="1"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tronc</a:t>
            </a:r>
            <a:r>
              <a:rPr b="1"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à la verticale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C'est une adaptation </a:t>
            </a:r>
            <a:r>
              <a:rPr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biomécanique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du </a:t>
            </a:r>
            <a:r>
              <a:rPr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corps humain</a:t>
            </a:r>
            <a:r>
              <a:rPr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que </a:t>
            </a:r>
            <a:r>
              <a:rPr i="1"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bébé apprend à maîtriser avant de savoir marcher</a:t>
            </a:r>
            <a:r>
              <a:rPr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et l'une des positions de </a:t>
            </a:r>
            <a:r>
              <a:rPr lang="fr-FR" sz="230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repos</a:t>
            </a:r>
            <a:r>
              <a:rPr lang="fr-F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 de travail, plus utilisées dans les sociétés modernes où la chaise, le banc, le tabouret se sont développés, alors que la position accroupie est plus souvent utilisée dans les sociétés traditionnelles.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g27e108e3525_1_35"/>
          <p:cNvSpPr txBox="1"/>
          <p:nvPr/>
        </p:nvSpPr>
        <p:spPr>
          <a:xfrm>
            <a:off x="10363200" y="5880425"/>
            <a:ext cx="132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Rockwell"/>
                <a:ea typeface="Rockwell"/>
                <a:cs typeface="Rockwell"/>
                <a:sym typeface="Rockwell"/>
              </a:rPr>
              <a:t>Wikipédia</a:t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g27e108e3525_1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8200" y="4062325"/>
            <a:ext cx="3252049" cy="243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g27e108e3525_1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0490" y="637650"/>
            <a:ext cx="2987823" cy="1990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g27e108e3525_1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690" y="4158866"/>
            <a:ext cx="2987822" cy="2243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27e108e3525_1_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693" y="81200"/>
            <a:ext cx="2657906" cy="354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27e108e3525_1_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910050" y="2831776"/>
            <a:ext cx="1993000" cy="354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g27e108e3525_1_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40425" y="3165950"/>
            <a:ext cx="2459425" cy="303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g27e108e3525_1_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77675" y="418523"/>
            <a:ext cx="2231787" cy="3351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g27e108e3525_1_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970705" y="81200"/>
            <a:ext cx="3143595" cy="224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"/>
          <p:cNvSpPr txBox="1"/>
          <p:nvPr/>
        </p:nvSpPr>
        <p:spPr>
          <a:xfrm>
            <a:off x="406401" y="1651000"/>
            <a:ext cx="11480799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698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72" name="Google Shape;372;p3"/>
          <p:cNvSpPr txBox="1"/>
          <p:nvPr/>
        </p:nvSpPr>
        <p:spPr>
          <a:xfrm>
            <a:off x="254001" y="492975"/>
            <a:ext cx="11785500" cy="48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Char char="▪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Autour de quoi elle s’organise ? Quels sont les composantes nécessaires ?</a:t>
            </a: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/>
          </a:p>
        </p:txBody>
      </p:sp>
      <p:sp>
        <p:nvSpPr>
          <p:cNvPr id="373" name="Google Shape;373;p3"/>
          <p:cNvSpPr/>
          <p:nvPr/>
        </p:nvSpPr>
        <p:spPr>
          <a:xfrm>
            <a:off x="292100" y="1942500"/>
            <a:ext cx="2777400" cy="6822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Rockwell"/>
                <a:ea typeface="Rockwell"/>
                <a:cs typeface="Rockwell"/>
                <a:sym typeface="Rockwell"/>
              </a:rPr>
              <a:t>Composante posturale</a:t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74" name="Google Shape;374;p3"/>
          <p:cNvSpPr/>
          <p:nvPr/>
        </p:nvSpPr>
        <p:spPr>
          <a:xfrm>
            <a:off x="3241750" y="1942500"/>
            <a:ext cx="2777400" cy="6822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Rockwell"/>
                <a:ea typeface="Rockwell"/>
                <a:cs typeface="Rockwell"/>
                <a:sym typeface="Rockwell"/>
              </a:rPr>
              <a:t>Composante antigravitaire</a:t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75" name="Google Shape;375;p3"/>
          <p:cNvSpPr/>
          <p:nvPr/>
        </p:nvSpPr>
        <p:spPr>
          <a:xfrm>
            <a:off x="6271025" y="1942500"/>
            <a:ext cx="2777400" cy="6822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Rockwell"/>
                <a:ea typeface="Rockwell"/>
                <a:cs typeface="Rockwell"/>
                <a:sym typeface="Rockwell"/>
              </a:rPr>
              <a:t>Composante de locomotion</a:t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76" name="Google Shape;376;p3"/>
          <p:cNvSpPr/>
          <p:nvPr/>
        </p:nvSpPr>
        <p:spPr>
          <a:xfrm>
            <a:off x="9224100" y="1942500"/>
            <a:ext cx="2777400" cy="6822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Rockwell"/>
                <a:ea typeface="Rockwell"/>
                <a:cs typeface="Rockwell"/>
                <a:sym typeface="Rockwell"/>
              </a:rPr>
              <a:t>Composante de régulation du mouvement volontaire</a:t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77" name="Google Shape;377;p3"/>
          <p:cNvSpPr/>
          <p:nvPr/>
        </p:nvSpPr>
        <p:spPr>
          <a:xfrm>
            <a:off x="292100" y="2837950"/>
            <a:ext cx="2777400" cy="3130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highlight>
                  <a:srgbClr val="D9D9D9"/>
                </a:highlight>
              </a:rPr>
              <a:t>Permet de tenir la position = schème moteur, 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highlight>
                  <a:srgbClr val="D9D9D9"/>
                </a:highlight>
              </a:rPr>
              <a:t>Flexion (enroulement) Extension /  incurvation Rotation  / Schème combiné (asymétrique, croisé)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</p:txBody>
      </p:sp>
      <p:sp>
        <p:nvSpPr>
          <p:cNvPr id="378" name="Google Shape;378;p3"/>
          <p:cNvSpPr/>
          <p:nvPr/>
        </p:nvSpPr>
        <p:spPr>
          <a:xfrm>
            <a:off x="3241738" y="2837950"/>
            <a:ext cx="2777400" cy="3130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highlight>
                  <a:srgbClr val="D9D9D9"/>
                </a:highlight>
              </a:rPr>
              <a:t>Permet de s’opposer à la pesanteur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>
                <a:solidFill>
                  <a:schemeClr val="dk1"/>
                </a:solidFill>
                <a:highlight>
                  <a:srgbClr val="D9D9D9"/>
                </a:highlight>
              </a:rPr>
              <a:t>Soutien 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>
                <a:solidFill>
                  <a:schemeClr val="dk1"/>
                </a:solidFill>
                <a:highlight>
                  <a:srgbClr val="D9D9D9"/>
                </a:highlight>
              </a:rPr>
              <a:t>Maintien 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>
                <a:solidFill>
                  <a:schemeClr val="dk1"/>
                </a:solidFill>
                <a:highlight>
                  <a:srgbClr val="D9D9D9"/>
                </a:highlight>
              </a:rPr>
              <a:t>Redressement 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>
                <a:solidFill>
                  <a:schemeClr val="dk1"/>
                </a:solidFill>
                <a:highlight>
                  <a:srgbClr val="D9D9D9"/>
                </a:highlight>
              </a:rPr>
              <a:t>Équilibration 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</p:txBody>
      </p:sp>
      <p:sp>
        <p:nvSpPr>
          <p:cNvPr id="379" name="Google Shape;379;p3"/>
          <p:cNvSpPr/>
          <p:nvPr/>
        </p:nvSpPr>
        <p:spPr>
          <a:xfrm>
            <a:off x="6271025" y="2837950"/>
            <a:ext cx="2777400" cy="3130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highlight>
                  <a:srgbClr val="D9D9D9"/>
                </a:highlight>
              </a:rPr>
              <a:t>Programmation des déplacements dans une composante temporospatiale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</p:txBody>
      </p:sp>
      <p:sp>
        <p:nvSpPr>
          <p:cNvPr id="380" name="Google Shape;380;p3"/>
          <p:cNvSpPr/>
          <p:nvPr/>
        </p:nvSpPr>
        <p:spPr>
          <a:xfrm>
            <a:off x="9224100" y="2837950"/>
            <a:ext cx="2777400" cy="3130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highlight>
                  <a:srgbClr val="D9D9D9"/>
                </a:highlight>
              </a:rPr>
              <a:t>S’appuie sur la régulation automatique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highlight>
                  <a:srgbClr val="D9D9D9"/>
                </a:highlight>
              </a:rPr>
              <a:t>globale (préparation posturale)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highlight>
                  <a:srgbClr val="D9D9D9"/>
                </a:highlight>
              </a:rPr>
              <a:t>ET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chemeClr val="dk1"/>
                </a:solidFill>
                <a:highlight>
                  <a:srgbClr val="D9D9D9"/>
                </a:highlight>
              </a:rPr>
              <a:t>segmentaire </a:t>
            </a:r>
            <a:endParaRPr>
              <a:solidFill>
                <a:schemeClr val="dk1"/>
              </a:solidFill>
              <a:highlight>
                <a:srgbClr val="D9D9D9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7e108e3525_1_12"/>
          <p:cNvSpPr txBox="1"/>
          <p:nvPr/>
        </p:nvSpPr>
        <p:spPr>
          <a:xfrm>
            <a:off x="290625" y="237300"/>
            <a:ext cx="11785500" cy="13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1497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Char char="●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Ages fonctionnels d’acquisition de la station assise</a:t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132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Au sol </a:t>
            </a:r>
            <a:endParaRPr b="1" sz="1932"/>
          </a:p>
        </p:txBody>
      </p:sp>
      <p:sp>
        <p:nvSpPr>
          <p:cNvPr id="386" name="Google Shape;386;g27e108e3525_1_12"/>
          <p:cNvSpPr/>
          <p:nvPr/>
        </p:nvSpPr>
        <p:spPr>
          <a:xfrm>
            <a:off x="360950" y="5880425"/>
            <a:ext cx="11430000" cy="571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387" name="Google Shape;387;g27e108e3525_1_12"/>
          <p:cNvGrpSpPr/>
          <p:nvPr/>
        </p:nvGrpSpPr>
        <p:grpSpPr>
          <a:xfrm>
            <a:off x="977575" y="5865400"/>
            <a:ext cx="0" cy="560400"/>
            <a:chOff x="977575" y="5865400"/>
            <a:chExt cx="0" cy="560400"/>
          </a:xfrm>
        </p:grpSpPr>
        <p:cxnSp>
          <p:nvCxnSpPr>
            <p:cNvPr id="388" name="Google Shape;388;g27e108e3525_1_12"/>
            <p:cNvCxnSpPr/>
            <p:nvPr/>
          </p:nvCxnSpPr>
          <p:spPr>
            <a:xfrm>
              <a:off x="977575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9" name="Google Shape;389;g27e108e3525_1_12"/>
            <p:cNvCxnSpPr/>
            <p:nvPr/>
          </p:nvCxnSpPr>
          <p:spPr>
            <a:xfrm>
              <a:off x="977575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90" name="Google Shape;390;g27e108e3525_1_12"/>
          <p:cNvGrpSpPr/>
          <p:nvPr/>
        </p:nvGrpSpPr>
        <p:grpSpPr>
          <a:xfrm>
            <a:off x="6249400" y="5885975"/>
            <a:ext cx="0" cy="560400"/>
            <a:chOff x="4113800" y="5865400"/>
            <a:chExt cx="0" cy="560400"/>
          </a:xfrm>
        </p:grpSpPr>
        <p:cxnSp>
          <p:nvCxnSpPr>
            <p:cNvPr id="391" name="Google Shape;391;g27e108e3525_1_12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" name="Google Shape;392;g27e108e3525_1_12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93" name="Google Shape;393;g27e108e3525_1_12"/>
          <p:cNvGrpSpPr/>
          <p:nvPr/>
        </p:nvGrpSpPr>
        <p:grpSpPr>
          <a:xfrm>
            <a:off x="3370875" y="5865400"/>
            <a:ext cx="0" cy="560400"/>
            <a:chOff x="977575" y="5865400"/>
            <a:chExt cx="0" cy="560400"/>
          </a:xfrm>
        </p:grpSpPr>
        <p:cxnSp>
          <p:nvCxnSpPr>
            <p:cNvPr id="394" name="Google Shape;394;g27e108e3525_1_12"/>
            <p:cNvCxnSpPr/>
            <p:nvPr/>
          </p:nvCxnSpPr>
          <p:spPr>
            <a:xfrm>
              <a:off x="977575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5" name="Google Shape;395;g27e108e3525_1_12"/>
            <p:cNvCxnSpPr/>
            <p:nvPr/>
          </p:nvCxnSpPr>
          <p:spPr>
            <a:xfrm>
              <a:off x="977575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96" name="Google Shape;396;g27e108e3525_1_12"/>
          <p:cNvGrpSpPr/>
          <p:nvPr/>
        </p:nvGrpSpPr>
        <p:grpSpPr>
          <a:xfrm>
            <a:off x="8627625" y="5865400"/>
            <a:ext cx="0" cy="560400"/>
            <a:chOff x="4113800" y="5865400"/>
            <a:chExt cx="0" cy="560400"/>
          </a:xfrm>
        </p:grpSpPr>
        <p:cxnSp>
          <p:nvCxnSpPr>
            <p:cNvPr id="397" name="Google Shape;397;g27e108e3525_1_12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8" name="Google Shape;398;g27e108e3525_1_12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99" name="Google Shape;399;g27e108e3525_1_12"/>
          <p:cNvGrpSpPr/>
          <p:nvPr/>
        </p:nvGrpSpPr>
        <p:grpSpPr>
          <a:xfrm>
            <a:off x="11066050" y="5865400"/>
            <a:ext cx="0" cy="560400"/>
            <a:chOff x="4113800" y="5865400"/>
            <a:chExt cx="0" cy="560400"/>
          </a:xfrm>
        </p:grpSpPr>
        <p:cxnSp>
          <p:nvCxnSpPr>
            <p:cNvPr id="400" name="Google Shape;400;g27e108e3525_1_12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1" name="Google Shape;401;g27e108e3525_1_12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02" name="Google Shape;402;g27e108e3525_1_12"/>
          <p:cNvSpPr txBox="1"/>
          <p:nvPr/>
        </p:nvSpPr>
        <p:spPr>
          <a:xfrm>
            <a:off x="2828425" y="6375725"/>
            <a:ext cx="157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omic Sans MS"/>
                <a:ea typeface="Comic Sans MS"/>
                <a:cs typeface="Comic Sans MS"/>
                <a:sym typeface="Comic Sans MS"/>
              </a:rPr>
              <a:t>12 semaines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3" name="Google Shape;403;g27e108e3525_1_12"/>
          <p:cNvSpPr txBox="1"/>
          <p:nvPr/>
        </p:nvSpPr>
        <p:spPr>
          <a:xfrm>
            <a:off x="453200" y="6375725"/>
            <a:ext cx="118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omic Sans MS"/>
                <a:ea typeface="Comic Sans MS"/>
                <a:cs typeface="Comic Sans MS"/>
                <a:sym typeface="Comic Sans MS"/>
              </a:rPr>
              <a:t>8 semaines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4" name="Google Shape;404;g27e108e3525_1_12"/>
          <p:cNvSpPr txBox="1"/>
          <p:nvPr/>
        </p:nvSpPr>
        <p:spPr>
          <a:xfrm>
            <a:off x="5747250" y="6375725"/>
            <a:ext cx="157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omic Sans MS"/>
                <a:ea typeface="Comic Sans MS"/>
                <a:cs typeface="Comic Sans MS"/>
                <a:sym typeface="Comic Sans MS"/>
              </a:rPr>
              <a:t>16</a:t>
            </a:r>
            <a:r>
              <a:rPr lang="fr-FR">
                <a:latin typeface="Comic Sans MS"/>
                <a:ea typeface="Comic Sans MS"/>
                <a:cs typeface="Comic Sans MS"/>
                <a:sym typeface="Comic Sans MS"/>
              </a:rPr>
              <a:t> semaines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5" name="Google Shape;405;g27e108e3525_1_12"/>
          <p:cNvSpPr txBox="1"/>
          <p:nvPr/>
        </p:nvSpPr>
        <p:spPr>
          <a:xfrm>
            <a:off x="8091175" y="6375725"/>
            <a:ext cx="145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omic Sans MS"/>
                <a:ea typeface="Comic Sans MS"/>
                <a:cs typeface="Comic Sans MS"/>
                <a:sym typeface="Comic Sans MS"/>
              </a:rPr>
              <a:t>20</a:t>
            </a:r>
            <a:r>
              <a:rPr lang="fr-FR">
                <a:latin typeface="Comic Sans MS"/>
                <a:ea typeface="Comic Sans MS"/>
                <a:cs typeface="Comic Sans MS"/>
                <a:sym typeface="Comic Sans MS"/>
              </a:rPr>
              <a:t> semaines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6" name="Google Shape;406;g27e108e3525_1_12"/>
          <p:cNvSpPr txBox="1"/>
          <p:nvPr/>
        </p:nvSpPr>
        <p:spPr>
          <a:xfrm>
            <a:off x="10588700" y="6375725"/>
            <a:ext cx="145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fr-FR">
                <a:latin typeface="Comic Sans MS"/>
                <a:ea typeface="Comic Sans MS"/>
                <a:cs typeface="Comic Sans MS"/>
                <a:sym typeface="Comic Sans MS"/>
              </a:rPr>
              <a:t>8 semaines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7" name="Google Shape;407;g27e108e3525_1_12"/>
          <p:cNvSpPr txBox="1"/>
          <p:nvPr/>
        </p:nvSpPr>
        <p:spPr>
          <a:xfrm>
            <a:off x="254000" y="49179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Zone I de Gesell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8" name="Google Shape;408;g27e108e3525_1_12"/>
          <p:cNvSpPr txBox="1"/>
          <p:nvPr/>
        </p:nvSpPr>
        <p:spPr>
          <a:xfrm>
            <a:off x="2408325" y="49179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Zone II de Gesell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9" name="Google Shape;409;g27e108e3525_1_12"/>
          <p:cNvSpPr txBox="1"/>
          <p:nvPr/>
        </p:nvSpPr>
        <p:spPr>
          <a:xfrm>
            <a:off x="5040225" y="4917925"/>
            <a:ext cx="228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Zone III de Gesell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0" name="Google Shape;410;g27e108e3525_1_12"/>
          <p:cNvSpPr txBox="1"/>
          <p:nvPr/>
        </p:nvSpPr>
        <p:spPr>
          <a:xfrm>
            <a:off x="7926175" y="4917925"/>
            <a:ext cx="1579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« Phoque »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1" name="Google Shape;411;g27e108e3525_1_12"/>
          <p:cNvSpPr txBox="1"/>
          <p:nvPr/>
        </p:nvSpPr>
        <p:spPr>
          <a:xfrm>
            <a:off x="9780675" y="49179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Libère un MS en phoque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page8image14882912" id="412" name="Google Shape;412;g27e108e3525_1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32700"/>
            <a:ext cx="3632500" cy="10666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8image14886864" id="413" name="Google Shape;413;g27e108e3525_1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7955" y="2158923"/>
            <a:ext cx="2923850" cy="222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8image14887280" id="414" name="Google Shape;414;g27e108e3525_1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4707" y="2030238"/>
            <a:ext cx="2525850" cy="2301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7e108e3525_1_110"/>
          <p:cNvSpPr/>
          <p:nvPr/>
        </p:nvSpPr>
        <p:spPr>
          <a:xfrm>
            <a:off x="360950" y="5880425"/>
            <a:ext cx="11430000" cy="571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>
                <a:solidFill>
                  <a:srgbClr val="7F7F7F"/>
                </a:solidFill>
                <a:highlight>
                  <a:schemeClr val="accent1"/>
                </a:highlight>
                <a:latin typeface="Comic Sans MS"/>
                <a:ea typeface="Comic Sans MS"/>
                <a:cs typeface="Comic Sans MS"/>
                <a:sym typeface="Comic Sans MS"/>
              </a:rPr>
              <a:t>                      </a:t>
            </a:r>
            <a:endParaRPr>
              <a:solidFill>
                <a:srgbClr val="7F7F7F"/>
              </a:solidFill>
              <a:highlight>
                <a:schemeClr val="accent1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420" name="Google Shape;420;g27e108e3525_1_110"/>
          <p:cNvGrpSpPr/>
          <p:nvPr/>
        </p:nvGrpSpPr>
        <p:grpSpPr>
          <a:xfrm>
            <a:off x="977575" y="5865400"/>
            <a:ext cx="0" cy="560400"/>
            <a:chOff x="977575" y="5865400"/>
            <a:chExt cx="0" cy="560400"/>
          </a:xfrm>
        </p:grpSpPr>
        <p:cxnSp>
          <p:nvCxnSpPr>
            <p:cNvPr id="421" name="Google Shape;421;g27e108e3525_1_110"/>
            <p:cNvCxnSpPr/>
            <p:nvPr/>
          </p:nvCxnSpPr>
          <p:spPr>
            <a:xfrm>
              <a:off x="977575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2" name="Google Shape;422;g27e108e3525_1_110"/>
            <p:cNvCxnSpPr/>
            <p:nvPr/>
          </p:nvCxnSpPr>
          <p:spPr>
            <a:xfrm>
              <a:off x="977575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23" name="Google Shape;423;g27e108e3525_1_110"/>
          <p:cNvGrpSpPr/>
          <p:nvPr/>
        </p:nvGrpSpPr>
        <p:grpSpPr>
          <a:xfrm>
            <a:off x="4504825" y="5885975"/>
            <a:ext cx="0" cy="560400"/>
            <a:chOff x="4113800" y="5865400"/>
            <a:chExt cx="0" cy="560400"/>
          </a:xfrm>
        </p:grpSpPr>
        <p:cxnSp>
          <p:nvCxnSpPr>
            <p:cNvPr id="424" name="Google Shape;424;g27e108e3525_1_110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5" name="Google Shape;425;g27e108e3525_1_110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26" name="Google Shape;426;g27e108e3525_1_110"/>
          <p:cNvGrpSpPr/>
          <p:nvPr/>
        </p:nvGrpSpPr>
        <p:grpSpPr>
          <a:xfrm>
            <a:off x="7820400" y="5885975"/>
            <a:ext cx="0" cy="560400"/>
            <a:chOff x="4113800" y="5865400"/>
            <a:chExt cx="0" cy="560400"/>
          </a:xfrm>
        </p:grpSpPr>
        <p:cxnSp>
          <p:nvCxnSpPr>
            <p:cNvPr id="427" name="Google Shape;427;g27e108e3525_1_110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8" name="Google Shape;428;g27e108e3525_1_110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29" name="Google Shape;429;g27e108e3525_1_110"/>
          <p:cNvGrpSpPr/>
          <p:nvPr/>
        </p:nvGrpSpPr>
        <p:grpSpPr>
          <a:xfrm>
            <a:off x="10975800" y="5865400"/>
            <a:ext cx="0" cy="560400"/>
            <a:chOff x="4113800" y="5865400"/>
            <a:chExt cx="0" cy="560400"/>
          </a:xfrm>
        </p:grpSpPr>
        <p:cxnSp>
          <p:nvCxnSpPr>
            <p:cNvPr id="430" name="Google Shape;430;g27e108e3525_1_110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1" name="Google Shape;431;g27e108e3525_1_110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32" name="Google Shape;432;g27e108e3525_1_110"/>
          <p:cNvSpPr txBox="1"/>
          <p:nvPr/>
        </p:nvSpPr>
        <p:spPr>
          <a:xfrm>
            <a:off x="360950" y="4737425"/>
            <a:ext cx="30000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Tient sa tête quand il est placé assis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page9image14832928" id="433" name="Google Shape;433;g27e108e3525_1_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7992" y="2739175"/>
            <a:ext cx="2244800" cy="247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9image14839376" id="434" name="Google Shape;434;g27e108e3525_1_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575" y="1650813"/>
            <a:ext cx="2885421" cy="30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9image14837920" id="435" name="Google Shape;435;g27e108e3525_1_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1" y="1731550"/>
            <a:ext cx="2615889" cy="247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9image14827520" id="436" name="Google Shape;436;g27e108e3525_1_1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93194" y="1471295"/>
            <a:ext cx="2019533" cy="30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g27e108e3525_1_110"/>
          <p:cNvSpPr txBox="1"/>
          <p:nvPr/>
        </p:nvSpPr>
        <p:spPr>
          <a:xfrm>
            <a:off x="616625" y="63963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3 mois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38" name="Google Shape;438;g27e108e3525_1_110"/>
          <p:cNvSpPr txBox="1"/>
          <p:nvPr/>
        </p:nvSpPr>
        <p:spPr>
          <a:xfrm>
            <a:off x="4079000" y="6396300"/>
            <a:ext cx="143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6 mois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39" name="Google Shape;439;g27e108e3525_1_110"/>
          <p:cNvSpPr txBox="1"/>
          <p:nvPr/>
        </p:nvSpPr>
        <p:spPr>
          <a:xfrm>
            <a:off x="7328225" y="63963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7-8 mois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0" name="Google Shape;440;g27e108e3525_1_110"/>
          <p:cNvSpPr txBox="1"/>
          <p:nvPr/>
        </p:nvSpPr>
        <p:spPr>
          <a:xfrm>
            <a:off x="10482500" y="6396300"/>
            <a:ext cx="1579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11 mois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1" name="Google Shape;441;g27e108e3525_1_110"/>
          <p:cNvSpPr txBox="1"/>
          <p:nvPr/>
        </p:nvSpPr>
        <p:spPr>
          <a:xfrm>
            <a:off x="9275350" y="4677113"/>
            <a:ext cx="30000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Acquisition des réflexes parachutes (7 mois antérieurs 11 mois postérieurs)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2" name="Google Shape;442;g27e108e3525_1_110"/>
          <p:cNvSpPr txBox="1"/>
          <p:nvPr/>
        </p:nvSpPr>
        <p:spPr>
          <a:xfrm>
            <a:off x="6777600" y="53340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Tient seul sans aide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3" name="Google Shape;443;g27e108e3525_1_110"/>
          <p:cNvSpPr txBox="1"/>
          <p:nvPr/>
        </p:nvSpPr>
        <p:spPr>
          <a:xfrm>
            <a:off x="3529475" y="4818725"/>
            <a:ext cx="30000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Tient assis seul avec un appui antérieur ou dorsal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44" name="Google Shape;444;g27e108e3525_1_110"/>
          <p:cNvSpPr txBox="1"/>
          <p:nvPr/>
        </p:nvSpPr>
        <p:spPr>
          <a:xfrm>
            <a:off x="290625" y="237300"/>
            <a:ext cx="11785500" cy="13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1497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Char char="●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Ages fonctionnels d’acquisition de la station assise</a:t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132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Contrôle de l’axe</a:t>
            </a:r>
            <a:r>
              <a:rPr b="1" lang="fr-FR" sz="3132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endParaRPr b="1" sz="1932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7e108e3525_1_91"/>
          <p:cNvSpPr/>
          <p:nvPr/>
        </p:nvSpPr>
        <p:spPr>
          <a:xfrm>
            <a:off x="360950" y="5880425"/>
            <a:ext cx="11430000" cy="571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450" name="Google Shape;450;g27e108e3525_1_91"/>
          <p:cNvGrpSpPr/>
          <p:nvPr/>
        </p:nvGrpSpPr>
        <p:grpSpPr>
          <a:xfrm>
            <a:off x="977575" y="5865400"/>
            <a:ext cx="0" cy="560400"/>
            <a:chOff x="977575" y="5865400"/>
            <a:chExt cx="0" cy="560400"/>
          </a:xfrm>
        </p:grpSpPr>
        <p:cxnSp>
          <p:nvCxnSpPr>
            <p:cNvPr id="451" name="Google Shape;451;g27e108e3525_1_91"/>
            <p:cNvCxnSpPr/>
            <p:nvPr/>
          </p:nvCxnSpPr>
          <p:spPr>
            <a:xfrm>
              <a:off x="977575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2" name="Google Shape;452;g27e108e3525_1_91"/>
            <p:cNvCxnSpPr/>
            <p:nvPr/>
          </p:nvCxnSpPr>
          <p:spPr>
            <a:xfrm>
              <a:off x="977575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53" name="Google Shape;453;g27e108e3525_1_91"/>
          <p:cNvGrpSpPr/>
          <p:nvPr/>
        </p:nvGrpSpPr>
        <p:grpSpPr>
          <a:xfrm>
            <a:off x="4986075" y="5885975"/>
            <a:ext cx="0" cy="560400"/>
            <a:chOff x="4113800" y="5865400"/>
            <a:chExt cx="0" cy="560400"/>
          </a:xfrm>
        </p:grpSpPr>
        <p:cxnSp>
          <p:nvCxnSpPr>
            <p:cNvPr id="454" name="Google Shape;454;g27e108e3525_1_91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5" name="Google Shape;455;g27e108e3525_1_91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56" name="Google Shape;456;g27e108e3525_1_91"/>
          <p:cNvGrpSpPr/>
          <p:nvPr/>
        </p:nvGrpSpPr>
        <p:grpSpPr>
          <a:xfrm>
            <a:off x="3115200" y="5885975"/>
            <a:ext cx="0" cy="560400"/>
            <a:chOff x="977575" y="5865400"/>
            <a:chExt cx="0" cy="560400"/>
          </a:xfrm>
        </p:grpSpPr>
        <p:cxnSp>
          <p:nvCxnSpPr>
            <p:cNvPr id="457" name="Google Shape;457;g27e108e3525_1_91"/>
            <p:cNvCxnSpPr/>
            <p:nvPr/>
          </p:nvCxnSpPr>
          <p:spPr>
            <a:xfrm>
              <a:off x="977575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8" name="Google Shape;458;g27e108e3525_1_91"/>
            <p:cNvCxnSpPr/>
            <p:nvPr/>
          </p:nvCxnSpPr>
          <p:spPr>
            <a:xfrm>
              <a:off x="977575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59" name="Google Shape;459;g27e108e3525_1_91"/>
          <p:cNvGrpSpPr/>
          <p:nvPr/>
        </p:nvGrpSpPr>
        <p:grpSpPr>
          <a:xfrm>
            <a:off x="9274325" y="5885975"/>
            <a:ext cx="0" cy="560400"/>
            <a:chOff x="4113800" y="5865400"/>
            <a:chExt cx="0" cy="560400"/>
          </a:xfrm>
        </p:grpSpPr>
        <p:cxnSp>
          <p:nvCxnSpPr>
            <p:cNvPr id="460" name="Google Shape;460;g27e108e3525_1_91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1" name="Google Shape;461;g27e108e3525_1_91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62" name="Google Shape;462;g27e108e3525_1_91"/>
          <p:cNvGrpSpPr/>
          <p:nvPr/>
        </p:nvGrpSpPr>
        <p:grpSpPr>
          <a:xfrm>
            <a:off x="11066050" y="5865400"/>
            <a:ext cx="0" cy="560400"/>
            <a:chOff x="4113800" y="5865400"/>
            <a:chExt cx="0" cy="560400"/>
          </a:xfrm>
        </p:grpSpPr>
        <p:cxnSp>
          <p:nvCxnSpPr>
            <p:cNvPr id="463" name="Google Shape;463;g27e108e3525_1_91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4" name="Google Shape;464;g27e108e3525_1_91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65" name="Google Shape;465;g27e108e3525_1_91"/>
          <p:cNvSpPr txBox="1"/>
          <p:nvPr/>
        </p:nvSpPr>
        <p:spPr>
          <a:xfrm>
            <a:off x="290625" y="237300"/>
            <a:ext cx="11785500" cy="13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1497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Char char="●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Ages fonctionnels d’acquisition de la station assise</a:t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132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Déplacements</a:t>
            </a:r>
            <a:endParaRPr b="1" sz="1932"/>
          </a:p>
        </p:txBody>
      </p:sp>
      <p:grpSp>
        <p:nvGrpSpPr>
          <p:cNvPr id="466" name="Google Shape;466;g27e108e3525_1_91"/>
          <p:cNvGrpSpPr/>
          <p:nvPr/>
        </p:nvGrpSpPr>
        <p:grpSpPr>
          <a:xfrm>
            <a:off x="7153775" y="5885975"/>
            <a:ext cx="0" cy="560400"/>
            <a:chOff x="4113800" y="5865400"/>
            <a:chExt cx="0" cy="560400"/>
          </a:xfrm>
        </p:grpSpPr>
        <p:cxnSp>
          <p:nvCxnSpPr>
            <p:cNvPr id="467" name="Google Shape;467;g27e108e3525_1_91"/>
            <p:cNvCxnSpPr/>
            <p:nvPr/>
          </p:nvCxnSpPr>
          <p:spPr>
            <a:xfrm>
              <a:off x="4113800" y="58654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8" name="Google Shape;468;g27e108e3525_1_91"/>
            <p:cNvCxnSpPr/>
            <p:nvPr/>
          </p:nvCxnSpPr>
          <p:spPr>
            <a:xfrm>
              <a:off x="4113800" y="6170200"/>
              <a:ext cx="0" cy="255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descr="page10image14882080" id="469" name="Google Shape;469;g27e108e3525_1_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4910" y="2225411"/>
            <a:ext cx="1552200" cy="24071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10image14880416" id="470" name="Google Shape;470;g27e108e3525_1_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23825" y="2310613"/>
            <a:ext cx="1852300" cy="2236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10image14886656" id="471" name="Google Shape;471;g27e108e3525_1_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6363" y="2720913"/>
            <a:ext cx="1552194" cy="14161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10image14886032" id="472" name="Google Shape;472;g27e108e3525_1_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51324" y="2374150"/>
            <a:ext cx="1680725" cy="21097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10image14887488" id="473" name="Google Shape;473;g27e108e3525_1_9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40163" y="2671527"/>
            <a:ext cx="1552200" cy="15149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10image14886240" id="474" name="Google Shape;474;g27e108e3525_1_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2475" y="2660898"/>
            <a:ext cx="2332523" cy="1536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g27e108e3525_1_91"/>
          <p:cNvSpPr txBox="1"/>
          <p:nvPr/>
        </p:nvSpPr>
        <p:spPr>
          <a:xfrm>
            <a:off x="182475" y="4683400"/>
            <a:ext cx="22065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Retournement du dos au ventre et du ventre au dos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6" name="Google Shape;476;g27e108e3525_1_91"/>
          <p:cNvSpPr txBox="1"/>
          <p:nvPr/>
        </p:nvSpPr>
        <p:spPr>
          <a:xfrm>
            <a:off x="2206500" y="5031650"/>
            <a:ext cx="20277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Début de la reptation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7" name="Google Shape;477;g27e108e3525_1_91"/>
          <p:cNvSpPr txBox="1"/>
          <p:nvPr/>
        </p:nvSpPr>
        <p:spPr>
          <a:xfrm>
            <a:off x="4050025" y="4824988"/>
            <a:ext cx="23325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Rampe, se met debout avec appui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8" name="Google Shape;478;g27e108e3525_1_91"/>
          <p:cNvSpPr txBox="1"/>
          <p:nvPr/>
        </p:nvSpPr>
        <p:spPr>
          <a:xfrm>
            <a:off x="6619450" y="4541800"/>
            <a:ext cx="30000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S’assoit seul depuis le DD, pivote assis, début de quadrupédie, « ours », marche tenu par les deux mains.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79" name="Google Shape;479;g27e108e3525_1_91"/>
          <p:cNvSpPr txBox="1"/>
          <p:nvPr/>
        </p:nvSpPr>
        <p:spPr>
          <a:xfrm>
            <a:off x="9724725" y="5173250"/>
            <a:ext cx="2206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Marche autonome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80" name="Google Shape;480;g27e108e3525_1_91"/>
          <p:cNvSpPr txBox="1"/>
          <p:nvPr/>
        </p:nvSpPr>
        <p:spPr>
          <a:xfrm>
            <a:off x="676850" y="6425800"/>
            <a:ext cx="1151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>
                <a:solidFill>
                  <a:schemeClr val="dk1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7 mois                   9 mois                  10 mois                       11 mois                  12 mois                  18 mois</a:t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81" name="Google Shape;481;g27e108e3525_1_91"/>
          <p:cNvSpPr txBox="1"/>
          <p:nvPr/>
        </p:nvSpPr>
        <p:spPr>
          <a:xfrm>
            <a:off x="1620225" y="5975375"/>
            <a:ext cx="955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>
                <a:solidFill>
                  <a:srgbClr val="434343"/>
                </a:solidFill>
                <a:highlight>
                  <a:schemeClr val="accent1"/>
                </a:highlight>
                <a:latin typeface="Comic Sans MS"/>
                <a:ea typeface="Comic Sans MS"/>
                <a:cs typeface="Comic Sans MS"/>
                <a:sym typeface="Comic Sans MS"/>
              </a:rPr>
              <a:t>Se développent en parallèle : la préhension, le langage, le rapport aux jeux, les interactions à l'environnement.</a:t>
            </a:r>
            <a:r>
              <a:rPr lang="fr-FR">
                <a:solidFill>
                  <a:srgbClr val="7F7F7F"/>
                </a:solidFill>
                <a:highlight>
                  <a:schemeClr val="accent1"/>
                </a:highlight>
                <a:latin typeface="Comic Sans MS"/>
                <a:ea typeface="Comic Sans MS"/>
                <a:cs typeface="Comic Sans MS"/>
                <a:sym typeface="Comic Sans MS"/>
              </a:rPr>
              <a:t>..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88993c0330_0_4"/>
          <p:cNvSpPr txBox="1"/>
          <p:nvPr>
            <p:ph type="title"/>
          </p:nvPr>
        </p:nvSpPr>
        <p:spPr>
          <a:xfrm>
            <a:off x="888631" y="2349925"/>
            <a:ext cx="3498900" cy="2456400"/>
          </a:xfrm>
          <a:prstGeom prst="rect">
            <a:avLst/>
          </a:prstGeom>
        </p:spPr>
        <p:txBody>
          <a:bodyPr anchorCtr="0" anchor="ctr" bIns="228600" lIns="228600" spcFirstLastPara="1" rIns="228600" wrap="square" tIns="2286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36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Station assise : les limites 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g288993c0330_0_4"/>
          <p:cNvSpPr txBox="1"/>
          <p:nvPr>
            <p:ph idx="1" type="body"/>
          </p:nvPr>
        </p:nvSpPr>
        <p:spPr>
          <a:xfrm>
            <a:off x="4927600" y="1195050"/>
            <a:ext cx="6763500" cy="5248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60"/>
              <a:buChar char="●"/>
            </a:pPr>
            <a:r>
              <a:rPr lang="fr-FR" sz="2700"/>
              <a:t>Acceptation du patient</a:t>
            </a:r>
            <a:endParaRPr sz="2700"/>
          </a:p>
          <a:p>
            <a:pPr indent="-2184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fr-FR" sz="2700"/>
              <a:t>Acceptation de l’entourage / deuil de la marche ? </a:t>
            </a:r>
            <a:endParaRPr sz="2700"/>
          </a:p>
          <a:p>
            <a:pPr indent="-2184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fr-FR" sz="2700"/>
              <a:t>Acceptation des professionnels</a:t>
            </a:r>
            <a:endParaRPr sz="2700"/>
          </a:p>
          <a:p>
            <a:pPr indent="-27432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fr-FR" sz="2700"/>
              <a:t>Contraintes externes : domicile - voiture - école</a:t>
            </a:r>
            <a:endParaRPr sz="2700"/>
          </a:p>
          <a:p>
            <a:pPr indent="-2184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fr-FR" sz="2700"/>
              <a:t>Besoins dans les différents lieux de vie / contraintes législatives</a:t>
            </a:r>
            <a:endParaRPr sz="2700"/>
          </a:p>
          <a:p>
            <a:pPr indent="0" lvl="0" marL="0" rtl="0" algn="just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"/>
          <p:cNvSpPr/>
          <p:nvPr/>
        </p:nvSpPr>
        <p:spPr>
          <a:xfrm>
            <a:off x="1828800" y="546100"/>
            <a:ext cx="8534400" cy="774700"/>
          </a:xfrm>
          <a:prstGeom prst="rect">
            <a:avLst/>
          </a:prstGeom>
          <a:solidFill>
            <a:schemeClr val="accent1"/>
          </a:solidFill>
          <a:ln cap="flat" cmpd="sng" w="15875">
            <a:solidFill>
              <a:srgbClr val="A867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Evaluation de la station assise</a:t>
            </a:r>
            <a:endParaRPr/>
          </a:p>
        </p:txBody>
      </p:sp>
      <p:sp>
        <p:nvSpPr>
          <p:cNvPr id="493" name="Google Shape;493;p4"/>
          <p:cNvSpPr txBox="1"/>
          <p:nvPr/>
        </p:nvSpPr>
        <p:spPr>
          <a:xfrm>
            <a:off x="406401" y="1651000"/>
            <a:ext cx="11480799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698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94" name="Google Shape;494;p4"/>
          <p:cNvSpPr txBox="1"/>
          <p:nvPr/>
        </p:nvSpPr>
        <p:spPr>
          <a:xfrm>
            <a:off x="215900" y="1651000"/>
            <a:ext cx="11785500" cy="50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None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La mise en place d’un matériel spécifique / appareillage, se fait en collaboration entre l’équipe pluriprofessionnelle et la famille. </a:t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None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Les acteurs principaux de l’évaluation des besoins précis de l’enfant sont : </a:t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01358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Char char="●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 </a:t>
            </a:r>
            <a:r>
              <a:rPr b="1"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kinésithérapeute </a:t>
            </a:r>
            <a:endParaRPr b="1"/>
          </a:p>
          <a:p>
            <a:pPr indent="-203454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Char char="○"/>
            </a:pPr>
            <a:r>
              <a:rPr b="0" i="0" lang="fr-FR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Évaluation posturale, amplitudes articulaires, force musculaire, tonus, etc…</a:t>
            </a:r>
            <a:endParaRPr b="0" i="0" sz="24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190500" lvl="1" marL="685800" marR="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ckwell"/>
              <a:buChar char="○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Projet des parents, participation sociale, activités journalières, objectifs orthopédiques, appétences et éveil de l’enfant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03454" lvl="1" marL="685800" marR="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Char char="○"/>
            </a:pPr>
            <a:r>
              <a:rPr b="1" i="1" lang="fr-FR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Outils d’évaluation 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organisation posturale, séquences de redressement, goniométrie, évaluation d’indice radiologique, scoliose, coups de vent latéraux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190500" lvl="1" marL="685800" marR="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ckwell"/>
              <a:buChar char="○"/>
            </a:pPr>
            <a:r>
              <a:rPr b="1" i="1"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Objectifs : 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faciliter le recrutement des potentiels, compenser les incapacités, adapter l’installation dans son environnement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"/>
          <p:cNvSpPr txBox="1"/>
          <p:nvPr/>
        </p:nvSpPr>
        <p:spPr>
          <a:xfrm>
            <a:off x="406401" y="1651000"/>
            <a:ext cx="11480799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698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0" name="Google Shape;500;p5"/>
          <p:cNvSpPr txBox="1"/>
          <p:nvPr/>
        </p:nvSpPr>
        <p:spPr>
          <a:xfrm>
            <a:off x="215901" y="381000"/>
            <a:ext cx="11785599" cy="60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Char char="●"/>
            </a:pPr>
            <a:r>
              <a:rPr b="1"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L’ergothérapeute </a:t>
            </a:r>
            <a:endParaRPr b="1"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Noto Sans Symbols"/>
              <a:buChar char="○"/>
            </a:pPr>
            <a:r>
              <a:rPr b="0" i="0" lang="fr-FR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Évaluation de l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’autonomie</a:t>
            </a:r>
            <a:endParaRPr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Noto Sans Symbols"/>
              <a:buChar char="○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Etat des lieux de l’environnement global : à la maison, sur le lieu de garde, sur le lieu scolaire</a:t>
            </a:r>
            <a:endParaRPr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Noto Sans Symbols"/>
              <a:buChar char="○"/>
            </a:pPr>
            <a:r>
              <a:rPr b="0" i="0" lang="fr-FR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Outils d’évaluation = questionnaire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s, observation sur lieux de vie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Char char="●"/>
            </a:pPr>
            <a:r>
              <a:rPr b="1"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L’orthoprothésiste </a:t>
            </a:r>
            <a:endParaRPr b="1"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Noto Sans Symbols"/>
              <a:buChar char="○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Synthèse des 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évaluations du kinésithérapeute et de l’ergothérapeute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13359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ckwell"/>
              <a:buChar char="○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Recherche d’une position assise de décontraction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13359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ckwell"/>
              <a:buChar char="○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Définir un cahier des charges pour la réalisation du siège moulé 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3810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ckwell"/>
              <a:buChar char="■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quels objectifs – quels matériaux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"/>
          <p:cNvSpPr/>
          <p:nvPr/>
        </p:nvSpPr>
        <p:spPr>
          <a:xfrm>
            <a:off x="1828800" y="546100"/>
            <a:ext cx="8534400" cy="774700"/>
          </a:xfrm>
          <a:prstGeom prst="rect">
            <a:avLst/>
          </a:prstGeom>
          <a:solidFill>
            <a:schemeClr val="accent1"/>
          </a:solidFill>
          <a:ln cap="flat" cmpd="sng" w="15875">
            <a:solidFill>
              <a:srgbClr val="A867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Utilisation de la CIF</a:t>
            </a:r>
            <a:endParaRPr/>
          </a:p>
        </p:txBody>
      </p:sp>
      <p:sp>
        <p:nvSpPr>
          <p:cNvPr id="506" name="Google Shape;506;p8"/>
          <p:cNvSpPr txBox="1"/>
          <p:nvPr/>
        </p:nvSpPr>
        <p:spPr>
          <a:xfrm>
            <a:off x="406401" y="1651000"/>
            <a:ext cx="11480799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698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descr="La Classification internationale du fonctionnement, - ppt télécharger" id="507" name="Google Shape;507;p8"/>
          <p:cNvPicPr preferRelativeResize="0"/>
          <p:nvPr/>
        </p:nvPicPr>
        <p:blipFill rotWithShape="1">
          <a:blip r:embed="rId3">
            <a:alphaModFix/>
          </a:blip>
          <a:srcRect b="0" l="0" r="0" t="9524"/>
          <a:stretch/>
        </p:blipFill>
        <p:spPr>
          <a:xfrm>
            <a:off x="2127250" y="1370919"/>
            <a:ext cx="7937501" cy="5386162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8"/>
          <p:cNvSpPr/>
          <p:nvPr/>
        </p:nvSpPr>
        <p:spPr>
          <a:xfrm>
            <a:off x="2108200" y="1370918"/>
            <a:ext cx="1460500" cy="5721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9" name="Google Shape;509;p8"/>
          <p:cNvSpPr txBox="1"/>
          <p:nvPr/>
        </p:nvSpPr>
        <p:spPr>
          <a:xfrm>
            <a:off x="114300" y="5012850"/>
            <a:ext cx="5323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9"/>
          <p:cNvSpPr txBox="1"/>
          <p:nvPr/>
        </p:nvSpPr>
        <p:spPr>
          <a:xfrm>
            <a:off x="406401" y="1651000"/>
            <a:ext cx="11480799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698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15" name="Google Shape;515;p9"/>
          <p:cNvSpPr txBox="1"/>
          <p:nvPr/>
        </p:nvSpPr>
        <p:spPr>
          <a:xfrm>
            <a:off x="215900" y="558800"/>
            <a:ext cx="11785500" cy="61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457200" lvl="0" marL="3657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6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Pourquoi la CIF ? </a:t>
            </a:r>
            <a:endParaRPr b="1" sz="2600" u="sng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457200" lvl="0" marL="3657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 u="sng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Char char="●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Lien entre l’activité, la personne et son environnement</a:t>
            </a:r>
            <a:endParaRPr/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Char char="●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Importance de questionner la famille sur l’environnement quotidien de l’enfant </a:t>
            </a:r>
            <a:endParaRPr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Noto Sans Symbols"/>
              <a:buChar char="○"/>
            </a:pPr>
            <a:r>
              <a:rPr b="0" i="0" lang="fr-FR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À la maison </a:t>
            </a:r>
            <a:endParaRPr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Noto Sans Symbols"/>
              <a:buChar char="○"/>
            </a:pPr>
            <a:r>
              <a:rPr b="0" i="0" lang="fr-FR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Sur son mode de garde ou à l’école </a:t>
            </a:r>
            <a:endParaRPr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Noto Sans Symbols"/>
              <a:buChar char="○"/>
            </a:pPr>
            <a:r>
              <a:rPr b="0" i="0" lang="fr-FR" sz="2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Dans ses activités extérieures </a:t>
            </a:r>
            <a:endParaRPr/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Char char="●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Faire du lien entre les capacités/incapacités motrices, l’environnement et les besoins de l’enfant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"/>
          <p:cNvSpPr/>
          <p:nvPr/>
        </p:nvSpPr>
        <p:spPr>
          <a:xfrm>
            <a:off x="1828800" y="546100"/>
            <a:ext cx="8534400" cy="774700"/>
          </a:xfrm>
          <a:prstGeom prst="rect">
            <a:avLst/>
          </a:prstGeom>
          <a:solidFill>
            <a:schemeClr val="accent1"/>
          </a:solidFill>
          <a:ln cap="flat" cmpd="sng" w="15875">
            <a:solidFill>
              <a:srgbClr val="A867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Définir les objectifs </a:t>
            </a:r>
            <a:endParaRPr/>
          </a:p>
        </p:txBody>
      </p:sp>
      <p:sp>
        <p:nvSpPr>
          <p:cNvPr id="521" name="Google Shape;521;p6"/>
          <p:cNvSpPr txBox="1"/>
          <p:nvPr/>
        </p:nvSpPr>
        <p:spPr>
          <a:xfrm>
            <a:off x="406401" y="1651000"/>
            <a:ext cx="11480799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698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2" name="Google Shape;522;p6"/>
          <p:cNvSpPr txBox="1"/>
          <p:nvPr/>
        </p:nvSpPr>
        <p:spPr>
          <a:xfrm>
            <a:off x="215900" y="1651000"/>
            <a:ext cx="11785500" cy="44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34950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60"/>
              <a:buFont typeface="Noto Sans Symbols"/>
              <a:buChar char="●"/>
            </a:pPr>
            <a:r>
              <a:rPr lang="fr-FR" sz="27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Les diverses évaluations permettent de définir les </a:t>
            </a:r>
            <a:r>
              <a:rPr b="1" lang="fr-FR" sz="27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objectifs </a:t>
            </a:r>
            <a:r>
              <a:rPr lang="fr-FR" sz="27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permettant d’acquérir une station assise. Ils peuvent être : </a:t>
            </a:r>
            <a:endParaRPr sz="27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410210" lvl="1" marL="9144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Char char="○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Améliorer la posture durant les activités de vie quotidienne : repas, toilette, jeux, etc.</a:t>
            </a:r>
            <a:endParaRPr/>
          </a:p>
          <a:p>
            <a:pPr indent="-410210" lvl="1" marL="9144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Char char="○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Gain en motricité globale et développement de l’éveil </a:t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393700" lvl="1" marL="9144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Char char="○"/>
            </a:pPr>
            <a:r>
              <a:rPr lang="fr-FR" sz="26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Favoriser la communication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g288993c0330_0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5725" y="4335186"/>
            <a:ext cx="1616400" cy="2402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g288993c0330_0_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80975" y="3568275"/>
            <a:ext cx="1616400" cy="1382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g288993c0330_0_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95900" y="670623"/>
            <a:ext cx="1812699" cy="145215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g288993c0330_0_32"/>
          <p:cNvSpPr txBox="1"/>
          <p:nvPr>
            <p:ph type="title"/>
          </p:nvPr>
        </p:nvSpPr>
        <p:spPr>
          <a:xfrm>
            <a:off x="839650" y="3568275"/>
            <a:ext cx="3501300" cy="774600"/>
          </a:xfrm>
          <a:prstGeom prst="rect">
            <a:avLst/>
          </a:prstGeom>
        </p:spPr>
        <p:txBody>
          <a:bodyPr anchorCtr="0" anchor="b" bIns="0" lIns="228600" spcFirstLastPara="1" rIns="228600" wrap="square" tIns="2286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La position assise - Pour quoi ?</a:t>
            </a:r>
            <a:endParaRPr sz="36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1" name="Google Shape;531;g288993c0330_0_32"/>
          <p:cNvSpPr txBox="1"/>
          <p:nvPr>
            <p:ph idx="1" type="body"/>
          </p:nvPr>
        </p:nvSpPr>
        <p:spPr>
          <a:xfrm>
            <a:off x="4782983" y="804009"/>
            <a:ext cx="6275100" cy="525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Il est nécessaire de poser clairement l’objectif de l’aide à la station assise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Recherche d’un “tronc commun d’évidence” dans la réflexion en vue de la mise en place du “cahier des charges” du siège.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288993c0330_0_32"/>
          <p:cNvSpPr txBox="1"/>
          <p:nvPr/>
        </p:nvSpPr>
        <p:spPr>
          <a:xfrm>
            <a:off x="6928775" y="4544800"/>
            <a:ext cx="4239900" cy="5541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Rockwell"/>
                <a:ea typeface="Rockwell"/>
                <a:cs typeface="Rockwell"/>
                <a:sym typeface="Rockwell"/>
              </a:rPr>
              <a:t>Les activités visuo manuelles </a:t>
            </a:r>
            <a:endParaRPr sz="24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3" name="Google Shape;533;g288993c0330_0_32"/>
          <p:cNvSpPr txBox="1"/>
          <p:nvPr/>
        </p:nvSpPr>
        <p:spPr>
          <a:xfrm>
            <a:off x="7194800" y="391875"/>
            <a:ext cx="2771700" cy="5541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Rockwell"/>
                <a:ea typeface="Rockwell"/>
                <a:cs typeface="Rockwell"/>
                <a:sym typeface="Rockwell"/>
              </a:rPr>
              <a:t>La communication  </a:t>
            </a:r>
            <a:endParaRPr sz="24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4" name="Google Shape;534;g288993c0330_0_32"/>
          <p:cNvSpPr txBox="1"/>
          <p:nvPr/>
        </p:nvSpPr>
        <p:spPr>
          <a:xfrm>
            <a:off x="195950" y="5878275"/>
            <a:ext cx="1616400" cy="5541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Rockwell"/>
                <a:ea typeface="Rockwell"/>
                <a:cs typeface="Rockwell"/>
                <a:sym typeface="Rockwell"/>
              </a:rPr>
              <a:t>Le confort </a:t>
            </a:r>
            <a:endParaRPr sz="24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5" name="Google Shape;535;g288993c0330_0_32"/>
          <p:cNvSpPr txBox="1"/>
          <p:nvPr/>
        </p:nvSpPr>
        <p:spPr>
          <a:xfrm>
            <a:off x="3426550" y="4854775"/>
            <a:ext cx="2182500" cy="5541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Rockwell"/>
                <a:ea typeface="Rockwell"/>
                <a:cs typeface="Rockwell"/>
                <a:sym typeface="Rockwell"/>
              </a:rPr>
              <a:t>L’autonomie</a:t>
            </a:r>
            <a:endParaRPr sz="24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6" name="Google Shape;536;g288993c0330_0_32"/>
          <p:cNvSpPr txBox="1"/>
          <p:nvPr/>
        </p:nvSpPr>
        <p:spPr>
          <a:xfrm>
            <a:off x="8892475" y="6178500"/>
            <a:ext cx="3197700" cy="5541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Rockwell"/>
                <a:ea typeface="Rockwell"/>
                <a:cs typeface="Rockwell"/>
                <a:sym typeface="Rockwell"/>
              </a:rPr>
              <a:t>Les activités ludiques </a:t>
            </a:r>
            <a:endParaRPr sz="2400"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537" name="Google Shape;537;g288993c0330_0_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52400"/>
            <a:ext cx="1911651" cy="17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g288993c0330_0_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07112" y="4544792"/>
            <a:ext cx="1366375" cy="2187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g288993c0330_0_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79774" y="5238175"/>
            <a:ext cx="1812701" cy="1421824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g288993c0330_0_32"/>
          <p:cNvSpPr txBox="1"/>
          <p:nvPr/>
        </p:nvSpPr>
        <p:spPr>
          <a:xfrm>
            <a:off x="1812350" y="249900"/>
            <a:ext cx="3197700" cy="5541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Rockwell"/>
                <a:ea typeface="Rockwell"/>
                <a:cs typeface="Rockwell"/>
                <a:sym typeface="Rockwell"/>
              </a:rPr>
              <a:t>Les fonctions vitales </a:t>
            </a:r>
            <a:endParaRPr sz="2400"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7"/>
          <p:cNvSpPr/>
          <p:nvPr/>
        </p:nvSpPr>
        <p:spPr>
          <a:xfrm>
            <a:off x="1828800" y="546100"/>
            <a:ext cx="8534400" cy="774700"/>
          </a:xfrm>
          <a:prstGeom prst="rect">
            <a:avLst/>
          </a:prstGeom>
          <a:solidFill>
            <a:schemeClr val="accent1"/>
          </a:solidFill>
          <a:ln cap="flat" cmpd="sng" w="15875">
            <a:solidFill>
              <a:srgbClr val="A867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Les différentes positions assises</a:t>
            </a:r>
            <a:endParaRPr/>
          </a:p>
        </p:txBody>
      </p:sp>
      <p:sp>
        <p:nvSpPr>
          <p:cNvPr id="546" name="Google Shape;546;p7"/>
          <p:cNvSpPr txBox="1"/>
          <p:nvPr/>
        </p:nvSpPr>
        <p:spPr>
          <a:xfrm>
            <a:off x="406401" y="1651000"/>
            <a:ext cx="11480799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698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7" name="Google Shape;547;p7"/>
          <p:cNvSpPr txBox="1"/>
          <p:nvPr/>
        </p:nvSpPr>
        <p:spPr>
          <a:xfrm>
            <a:off x="215900" y="1494975"/>
            <a:ext cx="11785500" cy="49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60350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60"/>
              <a:buFont typeface="Rockwell"/>
              <a:buChar char="●"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Le siège moulé sur mesure se compose d’une coque allant à minima de la charnière dorso-lombaire jusqu’aux creux poplités.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  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    En fonction du cahier des charges établi, il est possible d’ajouter divers composants: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-349249" lvl="0" marL="990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Rockwell"/>
              <a:buChar char="●"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un socle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-349249" lvl="0" marL="990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Rockwell"/>
              <a:buChar char="●"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une têtière fixe ou réglable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-349249" lvl="0" marL="990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Rockwell"/>
              <a:buChar char="●"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un repose pied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-349249" lvl="0" marL="990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Rockwell"/>
              <a:buChar char="●"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une tablette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-349249" lvl="0" marL="990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Rockwell"/>
              <a:buChar char="●"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un support roulant (principalement pour le domicile)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-349249" lvl="0" marL="990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Rockwell"/>
              <a:buChar char="●"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des sangles pelvienne et/ou </a:t>
            </a: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abdominale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-349249" lvl="0" marL="990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Rockwell"/>
              <a:buChar char="●"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un plot d’abduction amovible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-349249" lvl="0" marL="990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Rockwell"/>
              <a:buChar char="●"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….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C'est</a:t>
            </a: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 un </a:t>
            </a: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dispositif sur mesure intégralement pris en charge par la 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sécurité sociale et dont la fréquence de renouvellement </a:t>
            </a:r>
            <a:endParaRPr sz="19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dépend de l’âge du patient  </a:t>
            </a:r>
            <a:r>
              <a:rPr lang="fr-FR" sz="1900">
                <a:latin typeface="Rockwell"/>
                <a:ea typeface="Rockwell"/>
                <a:cs typeface="Rockwell"/>
                <a:sym typeface="Rockwell"/>
              </a:rPr>
              <a:t> </a:t>
            </a:r>
            <a:endParaRPr/>
          </a:p>
        </p:txBody>
      </p:sp>
      <p:pic>
        <p:nvPicPr>
          <p:cNvPr id="548" name="Google Shape;54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575" y="3001975"/>
            <a:ext cx="2696500" cy="367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24af966d46b_0_0"/>
          <p:cNvSpPr txBox="1"/>
          <p:nvPr/>
        </p:nvSpPr>
        <p:spPr>
          <a:xfrm>
            <a:off x="445000" y="387100"/>
            <a:ext cx="10500300" cy="3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latin typeface="Rockwell"/>
                <a:ea typeface="Rockwell"/>
                <a:cs typeface="Rockwell"/>
                <a:sym typeface="Rockwell"/>
              </a:rPr>
              <a:t>Il existe 2 grands types de siège moulé :</a:t>
            </a:r>
            <a:endParaRPr sz="2000">
              <a:latin typeface="Rockwell"/>
              <a:ea typeface="Rockwell"/>
              <a:cs typeface="Rockwell"/>
              <a:sym typeface="Rockwel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ckwell"/>
              <a:buChar char="-"/>
            </a:pPr>
            <a:r>
              <a:rPr lang="fr-FR" sz="2000">
                <a:latin typeface="Rockwell"/>
                <a:ea typeface="Rockwell"/>
                <a:cs typeface="Rockwell"/>
                <a:sym typeface="Rockwell"/>
              </a:rPr>
              <a:t>le siège rigide</a:t>
            </a:r>
            <a:endParaRPr sz="2000">
              <a:latin typeface="Rockwell"/>
              <a:ea typeface="Rockwell"/>
              <a:cs typeface="Rockwell"/>
              <a:sym typeface="Rockwel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ckwell"/>
              <a:buChar char="-"/>
            </a:pPr>
            <a:r>
              <a:rPr lang="fr-FR" sz="2000">
                <a:latin typeface="Rockwell"/>
                <a:ea typeface="Rockwell"/>
                <a:cs typeface="Rockwell"/>
                <a:sym typeface="Rockwell"/>
              </a:rPr>
              <a:t>le siège confort</a:t>
            </a:r>
            <a:endParaRPr sz="2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0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Pourquoi ces termes ? Comment choisir ?</a:t>
            </a:r>
            <a:endParaRPr sz="20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ckwell"/>
              <a:buChar char="-"/>
            </a:pPr>
            <a:r>
              <a:rPr lang="fr-FR" sz="20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Possèdent tous les deux une coque en polyéthylène mais ce qui les différencie c’est la mousse utilisée (densité différente)</a:t>
            </a:r>
            <a:endParaRPr sz="20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ckwell"/>
              <a:buChar char="-"/>
            </a:pPr>
            <a:r>
              <a:rPr lang="fr-FR" sz="20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En fonction de la position assise recherchée (active ou de confort)</a:t>
            </a:r>
            <a:endParaRPr sz="20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554" name="Google Shape;554;g24af966d46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963" y="2599925"/>
            <a:ext cx="3967925" cy="395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g24af966d46b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5475" y="3063075"/>
            <a:ext cx="3123375" cy="416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8b7137d70c_0_0"/>
          <p:cNvSpPr txBox="1"/>
          <p:nvPr/>
        </p:nvSpPr>
        <p:spPr>
          <a:xfrm>
            <a:off x="688850" y="326125"/>
            <a:ext cx="8778300" cy="55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Prise de moulage et travail de modélisation du siège</a:t>
            </a:r>
            <a:endParaRPr sz="2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561" name="Google Shape;561;g28b7137d70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0500" y="1015875"/>
            <a:ext cx="2190750" cy="26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g28b7137d70c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3975" y="1015875"/>
            <a:ext cx="11811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g28b7137d70c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84000" y="1054725"/>
            <a:ext cx="1743075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g28b7137d70c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51250" y="3296175"/>
            <a:ext cx="4508128" cy="324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g28b7137d70c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33600" y="4319150"/>
            <a:ext cx="180975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8b7137d70c_0_13"/>
          <p:cNvSpPr txBox="1"/>
          <p:nvPr/>
        </p:nvSpPr>
        <p:spPr>
          <a:xfrm>
            <a:off x="871725" y="371850"/>
            <a:ext cx="5242500" cy="47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Phases d’essai et de livraison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571" name="Google Shape;571;g28b7137d70c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625" y="1109025"/>
            <a:ext cx="2956575" cy="463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g28b7137d70c_0_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375" y="3285638"/>
            <a:ext cx="3434550" cy="33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g28b7137d70c_0_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7802" y="1109025"/>
            <a:ext cx="2006924" cy="3042350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g28b7137d70c_0_13"/>
          <p:cNvSpPr/>
          <p:nvPr/>
        </p:nvSpPr>
        <p:spPr>
          <a:xfrm>
            <a:off x="10381500" y="3526550"/>
            <a:ext cx="716400" cy="853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75" name="Google Shape;575;g28b7137d70c_0_13"/>
          <p:cNvSpPr/>
          <p:nvPr/>
        </p:nvSpPr>
        <p:spPr>
          <a:xfrm>
            <a:off x="1374650" y="1203975"/>
            <a:ext cx="457200" cy="472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576" name="Google Shape;576;g28b7137d70c_0_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4850" y="1109025"/>
            <a:ext cx="2336727" cy="304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27d1448314e_1_0"/>
          <p:cNvSpPr txBox="1"/>
          <p:nvPr/>
        </p:nvSpPr>
        <p:spPr>
          <a:xfrm>
            <a:off x="4010800" y="449975"/>
            <a:ext cx="7315500" cy="1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300">
                <a:latin typeface="Rockwell"/>
                <a:ea typeface="Rockwell"/>
                <a:cs typeface="Rockwell"/>
                <a:sym typeface="Rockwell"/>
              </a:rPr>
              <a:t>Quelques exemples de réalisations:</a:t>
            </a:r>
            <a:endParaRPr sz="23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582" name="Google Shape;582;g27d1448314e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050" y="2780900"/>
            <a:ext cx="3433646" cy="404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g27d1448314e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0577" y="1514725"/>
            <a:ext cx="3637573" cy="4046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g27d1448314e_1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8225" y="2750371"/>
            <a:ext cx="4122225" cy="410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g27d1448314e_1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075" y="129925"/>
            <a:ext cx="3181376" cy="3374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g28b7137d70c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1363" y="166875"/>
            <a:ext cx="3939702" cy="337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g28b7137d70c_0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8911" y="1181516"/>
            <a:ext cx="3253724" cy="4338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g28b7137d70c_0_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425" y="1181500"/>
            <a:ext cx="3253724" cy="4338299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g28b7137d70c_0_24"/>
          <p:cNvSpPr txBox="1"/>
          <p:nvPr/>
        </p:nvSpPr>
        <p:spPr>
          <a:xfrm>
            <a:off x="1374650" y="5736325"/>
            <a:ext cx="4937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700">
                <a:latin typeface="Rockwell"/>
                <a:ea typeface="Rockwell"/>
                <a:cs typeface="Rockwell"/>
                <a:sym typeface="Rockwell"/>
              </a:rPr>
              <a:t>Dispositifs roulants en conception innovante</a:t>
            </a:r>
            <a:endParaRPr sz="17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4" name="Google Shape;594;g28b7137d70c_0_24"/>
          <p:cNvSpPr txBox="1"/>
          <p:nvPr/>
        </p:nvSpPr>
        <p:spPr>
          <a:xfrm>
            <a:off x="7897375" y="3968500"/>
            <a:ext cx="2819400" cy="1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700">
                <a:latin typeface="Rockwell"/>
                <a:ea typeface="Rockwell"/>
                <a:cs typeface="Rockwell"/>
                <a:sym typeface="Rockwell"/>
              </a:rPr>
              <a:t>Siège “hybride”, mi rigide/mi confort</a:t>
            </a:r>
            <a:endParaRPr sz="170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5" name="Google Shape;595;g28b7137d70c_0_24"/>
          <p:cNvSpPr txBox="1"/>
          <p:nvPr/>
        </p:nvSpPr>
        <p:spPr>
          <a:xfrm>
            <a:off x="841250" y="265175"/>
            <a:ext cx="47091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Rockwell"/>
                <a:ea typeface="Rockwell"/>
                <a:cs typeface="Rockwell"/>
                <a:sym typeface="Rockwell"/>
              </a:rPr>
              <a:t>Savoir innover !</a:t>
            </a:r>
            <a:endParaRPr sz="2400"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" name="Google Shape;600;g1e93bb9cc8f_1_8"/>
          <p:cNvGrpSpPr/>
          <p:nvPr/>
        </p:nvGrpSpPr>
        <p:grpSpPr>
          <a:xfrm>
            <a:off x="283250" y="269825"/>
            <a:ext cx="11616551" cy="6211255"/>
            <a:chOff x="283250" y="269825"/>
            <a:chExt cx="11616551" cy="6211255"/>
          </a:xfrm>
        </p:grpSpPr>
        <p:pic>
          <p:nvPicPr>
            <p:cNvPr id="601" name="Google Shape;601;g1e93bb9cc8f_1_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3250" y="269825"/>
              <a:ext cx="3399664" cy="4839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2" name="Google Shape;602;g1e93bb9cc8f_1_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83700" y="1641413"/>
              <a:ext cx="3629751" cy="483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3" name="Google Shape;603;g1e93bb9cc8f_1_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270050" y="1641425"/>
              <a:ext cx="3629751" cy="4839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g1e93bb9cc8f_1_8"/>
            <p:cNvSpPr/>
            <p:nvPr/>
          </p:nvSpPr>
          <p:spPr>
            <a:xfrm>
              <a:off x="2360950" y="1866275"/>
              <a:ext cx="809400" cy="764400"/>
            </a:xfrm>
            <a:prstGeom prst="flowChartConnector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605" name="Google Shape;605;g1e93bb9cc8f_1_8"/>
            <p:cNvSpPr/>
            <p:nvPr/>
          </p:nvSpPr>
          <p:spPr>
            <a:xfrm>
              <a:off x="9896000" y="2468375"/>
              <a:ext cx="809400" cy="764400"/>
            </a:xfrm>
            <a:prstGeom prst="flowChartConnector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606" name="Google Shape;606;g1e93bb9cc8f_1_8"/>
            <p:cNvSpPr/>
            <p:nvPr/>
          </p:nvSpPr>
          <p:spPr>
            <a:xfrm>
              <a:off x="6128475" y="2307450"/>
              <a:ext cx="809400" cy="764400"/>
            </a:xfrm>
            <a:prstGeom prst="flowChartConnector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10"/>
          <p:cNvSpPr/>
          <p:nvPr/>
        </p:nvSpPr>
        <p:spPr>
          <a:xfrm>
            <a:off x="1828800" y="546100"/>
            <a:ext cx="8534400" cy="774700"/>
          </a:xfrm>
          <a:prstGeom prst="rect">
            <a:avLst/>
          </a:prstGeom>
          <a:solidFill>
            <a:schemeClr val="accent1"/>
          </a:solidFill>
          <a:ln cap="flat" cmpd="sng" w="15875">
            <a:solidFill>
              <a:srgbClr val="A867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A l’âge adulte…</a:t>
            </a:r>
            <a:endParaRPr/>
          </a:p>
        </p:txBody>
      </p:sp>
      <p:sp>
        <p:nvSpPr>
          <p:cNvPr id="612" name="Google Shape;612;p10"/>
          <p:cNvSpPr txBox="1"/>
          <p:nvPr/>
        </p:nvSpPr>
        <p:spPr>
          <a:xfrm>
            <a:off x="406401" y="1651000"/>
            <a:ext cx="11480799" cy="4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6989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6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13" name="Google Shape;613;p10"/>
          <p:cNvSpPr txBox="1"/>
          <p:nvPr/>
        </p:nvSpPr>
        <p:spPr>
          <a:xfrm>
            <a:off x="203200" y="1476776"/>
            <a:ext cx="11785599" cy="514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91465" lvl="0" marL="22860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Char char="●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 positionnement reste un objectif important dans le suivi adulte, et se 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réfléchit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en équipe pluridisciplinaire (orthoprothésiste, kinésithérapeute, ergothérapeute, médecin MPR, éducateur sportif spécialisé, aide-soignant, AMP…) avec le projet et les besoins de la personne au centre. 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91465" lvl="0" marL="228600" marR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Char char="●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Toujours objectifs de conserver les capacités fonctionnelles dans les activités de vie quotidienne, tout en préservant l’état orthopédique, cutané, et garantir le confort de la personne accompagnée.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marR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91465" lvl="0" marL="228600" marR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Char char="●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Les modifications seront peut-être moins fréquentes que chez l’enfant, et seront réalisées selon l’évolution de la pathologie, ou selon l’usure des matériaux.</a:t>
            </a:r>
            <a:endParaRPr/>
          </a:p>
          <a:p>
            <a:pPr indent="0" lvl="0" marL="0" marR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88571"/>
              <a:buFont typeface="Noto Sans Symbols"/>
              <a:buNone/>
            </a:pPr>
            <a:r>
              <a:t/>
            </a:r>
            <a:endParaRPr/>
          </a:p>
          <a:p>
            <a:pPr indent="-128714" lvl="0" marL="228600" marR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Noto Sans Symbols"/>
              <a:buNone/>
            </a:pPr>
            <a:r>
              <a:t/>
            </a:r>
            <a:endParaRPr sz="26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43e9ba4edf_0_0"/>
          <p:cNvSpPr txBox="1"/>
          <p:nvPr/>
        </p:nvSpPr>
        <p:spPr>
          <a:xfrm>
            <a:off x="435450" y="872100"/>
            <a:ext cx="11321100" cy="48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879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ckwell"/>
              <a:buChar char="●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 choix du matériel autour du positionnement (fauteuil roulant électrique ou manuel, adaptation de véhicule, mobilier, logement…), aura son importance pour faciliter le quotidien de la personne et de son entourage. 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8879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ckwell"/>
              <a:buChar char="●"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 positionnement doit être adapté pour les activités de la vie quotidienne, et les choix des options, des matériaux, des contraintes sont à prendre en compte selon les situations.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243e9ba4edf_0_10"/>
          <p:cNvSpPr txBox="1"/>
          <p:nvPr/>
        </p:nvSpPr>
        <p:spPr>
          <a:xfrm>
            <a:off x="414325" y="219950"/>
            <a:ext cx="11393100" cy="48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- </a:t>
            </a:r>
            <a:r>
              <a:rPr b="1" lang="fr-FR" sz="24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Les Repas 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l’installation à la table doit être possible, les mouvements doivent être libre, ou accompagné selon les capacités de la personne.</a:t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0000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0000"/>
              </a:highlight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624" name="Google Shape;624;g243e9ba4edf_0_10"/>
          <p:cNvPicPr preferRelativeResize="0"/>
          <p:nvPr/>
        </p:nvPicPr>
        <p:blipFill rotWithShape="1">
          <a:blip r:embed="rId3">
            <a:alphaModFix/>
          </a:blip>
          <a:srcRect b="34461" l="0" r="0" t="5100"/>
          <a:stretch/>
        </p:blipFill>
        <p:spPr>
          <a:xfrm>
            <a:off x="817300" y="1418600"/>
            <a:ext cx="2692902" cy="36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g243e9ba4edf_0_10"/>
          <p:cNvPicPr preferRelativeResize="0"/>
          <p:nvPr/>
        </p:nvPicPr>
        <p:blipFill rotWithShape="1">
          <a:blip r:embed="rId4">
            <a:alphaModFix/>
          </a:blip>
          <a:srcRect b="28674" l="0" r="0" t="13360"/>
          <a:stretch/>
        </p:blipFill>
        <p:spPr>
          <a:xfrm rot="-2700000">
            <a:off x="8427874" y="3359201"/>
            <a:ext cx="2085798" cy="2685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g243e9ba4edf_0_10"/>
          <p:cNvPicPr preferRelativeResize="0"/>
          <p:nvPr/>
        </p:nvPicPr>
        <p:blipFill rotWithShape="1">
          <a:blip r:embed="rId5">
            <a:alphaModFix/>
          </a:blip>
          <a:srcRect b="9127" l="0" r="0" t="13783"/>
          <a:stretch/>
        </p:blipFill>
        <p:spPr>
          <a:xfrm rot="617593">
            <a:off x="4997226" y="2297125"/>
            <a:ext cx="2197549" cy="3762799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g243e9ba4edf_0_10"/>
          <p:cNvSpPr txBox="1"/>
          <p:nvPr/>
        </p:nvSpPr>
        <p:spPr>
          <a:xfrm>
            <a:off x="7862425" y="1720575"/>
            <a:ext cx="2549100" cy="697800"/>
          </a:xfrm>
          <a:prstGeom prst="rect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latin typeface="Rockwell"/>
                <a:ea typeface="Rockwell"/>
                <a:cs typeface="Rockwell"/>
                <a:sym typeface="Rockwell"/>
              </a:rPr>
              <a:t>Corne mentonnière amovible pour le repas</a:t>
            </a:r>
            <a:endParaRPr sz="1600"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28" name="Google Shape;628;g243e9ba4edf_0_10"/>
          <p:cNvCxnSpPr/>
          <p:nvPr/>
        </p:nvCxnSpPr>
        <p:spPr>
          <a:xfrm flipH="1">
            <a:off x="8681800" y="2418375"/>
            <a:ext cx="242700" cy="18816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9" name="Google Shape;629;g243e9ba4edf_0_10"/>
          <p:cNvCxnSpPr>
            <a:endCxn id="627" idx="1"/>
          </p:cNvCxnSpPr>
          <p:nvPr/>
        </p:nvCxnSpPr>
        <p:spPr>
          <a:xfrm flipH="1" rot="10800000">
            <a:off x="6132625" y="2069475"/>
            <a:ext cx="1729800" cy="13050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8beec1d1c7_0_2"/>
          <p:cNvSpPr txBox="1"/>
          <p:nvPr/>
        </p:nvSpPr>
        <p:spPr>
          <a:xfrm>
            <a:off x="480600" y="667600"/>
            <a:ext cx="112308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- </a:t>
            </a:r>
            <a:r>
              <a:rPr b="1" lang="fr-FR" sz="24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Les Transferts :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selon le mode de transfert, le corset sera adapté avec un plot d’abduction amovible par exemple.</a:t>
            </a:r>
            <a:endParaRPr/>
          </a:p>
        </p:txBody>
      </p:sp>
      <p:pic>
        <p:nvPicPr>
          <p:cNvPr id="635" name="Google Shape;635;g28beec1d1c7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0685" y="2236425"/>
            <a:ext cx="2521391" cy="4142126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g28beec1d1c7_0_2"/>
          <p:cNvSpPr txBox="1"/>
          <p:nvPr/>
        </p:nvSpPr>
        <p:spPr>
          <a:xfrm>
            <a:off x="2870650" y="3900021"/>
            <a:ext cx="2214900" cy="654300"/>
          </a:xfrm>
          <a:prstGeom prst="rect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00">
                <a:latin typeface="Rockwell"/>
                <a:ea typeface="Rockwell"/>
                <a:cs typeface="Rockwell"/>
                <a:sym typeface="Rockwell"/>
              </a:rPr>
              <a:t>  </a:t>
            </a:r>
            <a:r>
              <a:rPr lang="fr-FR" sz="2100">
                <a:latin typeface="Rockwell"/>
                <a:ea typeface="Rockwell"/>
                <a:cs typeface="Rockwell"/>
                <a:sym typeface="Rockwell"/>
              </a:rPr>
              <a:t>plot amovible</a:t>
            </a:r>
            <a:endParaRPr sz="2100"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37" name="Google Shape;637;g28beec1d1c7_0_2"/>
          <p:cNvCxnSpPr/>
          <p:nvPr/>
        </p:nvCxnSpPr>
        <p:spPr>
          <a:xfrm flipH="1" rot="10800000">
            <a:off x="5085728" y="3862483"/>
            <a:ext cx="2374500" cy="262800"/>
          </a:xfrm>
          <a:prstGeom prst="straightConnector1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43e9ba4edf_0_5"/>
          <p:cNvSpPr txBox="1"/>
          <p:nvPr/>
        </p:nvSpPr>
        <p:spPr>
          <a:xfrm>
            <a:off x="312050" y="341075"/>
            <a:ext cx="11604300" cy="18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- </a:t>
            </a:r>
            <a:r>
              <a:rPr b="1" lang="fr-FR" sz="24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Les Déplacements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, avec une posture pour conserver un champ visuel suffisant, permettre l’accès à la commande du fauteuil électrique, ou faciliter les déplacements en podal…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3" name="Google Shape;643;g243e9ba4edf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3826" y="1576100"/>
            <a:ext cx="3366675" cy="430394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g243e9ba4edf_0_5"/>
          <p:cNvSpPr txBox="1"/>
          <p:nvPr/>
        </p:nvSpPr>
        <p:spPr>
          <a:xfrm>
            <a:off x="6284450" y="1929225"/>
            <a:ext cx="1896600" cy="895200"/>
          </a:xfrm>
          <a:prstGeom prst="rect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latin typeface="Rockwell"/>
                <a:ea typeface="Rockwell"/>
                <a:cs typeface="Rockwell"/>
                <a:sym typeface="Rockwell"/>
              </a:rPr>
              <a:t>appui tête pour conserver une vision stable</a:t>
            </a:r>
            <a:endParaRPr sz="1600"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45" name="Google Shape;645;g243e9ba4edf_0_5"/>
          <p:cNvCxnSpPr>
            <a:stCxn id="644" idx="3"/>
          </p:cNvCxnSpPr>
          <p:nvPr/>
        </p:nvCxnSpPr>
        <p:spPr>
          <a:xfrm>
            <a:off x="8181050" y="2376825"/>
            <a:ext cx="834600" cy="204900"/>
          </a:xfrm>
          <a:prstGeom prst="straightConnector1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6" name="Google Shape;646;g243e9ba4edf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0688" y="1929225"/>
            <a:ext cx="3063480" cy="4353925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g243e9ba4edf_0_5"/>
          <p:cNvSpPr txBox="1"/>
          <p:nvPr/>
        </p:nvSpPr>
        <p:spPr>
          <a:xfrm>
            <a:off x="391425" y="2505875"/>
            <a:ext cx="1820700" cy="2818800"/>
          </a:xfrm>
          <a:prstGeom prst="rect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>
                <a:latin typeface="Rockwell"/>
                <a:ea typeface="Rockwell"/>
                <a:cs typeface="Rockwell"/>
                <a:sym typeface="Rockwell"/>
              </a:rPr>
              <a:t>accompagnement de la posture selon les amplitudes articulaires de la personne.</a:t>
            </a:r>
            <a:endParaRPr sz="15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>
                <a:latin typeface="Rockwell"/>
                <a:ea typeface="Rockwell"/>
                <a:cs typeface="Rockwell"/>
                <a:sym typeface="Rockwell"/>
              </a:rPr>
              <a:t>Le fauteuil aussi doit s’adapter aux besoins et aux capacités de la personne.</a:t>
            </a:r>
            <a:endParaRPr sz="1500"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48" name="Google Shape;648;g243e9ba4edf_0_5"/>
          <p:cNvCxnSpPr/>
          <p:nvPr/>
        </p:nvCxnSpPr>
        <p:spPr>
          <a:xfrm>
            <a:off x="2212125" y="3960800"/>
            <a:ext cx="977100" cy="81300"/>
          </a:xfrm>
          <a:prstGeom prst="straightConnector1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2859fd8db60_0_0"/>
          <p:cNvSpPr txBox="1"/>
          <p:nvPr/>
        </p:nvSpPr>
        <p:spPr>
          <a:xfrm>
            <a:off x="576550" y="279175"/>
            <a:ext cx="11230800" cy="18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- </a:t>
            </a:r>
            <a:r>
              <a:rPr b="1" lang="fr-FR" sz="24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Les loisirs</a:t>
            </a:r>
            <a:r>
              <a:rPr lang="fr-FR" sz="2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 selon le besoin, des corsets peuvent être adaptés à une pratique sportive, ou de loisirs. </a:t>
            </a:r>
            <a:endParaRPr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654" name="Google Shape;654;g2859fd8db60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6551" y="1135925"/>
            <a:ext cx="2392350" cy="427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g2859fd8db60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1350" y="1619550"/>
            <a:ext cx="2714173" cy="3618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g2859fd8db60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550" y="3952050"/>
            <a:ext cx="1735649" cy="231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g2859fd8db60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21200" y="3655175"/>
            <a:ext cx="2180951" cy="29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g2859fd8db60_0_0"/>
          <p:cNvSpPr txBox="1"/>
          <p:nvPr/>
        </p:nvSpPr>
        <p:spPr>
          <a:xfrm>
            <a:off x="2600050" y="5574325"/>
            <a:ext cx="1533300" cy="1213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latin typeface="Rockwell"/>
                <a:ea typeface="Rockwell"/>
                <a:cs typeface="Rockwell"/>
                <a:sym typeface="Rockwell"/>
              </a:rPr>
              <a:t>adaptation maison pour la pratique de la voile</a:t>
            </a:r>
            <a:endParaRPr sz="1600"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659" name="Google Shape;659;g2859fd8db60_0_0"/>
          <p:cNvCxnSpPr>
            <a:stCxn id="658" idx="1"/>
          </p:cNvCxnSpPr>
          <p:nvPr/>
        </p:nvCxnSpPr>
        <p:spPr>
          <a:xfrm rot="10800000">
            <a:off x="1444450" y="5316325"/>
            <a:ext cx="1155600" cy="864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60" name="Google Shape;660;g2859fd8db60_0_0"/>
          <p:cNvCxnSpPr>
            <a:stCxn id="658" idx="3"/>
          </p:cNvCxnSpPr>
          <p:nvPr/>
        </p:nvCxnSpPr>
        <p:spPr>
          <a:xfrm flipH="1" rot="10800000">
            <a:off x="4133350" y="5483125"/>
            <a:ext cx="1119300" cy="6981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g28beec1d1c7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200" y="1701227"/>
            <a:ext cx="2490674" cy="3320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g28beec1d1c7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0650" y="2547686"/>
            <a:ext cx="1885550" cy="418826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g28beec1d1c7_0_18"/>
          <p:cNvSpPr txBox="1"/>
          <p:nvPr/>
        </p:nvSpPr>
        <p:spPr>
          <a:xfrm>
            <a:off x="493350" y="385400"/>
            <a:ext cx="11435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Rockwell"/>
                <a:ea typeface="Rockwell"/>
                <a:cs typeface="Rockwell"/>
                <a:sym typeface="Rockwell"/>
              </a:rPr>
              <a:t>Les outils et le mobilier sont également à adapter à la position recherchée pour l’activité.</a:t>
            </a:r>
            <a:endParaRPr sz="2400"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668" name="Google Shape;668;g28beec1d1c7_0_18"/>
          <p:cNvPicPr preferRelativeResize="0"/>
          <p:nvPr/>
        </p:nvPicPr>
        <p:blipFill rotWithShape="1">
          <a:blip r:embed="rId5">
            <a:alphaModFix/>
          </a:blip>
          <a:srcRect b="0" l="0" r="0" t="15938"/>
          <a:stretch/>
        </p:blipFill>
        <p:spPr>
          <a:xfrm>
            <a:off x="9446375" y="1308800"/>
            <a:ext cx="2361000" cy="440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g28beec1d1c7_0_18"/>
          <p:cNvPicPr preferRelativeResize="0"/>
          <p:nvPr/>
        </p:nvPicPr>
        <p:blipFill rotWithShape="1">
          <a:blip r:embed="rId6">
            <a:alphaModFix/>
          </a:blip>
          <a:srcRect b="0" l="0" r="0" t="15938"/>
          <a:stretch/>
        </p:blipFill>
        <p:spPr>
          <a:xfrm>
            <a:off x="6574750" y="1308800"/>
            <a:ext cx="2361000" cy="4408474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g28beec1d1c7_0_18"/>
          <p:cNvSpPr txBox="1"/>
          <p:nvPr/>
        </p:nvSpPr>
        <p:spPr>
          <a:xfrm>
            <a:off x="7847275" y="5877050"/>
            <a:ext cx="3004200" cy="729000"/>
          </a:xfrm>
          <a:prstGeom prst="rect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latin typeface="Rockwell"/>
                <a:ea typeface="Rockwell"/>
                <a:cs typeface="Rockwell"/>
                <a:sym typeface="Rockwell"/>
              </a:rPr>
              <a:t>bureau adapté sur mesure, accessible et inclinable</a:t>
            </a:r>
            <a:endParaRPr sz="1600"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1"/>
          <p:cNvSpPr txBox="1"/>
          <p:nvPr>
            <p:ph type="title"/>
          </p:nvPr>
        </p:nvSpPr>
        <p:spPr>
          <a:xfrm>
            <a:off x="888631" y="2349925"/>
            <a:ext cx="3498979" cy="2456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lang="fr-FR"/>
              <a:t>Conclusion</a:t>
            </a:r>
            <a:endParaRPr/>
          </a:p>
        </p:txBody>
      </p:sp>
      <p:sp>
        <p:nvSpPr>
          <p:cNvPr id="676" name="Google Shape;676;p11"/>
          <p:cNvSpPr txBox="1"/>
          <p:nvPr>
            <p:ph idx="1" type="body"/>
          </p:nvPr>
        </p:nvSpPr>
        <p:spPr>
          <a:xfrm>
            <a:off x="4731650" y="232225"/>
            <a:ext cx="7249800" cy="63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960"/>
              <a:buNone/>
            </a:pPr>
            <a:r>
              <a:rPr lang="fr-FR" sz="3600"/>
              <a:t>Ce qu’il faut retenir </a:t>
            </a:r>
            <a:endParaRPr/>
          </a:p>
          <a:p>
            <a:pPr indent="-228600" lvl="0" marL="22860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640"/>
              <a:buChar char="●"/>
            </a:pPr>
            <a:r>
              <a:rPr lang="fr-FR" sz="2400"/>
              <a:t>Un appareillage se pense en équipe pluridisciplinaire et en étroite collaboration avec la famille et ses propres besoins</a:t>
            </a:r>
            <a:endParaRPr sz="2400"/>
          </a:p>
          <a:p>
            <a:pPr indent="-213359" lvl="0" marL="22860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fr-FR" sz="2400"/>
              <a:t>Chaque situation est unique et le choix du matériel doit être adapté à l’environnement global de l’enfant</a:t>
            </a:r>
            <a:endParaRPr sz="2400"/>
          </a:p>
          <a:p>
            <a:pPr indent="-213359" lvl="0" marL="22860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fr-FR" sz="2400"/>
              <a:t>Un matériel n’est pas définitif, il évolue en même temps </a:t>
            </a:r>
            <a:r>
              <a:rPr lang="fr-FR" sz="2400"/>
              <a:t>qu’évolue</a:t>
            </a:r>
            <a:r>
              <a:rPr lang="fr-FR" sz="2400"/>
              <a:t> l’enfant </a:t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tlas">
  <a:themeElements>
    <a:clrScheme name="Atlas">
      <a:dk1>
        <a:srgbClr val="000000"/>
      </a:dk1>
      <a:lt1>
        <a:srgbClr val="FFFFFF"/>
      </a:lt1>
      <a:dk2>
        <a:srgbClr val="454545"/>
      </a:dk2>
      <a:lt2>
        <a:srgbClr val="E0E0E0"/>
      </a:lt2>
      <a:accent1>
        <a:srgbClr val="F3960F"/>
      </a:accent1>
      <a:accent2>
        <a:srgbClr val="E04116"/>
      </a:accent2>
      <a:accent3>
        <a:srgbClr val="9D4DE7"/>
      </a:accent3>
      <a:accent4>
        <a:srgbClr val="449EF3"/>
      </a:accent4>
      <a:accent5>
        <a:srgbClr val="39C6BE"/>
      </a:accent5>
      <a:accent6>
        <a:srgbClr val="88C933"/>
      </a:accent6>
      <a:hlink>
        <a:srgbClr val="EBB41F"/>
      </a:hlink>
      <a:folHlink>
        <a:srgbClr val="E1D67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2023-06-26T16:51:56Z</dcterms:created>
  <dc:creator>Steffi Pan</dc:creator>
</cp:coreProperties>
</file>