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64" r:id="rId5"/>
    <p:sldId id="263" r:id="rId6"/>
    <p:sldId id="265" r:id="rId7"/>
    <p:sldId id="272" r:id="rId8"/>
    <p:sldId id="275" r:id="rId9"/>
    <p:sldId id="294" r:id="rId10"/>
    <p:sldId id="293" r:id="rId11"/>
    <p:sldId id="276" r:id="rId12"/>
    <p:sldId id="277" r:id="rId13"/>
    <p:sldId id="278" r:id="rId14"/>
    <p:sldId id="287" r:id="rId15"/>
    <p:sldId id="279" r:id="rId16"/>
    <p:sldId id="288" r:id="rId17"/>
    <p:sldId id="284" r:id="rId18"/>
    <p:sldId id="267" r:id="rId19"/>
    <p:sldId id="290" r:id="rId20"/>
    <p:sldId id="292" r:id="rId21"/>
    <p:sldId id="291" r:id="rId22"/>
    <p:sldId id="280" r:id="rId23"/>
    <p:sldId id="281" r:id="rId24"/>
    <p:sldId id="282" r:id="rId25"/>
    <p:sldId id="283" r:id="rId26"/>
    <p:sldId id="286" r:id="rId2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025" autoAdjust="0"/>
    <p:restoredTop sz="94660"/>
  </p:normalViewPr>
  <p:slideViewPr>
    <p:cSldViewPr snapToGrid="0">
      <p:cViewPr varScale="1">
        <p:scale>
          <a:sx n="65" d="100"/>
          <a:sy n="65" d="100"/>
        </p:scale>
        <p:origin x="-620" y="-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155186-66DB-4146-A5F6-8F5208901A71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C61912-3887-4F15-994C-1B1F1DEF21A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68476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TND sont un ensemble d’affections qui débutent durant la période du développement. Ils sont</a:t>
            </a:r>
          </a:p>
          <a:p>
            <a:r>
              <a:rPr lang="fr-FR" dirty="0"/>
              <a:t>responsables d’une déviation plus ou moins précoce de la trajectoire développementale typique et</a:t>
            </a:r>
          </a:p>
          <a:p>
            <a:r>
              <a:rPr lang="fr-FR" dirty="0"/>
              <a:t>entraînent des difficultés significatives dans l’acquisition et l’exécution de fonctions spécifiques</a:t>
            </a:r>
          </a:p>
          <a:p>
            <a:r>
              <a:rPr lang="fr-FR" dirty="0"/>
              <a:t>intellectuelles, motrices, sensorielles, comportementales ou sociales. L’étiologie présumée des TND</a:t>
            </a:r>
          </a:p>
          <a:p>
            <a:r>
              <a:rPr lang="fr-FR" dirty="0"/>
              <a:t>n’est pas univoque. Les TND sont des affections complexes dont les facteurs de risque sont</a:t>
            </a:r>
          </a:p>
          <a:p>
            <a:r>
              <a:rPr lang="fr-FR" dirty="0"/>
              <a:t>multiples et diversement associés : génétiques, épigénétiques et environnementaux, survenant en</a:t>
            </a:r>
          </a:p>
          <a:p>
            <a:r>
              <a:rPr lang="fr-FR" dirty="0" err="1"/>
              <a:t>préconceptionnel</a:t>
            </a:r>
            <a:r>
              <a:rPr lang="fr-FR" dirty="0"/>
              <a:t>, ante, péri ou postnatal.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C61912-3887-4F15-994C-1B1F1DEF21A2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765334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Importance </a:t>
            </a:r>
            <a:r>
              <a:rPr lang="fr-FR" dirty="0"/>
              <a:t>collectivité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C61912-3887-4F15-994C-1B1F1DEF21A2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074426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en corrigeant pour l’âge du terme chez les enfants nés prématurément et ce jusqu’à l’âge chronologique de 2 ans.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C61912-3887-4F15-994C-1B1F1DEF21A2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643980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À 4 mois : absence de tenue de tête, du plan de corps ; pas d’ouverture des mains ni de motricité déliée des mains ; pas de préhension de l’objet au contact ; motricité  spontané pauvre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C61912-3887-4F15-994C-1B1F1DEF21A2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387722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S’assurer absence tr visuel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C61912-3887-4F15-994C-1B1F1DEF21A2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32401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S’assurer absence tr visuel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C61912-3887-4F15-994C-1B1F1DEF21A2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05095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Vérifier attention conjointe</a:t>
            </a:r>
          </a:p>
          <a:p>
            <a:r>
              <a:rPr lang="fr-FR" dirty="0"/>
              <a:t> pointage proto </a:t>
            </a:r>
            <a:r>
              <a:rPr lang="fr-FR" dirty="0" err="1"/>
              <a:t>declaratif:l’enfant</a:t>
            </a:r>
            <a:r>
              <a:rPr lang="fr-FR" dirty="0"/>
              <a:t> cherche a diriger l’attention de l’adulte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C61912-3887-4F15-994C-1B1F1DEF21A2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78852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S’assurer absence tr visuel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C61912-3887-4F15-994C-1B1F1DEF21A2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56536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 est recommandé de réserver des places de crèche ou multi-accueil +guidance parentale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C61912-3887-4F15-994C-1B1F1DEF21A2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5588157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C61912-3887-4F15-994C-1B1F1DEF21A2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050952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Yanis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C61912-3887-4F15-994C-1B1F1DEF21A2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050952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C61912-3887-4F15-994C-1B1F1DEF21A2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050952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Tenir sur 1 pied se relever de position assise ou accroupie</a:t>
            </a:r>
          </a:p>
          <a:p>
            <a:r>
              <a:rPr lang="fr-FR" dirty="0"/>
              <a:t>pont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C61912-3887-4F15-994C-1B1F1DEF21A2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848846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96010E6-80B3-F994-5CBC-F27637238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37C6DEC-52B1-B86D-CC59-0564612704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2593B183-7150-AF8C-CAAE-42289C95F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54DA-BC8C-4270-AF52-2058C53CEEA9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C2A8325-0ECC-4697-6470-F85A2C154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F36C4C0-E4EF-5A09-2085-1C0CBF83B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923E5-F7CF-4E8B-8C5D-8D56C57FE9B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49409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0C677C7-54DF-9A5E-AF82-5A31AAB9C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6E715B9-DECF-0719-2D43-7159CBF3C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2A44CC1-4559-103D-E65D-7BED9F19E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54DA-BC8C-4270-AF52-2058C53CEEA9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BF4B3E97-F800-3499-2120-78CF4A6BA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D8E39FC9-F44D-06CB-EABF-DFC18D5D7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923E5-F7CF-4E8B-8C5D-8D56C57FE9B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59577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288D626-0D16-05BD-98AE-D4D6AC03E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49706988-D169-1114-5912-920546152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5387A85-A45C-82EB-EE67-29C1AA676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54DA-BC8C-4270-AF52-2058C53CEEA9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3FB6536-9801-B67C-95B9-295F4BB1A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B43DC97-F7DC-40F5-9572-6BC593425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923E5-F7CF-4E8B-8C5D-8D56C57FE9B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759750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94DC61E-BA3E-7482-BA1B-EE3EB8706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2AC9A3C1-E937-7D5E-BC96-5817D54C48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EC61C0CB-522D-73CD-00D1-06CB650929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5521478D-1BFB-925E-D34D-E48D08E4A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54DA-BC8C-4270-AF52-2058C53CEEA9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11B15E4-67D6-5474-F468-7FFB641A3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0E506FB-120A-54C7-AD87-F26C7A20B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923E5-F7CF-4E8B-8C5D-8D56C57FE9B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91754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1E2DF2A-2902-4760-3CC9-E70413A8A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B2203159-AC5D-05C3-3996-E3EC397FA0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49551EF2-8DFA-010D-57E1-76C77A875F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331C8768-150C-2A93-A0AB-A62E29063F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FE47A1AC-F86B-21A1-8F3C-6B2987DDFD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93F83335-E1B3-5A00-431D-04C6EA50B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54DA-BC8C-4270-AF52-2058C53CEEA9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2018B989-00B2-1451-9114-D142B7889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CD2AF5D7-EDFF-DB69-03C5-F2C12BF95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923E5-F7CF-4E8B-8C5D-8D56C57FE9B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07628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2991E1D-0E74-23B2-9109-6C5332BFB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5DA0C077-A2BD-75D8-3185-2990D52A8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54DA-BC8C-4270-AF52-2058C53CEEA9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D5130C59-9866-0CE0-BE88-49212EA2E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216E46C6-DB3B-DAA0-3480-4B8E4265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923E5-F7CF-4E8B-8C5D-8D56C57FE9B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19583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8260C88E-1754-5C5D-50C8-F2F395994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54DA-BC8C-4270-AF52-2058C53CEEA9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BE4060B8-A432-4D8E-B7DF-3E071E030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F1E6898B-AEF6-F65E-2E50-D2593E8D1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923E5-F7CF-4E8B-8C5D-8D56C57FE9B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232015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2A9D0D9-E2EA-E96A-B5EF-8DB0F9860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EFC1AF6-7CB2-7464-FE84-17792DAD7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B7489622-0FD8-EE3C-043A-C236BBA05E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5E45EC27-8E25-8BE3-351D-74B8322B4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54DA-BC8C-4270-AF52-2058C53CEEA9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E98DE51-34E2-47D7-2769-7BBB9F5A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F308ADA7-D8E2-5D77-B970-C820265E4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923E5-F7CF-4E8B-8C5D-8D56C57FE9B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713760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13C4FE2-9174-67E7-4EE8-418BE690C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FBD813D7-A1E2-A8FF-DA53-4E62DEF778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DA6906D0-3A9F-3169-031C-F749CDFBD2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94806780-3999-61EF-DA16-2DE556F43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54DA-BC8C-4270-AF52-2058C53CEEA9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1BFA8AB7-8C7D-24F1-C5CE-C70162A35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DB7A91B2-5D55-E390-0134-2593B2B89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923E5-F7CF-4E8B-8C5D-8D56C57FE9B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753449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809BAFC-0917-CE33-1562-1078C4F13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E48A1E60-6CBA-6DDE-3865-598E2E5418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D6D30AB-F269-EA60-DA65-C043AF788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54DA-BC8C-4270-AF52-2058C53CEEA9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C132D4D-66A8-DC7D-DE50-B00D1C110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62E7A44-5E6D-8C5C-DD87-EEDDD9B9F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923E5-F7CF-4E8B-8C5D-8D56C57FE9B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531991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BDC2E295-30E8-99A4-1807-1174A1BDD4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35508085-3CCC-A3F1-4AB6-54F1A0D49D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38A9CB22-0199-9623-818F-84ADB615E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54DA-BC8C-4270-AF52-2058C53CEEA9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33059172-FCC8-978C-2523-A6F837500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C48AB69-9258-5D70-EDF6-14A3202C8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923E5-F7CF-4E8B-8C5D-8D56C57FE9B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683543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EE0EE318-CEB4-714F-8ACB-6EBB72F68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F360081F-CE1A-EB95-357C-D5BBEC8214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DF552CF-1464-B4E4-8241-B1B6C74507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E54DA-BC8C-4270-AF52-2058C53CEEA9}" type="datetimeFigureOut">
              <a:rPr lang="fr-FR" smtClean="0"/>
              <a:pPr/>
              <a:t>14/02/2024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024C96B-9B3B-40D0-10C8-361BEB8A81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C329E0A-499F-232F-EAF7-20F1A97E0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B923E5-F7CF-4E8B-8C5D-8D56C57FE9B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899527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xmlns="" id="{934F1179-B481-4F9E-BCA3-AFB972070F8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ight Triangle 78">
            <a:extLst>
              <a:ext uri="{FF2B5EF4-FFF2-40B4-BE49-F238E27FC236}">
                <a16:creationId xmlns:a16="http://schemas.microsoft.com/office/drawing/2014/main" xmlns="" id="{827DC2C4-B485-428A-BF4A-472D2967F4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EE04B5EB-F158-4507-90DD-BD23620C7C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94D571A5-D8ED-EB2C-3AA7-0769D04D15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241" y="1008993"/>
            <a:ext cx="9231410" cy="354204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9800" kern="1200" dirty="0" err="1">
                <a:latin typeface="+mj-lt"/>
                <a:ea typeface="+mj-ea"/>
                <a:cs typeface="+mj-cs"/>
              </a:rPr>
              <a:t>Repérage</a:t>
            </a:r>
            <a:r>
              <a:rPr lang="en-US" sz="9800" kern="1200">
                <a:latin typeface="+mj-lt"/>
                <a:ea typeface="+mj-ea"/>
                <a:cs typeface="+mj-cs"/>
              </a:rPr>
              <a:t> précoce TND 0-6 ans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5177162C-ECA9-BCFE-41B8-E8BDEF743C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241" y="4582814"/>
            <a:ext cx="7132335" cy="131265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6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6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6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600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000" dirty="0"/>
              <a:t>Nathalie </a:t>
            </a:r>
            <a:r>
              <a:rPr lang="en-US" sz="1000" dirty="0" err="1"/>
              <a:t>Ardon</a:t>
            </a:r>
            <a:r>
              <a:rPr lang="en-US" sz="1000" dirty="0"/>
              <a:t> </a:t>
            </a:r>
            <a:r>
              <a:rPr lang="en-US" sz="1000" dirty="0" err="1" smtClean="0"/>
              <a:t>Médecin</a:t>
            </a:r>
            <a:r>
              <a:rPr lang="en-US" sz="1000" dirty="0" smtClean="0"/>
              <a:t> </a:t>
            </a:r>
            <a:r>
              <a:rPr lang="en-US" sz="1000" dirty="0" err="1"/>
              <a:t>généraliste</a:t>
            </a:r>
            <a:endParaRPr lang="en-US" sz="1000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000" dirty="0" err="1"/>
              <a:t>Matinée</a:t>
            </a:r>
            <a:r>
              <a:rPr lang="en-US" sz="1000" dirty="0"/>
              <a:t> </a:t>
            </a:r>
            <a:r>
              <a:rPr lang="en-US" sz="1000" dirty="0" err="1" smtClean="0"/>
              <a:t>cokillaje</a:t>
            </a:r>
            <a:r>
              <a:rPr lang="en-US" sz="1000" dirty="0" smtClean="0"/>
              <a:t> </a:t>
            </a:r>
            <a:r>
              <a:rPr lang="en-US" sz="1000" dirty="0"/>
              <a:t>le 17 </a:t>
            </a:r>
            <a:r>
              <a:rPr lang="en-US" sz="1000" dirty="0" err="1"/>
              <a:t>Février</a:t>
            </a:r>
            <a:r>
              <a:rPr lang="en-US" sz="1000" dirty="0"/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xmlns="" val="3956352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xmlns="" id="{081EA652-8C6A-4E69-BEB9-1708094745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Triangle 33">
            <a:extLst>
              <a:ext uri="{FF2B5EF4-FFF2-40B4-BE49-F238E27FC236}">
                <a16:creationId xmlns:a16="http://schemas.microsoft.com/office/drawing/2014/main" xmlns="" id="{5298780A-33B9-4EA2-8F67-DE68AD6284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7F488E8B-4E1E-4402-8935-D4E6C02615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5EF3C63C-1617-B810-9DF6-22581FE78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fr-FR" sz="5600"/>
              <a:t>Répérage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xmlns="" id="{23AAC9B5-8015-485C-ACF9-A750390E9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15BAFEF-DEC2-37BD-BF70-81125335D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rmAutofit/>
          </a:bodyPr>
          <a:lstStyle/>
          <a:p>
            <a:r>
              <a:rPr lang="fr-FR" sz="2400" dirty="0" smtClean="0"/>
              <a:t>Facteurs </a:t>
            </a:r>
            <a:r>
              <a:rPr lang="fr-FR" sz="2400" dirty="0"/>
              <a:t>de risque</a:t>
            </a:r>
          </a:p>
          <a:p>
            <a:r>
              <a:rPr lang="fr-FR" sz="2400" dirty="0"/>
              <a:t>Signes d’alerte</a:t>
            </a:r>
          </a:p>
          <a:p>
            <a:r>
              <a:rPr lang="fr-FR" sz="2400" dirty="0"/>
              <a:t>Drapeaux rouges </a:t>
            </a:r>
          </a:p>
          <a:p>
            <a:r>
              <a:rPr lang="fr-FR" sz="2400" dirty="0" smtClean="0"/>
              <a:t>Orientation </a:t>
            </a:r>
          </a:p>
          <a:p>
            <a:r>
              <a:rPr lang="fr-FR" sz="2400" dirty="0" smtClean="0"/>
              <a:t>Cas cliniques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xmlns="" val="2121902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xmlns="" id="{19D32F93-50AC-4C46-A5DB-291C60DDB7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86FD7672-78BE-4D6F-A711-2CDB79B52D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544662" y="323519"/>
            <a:ext cx="4323899" cy="6212748"/>
          </a:xfrm>
          <a:custGeom>
            <a:avLst/>
            <a:gdLst>
              <a:gd name="connsiteX0" fmla="*/ 0 w 4323899"/>
              <a:gd name="connsiteY0" fmla="*/ 0 h 6212748"/>
              <a:gd name="connsiteX1" fmla="*/ 742501 w 4323899"/>
              <a:gd name="connsiteY1" fmla="*/ 0 h 6212748"/>
              <a:gd name="connsiteX2" fmla="*/ 4323899 w 4323899"/>
              <a:gd name="connsiteY2" fmla="*/ 0 h 6212748"/>
              <a:gd name="connsiteX3" fmla="*/ 4323899 w 4323899"/>
              <a:gd name="connsiteY3" fmla="*/ 2864954 h 6212748"/>
              <a:gd name="connsiteX4" fmla="*/ 880454 w 4323899"/>
              <a:gd name="connsiteY4" fmla="*/ 6212748 h 6212748"/>
              <a:gd name="connsiteX5" fmla="*/ 0 w 4323899"/>
              <a:gd name="connsiteY5" fmla="*/ 6212748 h 6212748"/>
              <a:gd name="connsiteX6" fmla="*/ 0 w 4323899"/>
              <a:gd name="connsiteY6" fmla="*/ 6210962 h 621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3899" h="6212748">
                <a:moveTo>
                  <a:pt x="0" y="0"/>
                </a:moveTo>
                <a:lnTo>
                  <a:pt x="742501" y="0"/>
                </a:lnTo>
                <a:lnTo>
                  <a:pt x="4323899" y="0"/>
                </a:lnTo>
                <a:lnTo>
                  <a:pt x="4323899" y="2864954"/>
                </a:lnTo>
                <a:lnTo>
                  <a:pt x="880454" y="6212748"/>
                </a:lnTo>
                <a:lnTo>
                  <a:pt x="0" y="6212748"/>
                </a:lnTo>
                <a:lnTo>
                  <a:pt x="0" y="6210962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xmlns="" id="{827DC2C4-B485-428A-BF4A-472D2967F4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4A62647B-1222-407C-8740-5A497612B1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934457E2-5D0F-EE6D-4913-6443F1F58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9293" y="806364"/>
            <a:ext cx="3354636" cy="28474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DSM5</a:t>
            </a:r>
          </a:p>
        </p:txBody>
      </p:sp>
      <p:pic>
        <p:nvPicPr>
          <p:cNvPr id="5" name="Espace réservé du contenu 4" descr="Une image contenant texte, capture d’écran, Police, cercle&#10;&#10;Description générée automatiquement">
            <a:extLst>
              <a:ext uri="{FF2B5EF4-FFF2-40B4-BE49-F238E27FC236}">
                <a16:creationId xmlns:a16="http://schemas.microsoft.com/office/drawing/2014/main" xmlns="" id="{C174BD0C-7025-EEFF-8855-D881412BD6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6558" y="1304491"/>
            <a:ext cx="5604636" cy="423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72649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xmlns="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xmlns="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DE8FA37-427B-6086-CD9B-50238D7D4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FFFFFF"/>
                </a:solidFill>
              </a:rPr>
              <a:t>Facteurs de </a:t>
            </a:r>
            <a:r>
              <a:rPr lang="fr-FR" dirty="0" smtClean="0">
                <a:solidFill>
                  <a:srgbClr val="FFFFFF"/>
                </a:solidFill>
              </a:rPr>
              <a:t>risque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58" name="Arc 57">
            <a:extLst>
              <a:ext uri="{FF2B5EF4-FFF2-40B4-BE49-F238E27FC236}">
                <a16:creationId xmlns:a16="http://schemas.microsoft.com/office/drawing/2014/main" xmlns="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8B8370F-42C7-518D-CAAD-9D77199C8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fr-FR" sz="2600" dirty="0" smtClean="0"/>
              <a:t>Prématurité ,enfants du réseau grandir ensemble </a:t>
            </a:r>
            <a:endParaRPr lang="fr-FR" sz="2600" dirty="0"/>
          </a:p>
          <a:p>
            <a:r>
              <a:rPr lang="fr-FR" sz="2600" dirty="0"/>
              <a:t>Petit poids de naissance inférieur -2DS </a:t>
            </a:r>
          </a:p>
          <a:p>
            <a:r>
              <a:rPr lang="fr-FR" sz="2600" dirty="0" smtClean="0"/>
              <a:t>Une </a:t>
            </a:r>
            <a:r>
              <a:rPr lang="fr-FR" sz="2600" b="1" dirty="0"/>
              <a:t>exposition</a:t>
            </a:r>
            <a:r>
              <a:rPr lang="fr-FR" sz="2600" dirty="0"/>
              <a:t> prénatale à </a:t>
            </a:r>
            <a:r>
              <a:rPr lang="fr-FR" sz="2600" b="1" dirty="0"/>
              <a:t>une substance </a:t>
            </a:r>
            <a:r>
              <a:rPr lang="fr-FR" sz="2600" dirty="0"/>
              <a:t>psychoactive (médicaments psychotropes, substances illicites) ,alcool sans </a:t>
            </a:r>
            <a:r>
              <a:rPr lang="fr-FR" sz="2600" dirty="0" err="1" smtClean="0"/>
              <a:t>foetopathie</a:t>
            </a:r>
            <a:endParaRPr lang="fr-FR" sz="2600" dirty="0"/>
          </a:p>
          <a:p>
            <a:r>
              <a:rPr lang="fr-FR" sz="2600" b="1" dirty="0"/>
              <a:t>L’environnement</a:t>
            </a:r>
            <a:r>
              <a:rPr lang="fr-FR" sz="2600" dirty="0"/>
              <a:t>: vulnérabilité socio </a:t>
            </a:r>
            <a:r>
              <a:rPr lang="fr-FR" sz="2600" dirty="0" err="1"/>
              <a:t>économique;Vulnérabilité</a:t>
            </a:r>
            <a:r>
              <a:rPr lang="fr-FR" sz="2600" dirty="0"/>
              <a:t> psychoaffective </a:t>
            </a:r>
            <a:endParaRPr lang="fr-FR" sz="2600" dirty="0" smtClean="0"/>
          </a:p>
          <a:p>
            <a:r>
              <a:rPr lang="fr-FR" sz="2600" dirty="0" smtClean="0"/>
              <a:t>Antécédents familiaux TND</a:t>
            </a:r>
            <a:endParaRPr lang="fr-FR" sz="2600" dirty="0"/>
          </a:p>
          <a:p>
            <a:pPr marL="0" indent="0">
              <a:buNone/>
            </a:pPr>
            <a:endParaRPr lang="fr-FR" sz="2600" dirty="0"/>
          </a:p>
        </p:txBody>
      </p:sp>
    </p:spTree>
    <p:extLst>
      <p:ext uri="{BB962C8B-B14F-4D97-AF65-F5344CB8AC3E}">
        <p14:creationId xmlns:p14="http://schemas.microsoft.com/office/powerpoint/2010/main" xmlns="" val="3974448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xmlns="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xmlns="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558D3C42-AEF2-F2B7-A05D-850D7CB7A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Pourquoi dépistage précoce?</a:t>
            </a:r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xmlns="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F7C78B0-DC45-D392-D950-0D509D3A0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fr-FR" sz="2200" dirty="0" smtClean="0"/>
              <a:t>Une intervention précoce va permettre de modifier favorablement la trajectoire développementale . </a:t>
            </a:r>
          </a:p>
          <a:p>
            <a:pPr>
              <a:buNone/>
            </a:pPr>
            <a:endParaRPr lang="fr-FR" sz="2200" dirty="0"/>
          </a:p>
        </p:txBody>
      </p:sp>
    </p:spTree>
    <p:extLst>
      <p:ext uri="{BB962C8B-B14F-4D97-AF65-F5344CB8AC3E}">
        <p14:creationId xmlns:p14="http://schemas.microsoft.com/office/powerpoint/2010/main" xmlns="" val="3314222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xmlns="" id="{081EA652-8C6A-4E69-BEB9-1708094745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xmlns="" id="{A4026A73-1F7F-49F2-B319-8CA3B3D532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Right Triangle 57">
            <a:extLst>
              <a:ext uri="{FF2B5EF4-FFF2-40B4-BE49-F238E27FC236}">
                <a16:creationId xmlns:a16="http://schemas.microsoft.com/office/drawing/2014/main" xmlns="" id="{5298780A-33B9-4EA2-8F67-DE68AD6284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7F488E8B-4E1E-4402-8935-D4E6C02615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DDE8FA37-427B-6086-CD9B-50238D7D4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fr-FR" sz="6600"/>
              <a:t>Signes d’appel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xmlns="" id="{23AAC9B5-8015-485C-ACF9-A750390E9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8B8370F-42C7-518D-CAAD-9D77199C8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5041" y="780288"/>
            <a:ext cx="5575509" cy="5039165"/>
          </a:xfrm>
        </p:spPr>
        <p:txBody>
          <a:bodyPr anchor="ctr">
            <a:normAutofit fontScale="85000" lnSpcReduction="20000"/>
          </a:bodyPr>
          <a:lstStyle/>
          <a:p>
            <a:pPr marL="0" indent="0">
              <a:buFontTx/>
              <a:buChar char="-"/>
            </a:pPr>
            <a:r>
              <a:rPr lang="fr-FR" sz="1600" dirty="0" smtClean="0"/>
              <a:t>repérage </a:t>
            </a:r>
            <a:r>
              <a:rPr lang="fr-FR" sz="1600" dirty="0"/>
              <a:t>des signes précoces de troubles sensoriels (</a:t>
            </a:r>
            <a:r>
              <a:rPr lang="fr-FR" sz="1600" b="1" dirty="0"/>
              <a:t>vision et audition</a:t>
            </a:r>
            <a:r>
              <a:rPr lang="fr-FR" sz="1600" dirty="0" smtClean="0"/>
              <a:t>)++</a:t>
            </a:r>
          </a:p>
          <a:p>
            <a:pPr marL="0" indent="0">
              <a:buFontTx/>
              <a:buChar char="-"/>
            </a:pPr>
            <a:endParaRPr lang="fr-FR" sz="1600" dirty="0" smtClean="0"/>
          </a:p>
          <a:p>
            <a:pPr marL="0" indent="0">
              <a:buNone/>
            </a:pPr>
            <a:r>
              <a:rPr lang="fr-FR" sz="1600" dirty="0" smtClean="0"/>
              <a:t>Troubles sommeils, alimentation Profil sensoriel et </a:t>
            </a:r>
            <a:r>
              <a:rPr lang="fr-FR" sz="1600" dirty="0" err="1" smtClean="0"/>
              <a:t>sensori</a:t>
            </a:r>
            <a:r>
              <a:rPr lang="fr-FR" sz="1600" dirty="0" smtClean="0"/>
              <a:t> moteurs particulier </a:t>
            </a:r>
          </a:p>
          <a:p>
            <a:pPr marL="0" indent="0">
              <a:buNone/>
            </a:pPr>
            <a:r>
              <a:rPr lang="fr-FR" sz="1600" dirty="0" smtClean="0"/>
              <a:t>Difficultés de la régulation émotionnelle</a:t>
            </a:r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r>
              <a:rPr lang="fr-FR" sz="1600" b="1" dirty="0"/>
              <a:t>décalages des acquisitions </a:t>
            </a:r>
            <a:r>
              <a:rPr lang="fr-FR" sz="1600" dirty="0"/>
              <a:t>par rapport à la population( carnet de santé) dans 4-5  domaines du développement  </a:t>
            </a:r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r>
              <a:rPr lang="fr-FR" sz="1600" dirty="0"/>
              <a:t>- motricité globale (tonus ,posture)</a:t>
            </a:r>
          </a:p>
          <a:p>
            <a:pPr marL="0" indent="0">
              <a:buNone/>
            </a:pPr>
            <a:r>
              <a:rPr lang="fr-FR" sz="1600" dirty="0"/>
              <a:t>-motricité fine,</a:t>
            </a:r>
          </a:p>
          <a:p>
            <a:pPr marL="0" indent="0">
              <a:buNone/>
            </a:pPr>
            <a:r>
              <a:rPr lang="fr-FR" sz="1600" dirty="0"/>
              <a:t>-langage </a:t>
            </a:r>
          </a:p>
          <a:p>
            <a:pPr>
              <a:buFontTx/>
              <a:buChar char="-"/>
            </a:pPr>
            <a:r>
              <a:rPr lang="fr-FR" sz="1600" dirty="0"/>
              <a:t>Interactions sociales </a:t>
            </a:r>
          </a:p>
          <a:p>
            <a:pPr>
              <a:buFontTx/>
              <a:buChar char="-"/>
            </a:pPr>
            <a:r>
              <a:rPr lang="fr-FR" sz="1600" dirty="0"/>
              <a:t> cognition (après 4 ans)</a:t>
            </a:r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r>
              <a:rPr lang="fr-FR" sz="1600" dirty="0"/>
              <a:t>Quel que soit l’âge</a:t>
            </a:r>
            <a:r>
              <a:rPr lang="fr-FR" sz="1600" b="1" dirty="0"/>
              <a:t>, toute inquiétude des parents </a:t>
            </a:r>
            <a:r>
              <a:rPr lang="fr-FR" sz="1600" dirty="0"/>
              <a:t>concernant le neurodéveloppement de leur enfant </a:t>
            </a:r>
          </a:p>
          <a:p>
            <a:pPr marL="0" indent="0">
              <a:buNone/>
            </a:pPr>
            <a:r>
              <a:rPr lang="fr-FR" sz="1600" dirty="0"/>
              <a:t>Il en est de même </a:t>
            </a:r>
            <a:r>
              <a:rPr lang="fr-FR" sz="1600" b="1" dirty="0"/>
              <a:t>pour toute régression ou non-progression </a:t>
            </a:r>
            <a:r>
              <a:rPr lang="fr-FR" sz="1600" dirty="0"/>
              <a:t>des acquisitions. </a:t>
            </a:r>
          </a:p>
        </p:txBody>
      </p:sp>
    </p:spTree>
    <p:extLst>
      <p:ext uri="{BB962C8B-B14F-4D97-AF65-F5344CB8AC3E}">
        <p14:creationId xmlns:p14="http://schemas.microsoft.com/office/powerpoint/2010/main" xmlns="" val="894815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xmlns="" id="{3AD318CC-E2A8-4E27-9548-A047A78999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02726E-62D8-989F-62E8-881A17F326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065" y="1463040"/>
            <a:ext cx="3796306" cy="26909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Drapeaux rouges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B14B560F-9DD7-4302-A60B-EBD3EF59B0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3A9A4357-BD1D-4622-A4FE-766E6AB8DE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C21D6966-343E-49AC-A026-D2497E0C3CA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2C1BBA94-3F40-40AA-8BB9-E69E25E537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8661B5EE-50E0-2154-167F-5D514E31FE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6218" y="1463039"/>
            <a:ext cx="5542387" cy="4300447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200" b="1" dirty="0"/>
              <a:t>Premiers </a:t>
            </a:r>
            <a:r>
              <a:rPr lang="en-US" sz="2200" b="1" dirty="0" err="1"/>
              <a:t>mois</a:t>
            </a:r>
            <a:r>
              <a:rPr lang="en-US" sz="2200" b="1" dirty="0"/>
              <a:t>: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200" dirty="0"/>
              <a:t>-</a:t>
            </a:r>
            <a:r>
              <a:rPr lang="en-US" sz="2200" dirty="0" err="1"/>
              <a:t>hypotonie</a:t>
            </a:r>
            <a:endParaRPr lang="en-US" sz="2200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200" dirty="0"/>
              <a:t>-trouble </a:t>
            </a:r>
            <a:r>
              <a:rPr lang="en-US" sz="2200" dirty="0" err="1"/>
              <a:t>alimentaire</a:t>
            </a:r>
            <a:endParaRPr lang="en-US" sz="2200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200" dirty="0"/>
              <a:t>-trouble du regard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200" dirty="0"/>
              <a:t>-Absence </a:t>
            </a:r>
            <a:r>
              <a:rPr lang="en-US" sz="2200" dirty="0" err="1"/>
              <a:t>réaction</a:t>
            </a:r>
            <a:r>
              <a:rPr lang="en-US" sz="2200" dirty="0"/>
              <a:t> bruit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200" dirty="0"/>
              <a:t>-</a:t>
            </a:r>
            <a:r>
              <a:rPr lang="en-US" sz="2200" dirty="0" err="1"/>
              <a:t>Lenteur</a:t>
            </a:r>
            <a:r>
              <a:rPr lang="en-US" sz="2200" dirty="0"/>
              <a:t> des </a:t>
            </a:r>
            <a:r>
              <a:rPr lang="en-US" sz="2200" dirty="0" err="1"/>
              <a:t>progrès</a:t>
            </a:r>
            <a:r>
              <a:rPr lang="en-US" sz="2200" dirty="0"/>
              <a:t>, </a:t>
            </a:r>
            <a:r>
              <a:rPr lang="en-US" sz="2200" dirty="0" err="1"/>
              <a:t>régression</a:t>
            </a:r>
            <a:r>
              <a:rPr lang="en-US" sz="2200" dirty="0"/>
              <a:t>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2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261585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ight Triangle 11">
            <a:extLst>
              <a:ext uri="{FF2B5EF4-FFF2-40B4-BE49-F238E27FC236}">
                <a16:creationId xmlns:a16="http://schemas.microsoft.com/office/drawing/2014/main" xmlns="" id="{2AEAFA59-923A-4F54-8B49-44C970BCC3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37E9D4B-7BFA-4D10-B666-547BAC4994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Espace réservé du contenu 6" descr="p1_page-0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19855" y="515566"/>
            <a:ext cx="4346515" cy="5739318"/>
          </a:xfrm>
        </p:spPr>
      </p:pic>
    </p:spTree>
    <p:extLst>
      <p:ext uri="{BB962C8B-B14F-4D97-AF65-F5344CB8AC3E}">
        <p14:creationId xmlns:p14="http://schemas.microsoft.com/office/powerpoint/2010/main" xmlns="" val="1711576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22F15A2D-2324-487D-A02A-BF46C5C580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xmlns="" id="{2AEAFA59-923A-4F54-8B49-44C970BCC3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37E9D4B-7BFA-4D10-B666-547BAC4994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Espace réservé du contenu 6" descr="p2_page-0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53319" y="642026"/>
            <a:ext cx="4599434" cy="5603031"/>
          </a:xfrm>
        </p:spPr>
      </p:pic>
    </p:spTree>
    <p:extLst>
      <p:ext uri="{BB962C8B-B14F-4D97-AF65-F5344CB8AC3E}">
        <p14:creationId xmlns:p14="http://schemas.microsoft.com/office/powerpoint/2010/main" xmlns="" val="1711576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22F15A2D-2324-487D-A02A-BF46C5C580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xmlns="" id="{2AEAFA59-923A-4F54-8B49-44C970BCC3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37E9D4B-7BFA-4D10-B666-547BAC4994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xmlns="" id="{16042746-5C89-CACA-C253-D6D2DDA144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1855" y="918546"/>
            <a:ext cx="6147325" cy="497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11576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081EA652-8C6A-4E69-BEB9-1708094745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A4026A73-1F7F-49F2-B319-8CA3B3D532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xmlns="" id="{5298780A-33B9-4EA2-8F67-DE68AD6284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F488E8B-4E1E-4402-8935-D4E6C02615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2405420F-9BDA-CE45-2A44-136AFAD74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fr-FR" sz="6100"/>
              <a:t>9 mois drapeaux rouges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23AAC9B5-8015-485C-ACF9-A750390E9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E70A1419-A687-27D8-0D0C-17AF09B13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/>
          </a:bodyPr>
          <a:lstStyle/>
          <a:p>
            <a:pPr>
              <a:buFontTx/>
              <a:buChar char="-"/>
            </a:pPr>
            <a:r>
              <a:rPr lang="fr-FR" sz="2400" b="1" dirty="0"/>
              <a:t>Motricité globale</a:t>
            </a:r>
            <a:r>
              <a:rPr lang="fr-FR" sz="2400" dirty="0"/>
              <a:t>: </a:t>
            </a:r>
            <a:r>
              <a:rPr lang="fr-FR" sz="2400" b="1" dirty="0"/>
              <a:t>pas de tenue assise </a:t>
            </a:r>
            <a:r>
              <a:rPr lang="fr-FR" sz="2400" dirty="0"/>
              <a:t>sans soutien ;</a:t>
            </a:r>
            <a:r>
              <a:rPr lang="fr-FR" sz="2400" b="1" dirty="0"/>
              <a:t>hypertonie</a:t>
            </a:r>
            <a:r>
              <a:rPr lang="fr-FR" sz="2400" dirty="0"/>
              <a:t> ou en avant par </a:t>
            </a:r>
            <a:r>
              <a:rPr lang="fr-FR" sz="2400" b="1" dirty="0"/>
              <a:t>hypotonie</a:t>
            </a:r>
            <a:r>
              <a:rPr lang="fr-FR" sz="2400" dirty="0"/>
              <a:t> ; pas de </a:t>
            </a:r>
            <a:r>
              <a:rPr lang="fr-FR" sz="2400" b="1" dirty="0"/>
              <a:t>retournement</a:t>
            </a:r>
            <a:r>
              <a:rPr lang="fr-FR" sz="2400" dirty="0"/>
              <a:t> ou de</a:t>
            </a:r>
            <a:r>
              <a:rPr lang="fr-FR" sz="2400" b="1" dirty="0"/>
              <a:t> déplacement </a:t>
            </a:r>
          </a:p>
          <a:p>
            <a:pPr>
              <a:buFontTx/>
              <a:buChar char="-"/>
            </a:pPr>
            <a:r>
              <a:rPr lang="fr-FR" sz="2400" dirty="0"/>
              <a:t> </a:t>
            </a:r>
            <a:r>
              <a:rPr lang="fr-FR" sz="2400" b="1" dirty="0"/>
              <a:t>motricité fine</a:t>
            </a:r>
            <a:r>
              <a:rPr lang="fr-FR" sz="2400" dirty="0"/>
              <a:t>:  absence préhension pouce index</a:t>
            </a:r>
          </a:p>
          <a:p>
            <a:pPr>
              <a:buFontTx/>
              <a:buChar char="-"/>
            </a:pPr>
            <a:r>
              <a:rPr lang="fr-FR" sz="2400" b="1" dirty="0"/>
              <a:t>Langage</a:t>
            </a:r>
            <a:r>
              <a:rPr lang="fr-FR" sz="2400" dirty="0"/>
              <a:t>  absence de babillage</a:t>
            </a:r>
          </a:p>
          <a:p>
            <a:pPr>
              <a:buFontTx/>
              <a:buChar char="-"/>
            </a:pPr>
            <a:r>
              <a:rPr lang="fr-FR" sz="2400" b="1" dirty="0"/>
              <a:t>Sociabilisation pas </a:t>
            </a:r>
            <a:r>
              <a:rPr lang="fr-FR" sz="2400" dirty="0"/>
              <a:t>pointage proto impératif ,sourit pas, regarde pas </a:t>
            </a:r>
            <a:r>
              <a:rPr lang="fr-FR" sz="2400" dirty="0" smtClean="0"/>
              <a:t>absence réaction </a:t>
            </a:r>
            <a:endParaRPr lang="fr-FR" sz="2400" dirty="0"/>
          </a:p>
          <a:p>
            <a:pPr>
              <a:buFontTx/>
              <a:buChar char="-"/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xmlns="" val="734074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22F15A2D-2324-487D-A02A-BF46C5C580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xmlns="" id="{2AEAFA59-923A-4F54-8B49-44C970BCC3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37E9D4B-7BFA-4D10-B666-547BAC4994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xmlns="" id="{6F7EE1A4-2BF0-3503-CEE6-D05BB1BC60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5448" y="918546"/>
            <a:ext cx="5120138" cy="497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112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22F15A2D-2324-487D-A02A-BF46C5C580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xmlns="" id="{2AEAFA59-923A-4F54-8B49-44C970BCC3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37E9D4B-7BFA-4D10-B666-547BAC4994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xmlns="" id="{8003E2DF-654F-4676-2995-AEC56CC4EB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9007" y="918546"/>
            <a:ext cx="4693021" cy="497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20975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081EA652-8C6A-4E69-BEB9-1708094745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A4026A73-1F7F-49F2-B319-8CA3B3D532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xmlns="" id="{5298780A-33B9-4EA2-8F67-DE68AD6284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F488E8B-4E1E-4402-8935-D4E6C02615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2405420F-9BDA-CE45-2A44-136AFAD74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fr-FR" sz="6100" dirty="0"/>
              <a:t>24 mois drapeaux rouges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23AAC9B5-8015-485C-ACF9-A750390E9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E70A1419-A687-27D8-0D0C-17AF09B13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/>
          </a:bodyPr>
          <a:lstStyle/>
          <a:p>
            <a:pPr>
              <a:buFontTx/>
              <a:buChar char="-"/>
            </a:pPr>
            <a:r>
              <a:rPr lang="fr-FR" sz="2400" b="1" dirty="0"/>
              <a:t>Motricité globale</a:t>
            </a:r>
            <a:r>
              <a:rPr lang="fr-FR" sz="2400" dirty="0"/>
              <a:t>: pas de marche </a:t>
            </a:r>
          </a:p>
          <a:p>
            <a:pPr>
              <a:buFontTx/>
              <a:buChar char="-"/>
            </a:pPr>
            <a:r>
              <a:rPr lang="fr-FR" sz="2400" dirty="0"/>
              <a:t> </a:t>
            </a:r>
            <a:r>
              <a:rPr lang="fr-FR" sz="2400" b="1" dirty="0"/>
              <a:t>motricité fine</a:t>
            </a:r>
            <a:r>
              <a:rPr lang="fr-FR" sz="2400" dirty="0"/>
              <a:t>:  pas de construction pas de pince</a:t>
            </a:r>
          </a:p>
          <a:p>
            <a:pPr>
              <a:buFontTx/>
              <a:buChar char="-"/>
            </a:pPr>
            <a:r>
              <a:rPr lang="fr-FR" sz="2400" b="1" dirty="0"/>
              <a:t>Langage</a:t>
            </a:r>
            <a:r>
              <a:rPr lang="fr-FR" sz="2400" dirty="0"/>
              <a:t>  absence de </a:t>
            </a:r>
            <a:r>
              <a:rPr lang="fr-FR" sz="2400" dirty="0" err="1"/>
              <a:t>mots,écholalie</a:t>
            </a:r>
            <a:endParaRPr lang="fr-FR" sz="2400" dirty="0"/>
          </a:p>
          <a:p>
            <a:pPr>
              <a:buFontTx/>
              <a:buChar char="-"/>
            </a:pPr>
            <a:r>
              <a:rPr lang="fr-FR" sz="2400" b="1" dirty="0"/>
              <a:t>Sociabilisation </a:t>
            </a:r>
            <a:r>
              <a:rPr lang="fr-FR" sz="2400" dirty="0"/>
              <a:t>regarde pas </a:t>
            </a:r>
          </a:p>
          <a:p>
            <a:pPr>
              <a:buFontTx/>
              <a:buChar char="-"/>
            </a:pPr>
            <a:r>
              <a:rPr lang="fr-FR" sz="2400" b="1" dirty="0"/>
              <a:t>-</a:t>
            </a:r>
            <a:r>
              <a:rPr lang="fr-FR" sz="2400" dirty="0"/>
              <a:t>ne joue pas « faire semblant »</a:t>
            </a:r>
          </a:p>
          <a:p>
            <a:pPr>
              <a:buFontTx/>
              <a:buChar char="-"/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xmlns="" val="279234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22F15A2D-2324-487D-A02A-BF46C5C580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xmlns="" id="{2AEAFA59-923A-4F54-8B49-44C970BCC3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37E9D4B-7BFA-4D10-B666-547BAC4994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xmlns="" id="{C7BD1AA4-3968-8E62-1312-089F73F67A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28536" y="918546"/>
            <a:ext cx="5213962" cy="497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10044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081EA652-8C6A-4E69-BEB9-1708094745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A4026A73-1F7F-49F2-B319-8CA3B3D532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xmlns="" id="{5298780A-33B9-4EA2-8F67-DE68AD6284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F488E8B-4E1E-4402-8935-D4E6C02615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2405420F-9BDA-CE45-2A44-136AFAD74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fr-FR" sz="6100" dirty="0"/>
              <a:t>36 mois drapeaux rouges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23AAC9B5-8015-485C-ACF9-A750390E9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E70A1419-A687-27D8-0D0C-17AF09B13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/>
          </a:bodyPr>
          <a:lstStyle/>
          <a:p>
            <a:pPr>
              <a:buFontTx/>
              <a:buChar char="-"/>
            </a:pPr>
            <a:r>
              <a:rPr lang="fr-FR" sz="2400" b="1" dirty="0"/>
              <a:t>Motricité globale</a:t>
            </a:r>
            <a:r>
              <a:rPr lang="fr-FR" sz="2400" dirty="0"/>
              <a:t>:</a:t>
            </a:r>
            <a:endParaRPr lang="fr-FR" sz="2400" b="1" dirty="0"/>
          </a:p>
          <a:p>
            <a:pPr>
              <a:buFontTx/>
              <a:buChar char="-"/>
            </a:pPr>
            <a:r>
              <a:rPr lang="fr-FR" sz="2400" dirty="0"/>
              <a:t> </a:t>
            </a:r>
            <a:r>
              <a:rPr lang="fr-FR" sz="2400" b="1" dirty="0"/>
              <a:t>motricité fine </a:t>
            </a:r>
            <a:r>
              <a:rPr lang="fr-FR" sz="2400" dirty="0"/>
              <a:t>manipulation maladroite </a:t>
            </a:r>
          </a:p>
          <a:p>
            <a:pPr>
              <a:buFontTx/>
              <a:buChar char="-"/>
            </a:pPr>
            <a:r>
              <a:rPr lang="fr-FR" sz="2400" b="1" dirty="0"/>
              <a:t>Langage</a:t>
            </a:r>
            <a:r>
              <a:rPr lang="fr-FR" sz="2400" dirty="0"/>
              <a:t>  absence de phrase </a:t>
            </a:r>
          </a:p>
          <a:p>
            <a:pPr>
              <a:buFontTx/>
              <a:buChar char="-"/>
            </a:pPr>
            <a:r>
              <a:rPr lang="fr-FR" sz="2400" b="1" dirty="0"/>
              <a:t>Sociabilisation </a:t>
            </a:r>
            <a:r>
              <a:rPr lang="fr-FR" sz="2400" dirty="0"/>
              <a:t>agité relation opposition</a:t>
            </a:r>
          </a:p>
          <a:p>
            <a:pPr>
              <a:buFontTx/>
              <a:buChar char="-"/>
            </a:pPr>
            <a:r>
              <a:rPr lang="fr-FR" sz="2400" dirty="0"/>
              <a:t>-pas </a:t>
            </a:r>
            <a:r>
              <a:rPr lang="fr-FR" sz="2400"/>
              <a:t>de propreté </a:t>
            </a:r>
            <a:r>
              <a:rPr lang="fr-FR" sz="2400" dirty="0"/>
              <a:t>jour</a:t>
            </a:r>
          </a:p>
          <a:p>
            <a:pPr>
              <a:buFontTx/>
              <a:buChar char="-"/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xmlns="" val="1817327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:a16="http://schemas.microsoft.com/office/drawing/2014/main" xmlns="" id="{081EA652-8C6A-4E69-BEB9-1708094745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9">
            <a:extLst>
              <a:ext uri="{FF2B5EF4-FFF2-40B4-BE49-F238E27FC236}">
                <a16:creationId xmlns:a16="http://schemas.microsoft.com/office/drawing/2014/main" xmlns="" id="{A4026A73-1F7F-49F2-B319-8CA3B3D532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Right Triangle 11">
            <a:extLst>
              <a:ext uri="{FF2B5EF4-FFF2-40B4-BE49-F238E27FC236}">
                <a16:creationId xmlns:a16="http://schemas.microsoft.com/office/drawing/2014/main" xmlns="" id="{5298780A-33B9-4EA2-8F67-DE68AD6284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F488E8B-4E1E-4402-8935-D4E6C02615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8A19E61A-1C43-FEB7-1167-E90B773D2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fr-FR" sz="4600"/>
              <a:t>Orientation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23AAC9B5-8015-485C-ACF9-A750390E9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DB020F7-ACE2-679B-30DB-A73700DDA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 fontScale="92500" lnSpcReduction="10000"/>
          </a:bodyPr>
          <a:lstStyle/>
          <a:p>
            <a:r>
              <a:rPr lang="fr-FR" sz="2000" dirty="0"/>
              <a:t>Devant tout drapeaux rouges -alerter médecin </a:t>
            </a:r>
          </a:p>
          <a:p>
            <a:r>
              <a:rPr lang="fr-FR" sz="2000" dirty="0"/>
              <a:t>prise en charge précoce pour modifier trajectoire développementale </a:t>
            </a:r>
          </a:p>
          <a:p>
            <a:r>
              <a:rPr lang="fr-FR" sz="2000" dirty="0"/>
              <a:t>Prise en charge en fonction de la difficulté observée </a:t>
            </a:r>
          </a:p>
          <a:p>
            <a:r>
              <a:rPr lang="fr-FR" sz="2000" dirty="0"/>
              <a:t>Orientation vers la PCO si besoin pour forfait précoce</a:t>
            </a:r>
          </a:p>
          <a:p>
            <a:r>
              <a:rPr lang="fr-FR" sz="2000" dirty="0"/>
              <a:t>Nécessité de </a:t>
            </a:r>
            <a:r>
              <a:rPr lang="fr-FR" sz="2000" b="1" dirty="0"/>
              <a:t>réévaluation avec </a:t>
            </a:r>
            <a:r>
              <a:rPr lang="fr-FR" sz="2000" b="1" dirty="0" smtClean="0"/>
              <a:t>concertation </a:t>
            </a:r>
            <a:r>
              <a:rPr lang="fr-FR" sz="2000" b="1" dirty="0" err="1" smtClean="0"/>
              <a:t>pluriprofessionnelle</a:t>
            </a:r>
            <a:r>
              <a:rPr lang="fr-FR" sz="2000" b="1" dirty="0" smtClean="0"/>
              <a:t> et coordination </a:t>
            </a:r>
            <a:r>
              <a:rPr lang="fr-FR" sz="2000" b="1" dirty="0"/>
              <a:t>pour limiter les multiples prise en charge </a:t>
            </a:r>
            <a:endParaRPr lang="fr-FR" sz="2000" b="1" dirty="0" smtClean="0"/>
          </a:p>
          <a:p>
            <a:r>
              <a:rPr lang="fr-FR" sz="2000" b="1" dirty="0" err="1" smtClean="0"/>
              <a:t>espclap,msp,cpts</a:t>
            </a:r>
            <a:r>
              <a:rPr lang="fr-FR" sz="2000" b="1" dirty="0" smtClean="0"/>
              <a:t>…</a:t>
            </a:r>
            <a:endParaRPr lang="fr-FR" sz="2000" b="1" dirty="0"/>
          </a:p>
          <a:p>
            <a:r>
              <a:rPr lang="fr-FR" sz="2000" b="1" dirty="0"/>
              <a:t>inclure les parents</a:t>
            </a:r>
          </a:p>
        </p:txBody>
      </p:sp>
    </p:spTree>
    <p:extLst>
      <p:ext uri="{BB962C8B-B14F-4D97-AF65-F5344CB8AC3E}">
        <p14:creationId xmlns:p14="http://schemas.microsoft.com/office/powerpoint/2010/main" xmlns="" val="2431007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3060C83-F051-4F0E-ABAD-AA0DFC48B2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83C98ABE-055B-441F-B07E-44F97F083C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29FDB030-9B49-4CED-8CCD-4D9938238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783CA14-24A1-485C-8B30-D6A5D8798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9A97C86A-04D6-40F7-AE84-31AB43E6A8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xmlns="" id="{FF9F2414-84E8-453E-B1F3-389FDE8192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6EC7F21E-339B-1E87-7B16-60F8E3E64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506" y="643467"/>
            <a:ext cx="6294988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xmlns="" id="{3ECA69A1-7536-43AC-85EF-C7106179F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0420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081EA652-8C6A-4E69-BEB9-1708094745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A4026A73-1F7F-49F2-B319-8CA3B3D532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xmlns="" id="{5298780A-33B9-4EA2-8F67-DE68AD6284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F488E8B-4E1E-4402-8935-D4E6C02615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2405420F-9BDA-CE45-2A44-136AFAD74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fr-FR" sz="6100" dirty="0" err="1" smtClean="0"/>
              <a:t>Ines</a:t>
            </a:r>
            <a:r>
              <a:rPr lang="fr-FR" sz="6100" dirty="0" smtClean="0"/>
              <a:t> 3 ans </a:t>
            </a:r>
            <a:endParaRPr lang="fr-FR" sz="61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23AAC9B5-8015-485C-ACF9-A750390E9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E70A1419-A687-27D8-0D0C-17AF09B13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690664"/>
            <a:ext cx="4795584" cy="4828607"/>
          </a:xfrm>
        </p:spPr>
        <p:txBody>
          <a:bodyPr anchor="ctr">
            <a:normAutofit/>
          </a:bodyPr>
          <a:lstStyle/>
          <a:p>
            <a:pPr>
              <a:buFontTx/>
              <a:buChar char="-"/>
            </a:pPr>
            <a:endParaRPr lang="fr-FR" sz="2400" b="1" dirty="0" smtClean="0"/>
          </a:p>
          <a:p>
            <a:pPr>
              <a:buFontTx/>
              <a:buChar char="-"/>
            </a:pPr>
            <a:r>
              <a:rPr lang="fr-FR" sz="2400" b="1" dirty="0" smtClean="0"/>
              <a:t>Né à 32 SA </a:t>
            </a:r>
            <a:r>
              <a:rPr lang="fr-FR" sz="2400" dirty="0" smtClean="0"/>
              <a:t> pas autre FDR </a:t>
            </a:r>
            <a:r>
              <a:rPr lang="fr-FR" sz="2400" dirty="0" err="1" smtClean="0"/>
              <a:t>dvt</a:t>
            </a:r>
            <a:r>
              <a:rPr lang="fr-FR" sz="2400" dirty="0" smtClean="0"/>
              <a:t> ras </a:t>
            </a:r>
            <a:endParaRPr lang="fr-FR" sz="2400" b="1" dirty="0" smtClean="0"/>
          </a:p>
          <a:p>
            <a:pPr>
              <a:buFontTx/>
              <a:buChar char="-"/>
            </a:pPr>
            <a:r>
              <a:rPr lang="fr-FR" sz="2400" b="1" dirty="0" smtClean="0"/>
              <a:t>Motricité </a:t>
            </a:r>
            <a:r>
              <a:rPr lang="fr-FR" sz="2400" b="1" dirty="0"/>
              <a:t>globale</a:t>
            </a:r>
            <a:r>
              <a:rPr lang="fr-FR" sz="2400" dirty="0"/>
              <a:t>: </a:t>
            </a:r>
            <a:r>
              <a:rPr lang="fr-FR" sz="2400" dirty="0" smtClean="0"/>
              <a:t>marche 18 mois</a:t>
            </a:r>
            <a:endParaRPr lang="fr-FR" sz="2400" dirty="0"/>
          </a:p>
          <a:p>
            <a:pPr>
              <a:buFontTx/>
              <a:buChar char="-"/>
            </a:pPr>
            <a:r>
              <a:rPr lang="fr-FR" sz="2400" dirty="0"/>
              <a:t> </a:t>
            </a:r>
            <a:r>
              <a:rPr lang="fr-FR" sz="2400" b="1" dirty="0"/>
              <a:t>motricité fine</a:t>
            </a:r>
            <a:r>
              <a:rPr lang="fr-FR" sz="2400" dirty="0"/>
              <a:t>:  </a:t>
            </a:r>
            <a:r>
              <a:rPr lang="fr-FR" sz="2400" dirty="0" smtClean="0"/>
              <a:t>difficulté enfiler perles lenteur++</a:t>
            </a:r>
            <a:endParaRPr lang="fr-FR" sz="2400" dirty="0"/>
          </a:p>
          <a:p>
            <a:pPr>
              <a:buFontTx/>
              <a:buChar char="-"/>
            </a:pPr>
            <a:r>
              <a:rPr lang="fr-FR" sz="2400" b="1" dirty="0"/>
              <a:t>Langage</a:t>
            </a:r>
            <a:r>
              <a:rPr lang="fr-FR" sz="2400" dirty="0"/>
              <a:t>  </a:t>
            </a:r>
            <a:r>
              <a:rPr lang="fr-FR" sz="2400" dirty="0" smtClean="0"/>
              <a:t>fait pas de phrase quelques mots</a:t>
            </a:r>
            <a:endParaRPr lang="fr-FR" sz="2400" dirty="0"/>
          </a:p>
          <a:p>
            <a:pPr>
              <a:buFontTx/>
              <a:buChar char="-"/>
            </a:pPr>
            <a:r>
              <a:rPr lang="fr-FR" sz="2400" b="1" dirty="0" err="1"/>
              <a:t>Sociabilisation</a:t>
            </a:r>
            <a:r>
              <a:rPr lang="fr-FR" sz="2400" b="1" dirty="0"/>
              <a:t> </a:t>
            </a:r>
            <a:r>
              <a:rPr lang="fr-FR" sz="2400" dirty="0" smtClean="0"/>
              <a:t>maitresse dit que comprend </a:t>
            </a:r>
            <a:r>
              <a:rPr lang="fr-FR" sz="2400" dirty="0"/>
              <a:t> </a:t>
            </a:r>
            <a:r>
              <a:rPr lang="fr-FR" sz="2400" dirty="0" smtClean="0"/>
              <a:t>mais peu de contact avec autre enfants ,semble dans sa </a:t>
            </a:r>
            <a:r>
              <a:rPr lang="fr-FR" sz="2400" dirty="0" err="1" smtClean="0"/>
              <a:t>bulle,difficulté</a:t>
            </a:r>
            <a:r>
              <a:rPr lang="fr-FR" sz="2400" dirty="0" smtClean="0"/>
              <a:t> attentionnelle? </a:t>
            </a:r>
          </a:p>
          <a:p>
            <a:pPr>
              <a:buFontTx/>
              <a:buChar char="-"/>
            </a:pPr>
            <a:r>
              <a:rPr lang="fr-FR" sz="2400" dirty="0" smtClean="0"/>
              <a:t>Orientation?</a:t>
            </a:r>
            <a:endParaRPr lang="fr-FR" sz="2400" dirty="0"/>
          </a:p>
          <a:p>
            <a:pPr>
              <a:buFontTx/>
              <a:buChar char="-"/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xmlns="" val="279234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081EA652-8C6A-4E69-BEB9-1708094745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A4026A73-1F7F-49F2-B319-8CA3B3D532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xmlns="" id="{5298780A-33B9-4EA2-8F67-DE68AD6284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F488E8B-4E1E-4402-8935-D4E6C02615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2405420F-9BDA-CE45-2A44-136AFAD74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endParaRPr lang="fr-FR" sz="61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23AAC9B5-8015-485C-ACF9-A750390E9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E70A1419-A687-27D8-0D0C-17AF09B13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3064" y="642027"/>
            <a:ext cx="3560323" cy="3832696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fr-FR" sz="2400" dirty="0" smtClean="0"/>
              <a:t> Yanis 4 ans MS</a:t>
            </a:r>
          </a:p>
          <a:p>
            <a:pPr>
              <a:buNone/>
            </a:pPr>
            <a:r>
              <a:rPr lang="fr-FR" sz="2400" dirty="0" smtClean="0"/>
              <a:t>FDR né a terme tabac</a:t>
            </a:r>
          </a:p>
          <a:p>
            <a:pPr>
              <a:buNone/>
            </a:pPr>
            <a:r>
              <a:rPr lang="fr-FR" sz="2400" dirty="0" smtClean="0"/>
              <a:t>Tr alimentation sommeil</a:t>
            </a:r>
          </a:p>
          <a:p>
            <a:pPr>
              <a:buNone/>
            </a:pPr>
            <a:r>
              <a:rPr lang="fr-FR" sz="2400" dirty="0" err="1" smtClean="0"/>
              <a:t>Dvt</a:t>
            </a:r>
            <a:r>
              <a:rPr lang="fr-FR" sz="2400" dirty="0" smtClean="0"/>
              <a:t> ras </a:t>
            </a:r>
          </a:p>
          <a:p>
            <a:pPr>
              <a:buNone/>
            </a:pPr>
            <a:r>
              <a:rPr lang="fr-FR" sz="2400" dirty="0" smtClean="0"/>
              <a:t>Alerte école langage et attention agitation </a:t>
            </a:r>
          </a:p>
          <a:p>
            <a:pPr>
              <a:buNone/>
            </a:pPr>
            <a:endParaRPr lang="fr-FR" sz="2400" dirty="0"/>
          </a:p>
        </p:txBody>
      </p:sp>
      <p:pic>
        <p:nvPicPr>
          <p:cNvPr id="9" name="Image 8" descr="4 ans_page-0001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013" y="425454"/>
            <a:ext cx="4260715" cy="6025427"/>
          </a:xfrm>
          <a:prstGeom prst="rect">
            <a:avLst/>
          </a:prstGeom>
        </p:spPr>
      </p:pic>
      <p:pic>
        <p:nvPicPr>
          <p:cNvPr id="11" name="Image 10" descr="graphisme_page-00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6817" y="924128"/>
            <a:ext cx="3803891" cy="537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9234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081EA652-8C6A-4E69-BEB9-1708094745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A4026A73-1F7F-49F2-B319-8CA3B3D532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xmlns="" id="{5298780A-33B9-4EA2-8F67-DE68AD6284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F488E8B-4E1E-4402-8935-D4E6C02615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2405420F-9BDA-CE45-2A44-136AFAD74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fr-FR" sz="6100" dirty="0" smtClean="0"/>
              <a:t>Youssef</a:t>
            </a:r>
            <a:br>
              <a:rPr lang="fr-FR" sz="6100" dirty="0" smtClean="0"/>
            </a:br>
            <a:r>
              <a:rPr lang="fr-FR" sz="6100" dirty="0" smtClean="0"/>
              <a:t>30 MOIS</a:t>
            </a:r>
            <a:endParaRPr lang="fr-FR" sz="61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23AAC9B5-8015-485C-ACF9-A750390E9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E70A1419-A687-27D8-0D0C-17AF09B13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 fontScale="92500"/>
          </a:bodyPr>
          <a:lstStyle/>
          <a:p>
            <a:pPr>
              <a:buFontTx/>
              <a:buChar char="-"/>
            </a:pPr>
            <a:r>
              <a:rPr lang="fr-FR" sz="2400" b="1" dirty="0" smtClean="0"/>
              <a:t>FDR a terme </a:t>
            </a:r>
          </a:p>
          <a:p>
            <a:pPr>
              <a:buFontTx/>
              <a:buChar char="-"/>
            </a:pPr>
            <a:r>
              <a:rPr lang="fr-FR" sz="2400" b="1" dirty="0" smtClean="0"/>
              <a:t>Tr alimentaire tr sommeil</a:t>
            </a:r>
          </a:p>
          <a:p>
            <a:pPr>
              <a:buFontTx/>
              <a:buChar char="-"/>
            </a:pPr>
            <a:endParaRPr lang="fr-FR" sz="2400" b="1" dirty="0" smtClean="0"/>
          </a:p>
          <a:p>
            <a:pPr>
              <a:buFontTx/>
              <a:buChar char="-"/>
            </a:pPr>
            <a:r>
              <a:rPr lang="fr-FR" sz="2400" b="1" dirty="0" smtClean="0"/>
              <a:t>Motricité </a:t>
            </a:r>
            <a:r>
              <a:rPr lang="fr-FR" sz="2400" b="1" dirty="0"/>
              <a:t>globale</a:t>
            </a:r>
            <a:r>
              <a:rPr lang="fr-FR" sz="2400" dirty="0"/>
              <a:t>: </a:t>
            </a:r>
            <a:r>
              <a:rPr lang="fr-FR" sz="2400" dirty="0" smtClean="0"/>
              <a:t>marche 21 mois</a:t>
            </a:r>
            <a:endParaRPr lang="fr-FR" sz="2400" dirty="0"/>
          </a:p>
          <a:p>
            <a:pPr>
              <a:buFontTx/>
              <a:buChar char="-"/>
            </a:pPr>
            <a:r>
              <a:rPr lang="fr-FR" sz="2400" dirty="0"/>
              <a:t> </a:t>
            </a:r>
            <a:r>
              <a:rPr lang="fr-FR" sz="2400" b="1" dirty="0"/>
              <a:t>motricité </a:t>
            </a:r>
            <a:r>
              <a:rPr lang="fr-FR" sz="2400" b="1" dirty="0" err="1" smtClean="0"/>
              <a:t>fine</a:t>
            </a:r>
            <a:r>
              <a:rPr lang="fr-FR" sz="2400" dirty="0" err="1" smtClean="0"/>
              <a:t>:empile</a:t>
            </a:r>
            <a:r>
              <a:rPr lang="fr-FR" sz="2400" dirty="0" smtClean="0"/>
              <a:t> jette </a:t>
            </a:r>
            <a:r>
              <a:rPr lang="fr-FR" sz="2400" dirty="0" err="1" smtClean="0"/>
              <a:t>bcp</a:t>
            </a:r>
            <a:r>
              <a:rPr lang="fr-FR" sz="2400" dirty="0" smtClean="0"/>
              <a:t> jeux</a:t>
            </a:r>
            <a:endParaRPr lang="fr-FR" sz="2400" dirty="0"/>
          </a:p>
          <a:p>
            <a:pPr>
              <a:buFontTx/>
              <a:buChar char="-"/>
            </a:pPr>
            <a:r>
              <a:rPr lang="fr-FR" sz="2400" b="1" dirty="0"/>
              <a:t>Langage</a:t>
            </a:r>
            <a:r>
              <a:rPr lang="fr-FR" sz="2400" dirty="0"/>
              <a:t>  </a:t>
            </a:r>
            <a:r>
              <a:rPr lang="fr-FR" sz="2400" dirty="0" smtClean="0"/>
              <a:t>aucun mots</a:t>
            </a:r>
            <a:endParaRPr lang="fr-FR" sz="2400" dirty="0"/>
          </a:p>
          <a:p>
            <a:pPr>
              <a:buFontTx/>
              <a:buChar char="-"/>
            </a:pPr>
            <a:r>
              <a:rPr lang="fr-FR" sz="2400" b="1" dirty="0" err="1" smtClean="0"/>
              <a:t>Sociabilisation</a:t>
            </a:r>
            <a:r>
              <a:rPr lang="fr-FR" sz="2400" b="1" dirty="0" smtClean="0"/>
              <a:t> </a:t>
            </a:r>
            <a:r>
              <a:rPr lang="fr-FR" sz="2400" dirty="0" smtClean="0"/>
              <a:t>gardé par sa maman</a:t>
            </a:r>
          </a:p>
          <a:p>
            <a:pPr>
              <a:buFontTx/>
              <a:buChar char="-"/>
            </a:pPr>
            <a:r>
              <a:rPr lang="fr-FR" sz="2400" dirty="0" err="1" smtClean="0"/>
              <a:t>Mchat</a:t>
            </a:r>
            <a:r>
              <a:rPr lang="fr-FR" sz="2400" dirty="0" smtClean="0"/>
              <a:t> cote pas mais maman qui minimise</a:t>
            </a:r>
          </a:p>
          <a:p>
            <a:pPr>
              <a:buFontTx/>
              <a:buChar char="-"/>
            </a:pPr>
            <a:r>
              <a:rPr lang="fr-FR" sz="2400" dirty="0" smtClean="0"/>
              <a:t>Orientation?</a:t>
            </a:r>
            <a:endParaRPr lang="fr-FR" sz="2400" dirty="0"/>
          </a:p>
          <a:p>
            <a:pPr>
              <a:buFontTx/>
              <a:buChar char="-"/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xmlns="" val="279234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22F15A2D-2324-487D-A02A-BF46C5C580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xmlns="" id="{2AEAFA59-923A-4F54-8B49-44C970BCC3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37E9D4B-7BFA-4D10-B666-547BAC4994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xmlns="" id="{E3E18C40-46BD-92E5-56D4-941A48C989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07115" y="918546"/>
            <a:ext cx="5456805" cy="497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9456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22F15A2D-2324-487D-A02A-BF46C5C580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xmlns="" id="{2AEAFA59-923A-4F54-8B49-44C970BCC3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37E9D4B-7BFA-4D10-B666-547BAC4994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xmlns="" id="{E96946E4-F2D6-51D9-69D1-A52548D159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68267" y="918546"/>
            <a:ext cx="3734500" cy="497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403056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22F15A2D-2324-487D-A02A-BF46C5C580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xmlns="" id="{2AEAFA59-923A-4F54-8B49-44C970BCC3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37E9D4B-7BFA-4D10-B666-547BAC4994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xmlns="" id="{2E9785D1-E416-8339-0D0F-9D42FDCC97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7472" y="918546"/>
            <a:ext cx="4556090" cy="497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819131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22F15A2D-2324-487D-A02A-BF46C5C580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xmlns="" id="{2AEAFA59-923A-4F54-8B49-44C970BCC3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C37E9D4B-7BFA-4D10-B666-547BAC4994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2769ED8F-44BA-1386-CCD2-820F2629AA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595" y="918546"/>
            <a:ext cx="3771845" cy="497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476293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B9D7E975-9161-4F2D-AC53-69E1912F6B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Smiling Face with No Fill">
            <a:extLst>
              <a:ext uri="{FF2B5EF4-FFF2-40B4-BE49-F238E27FC236}">
                <a16:creationId xmlns:a16="http://schemas.microsoft.com/office/drawing/2014/main" xmlns="" id="{054A7A69-58DB-71FE-A131-5B3C327658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21675" y="690054"/>
            <a:ext cx="5474323" cy="5474323"/>
          </a:xfrm>
          <a:prstGeom prst="rect">
            <a:avLst/>
          </a:prstGeom>
        </p:spPr>
      </p:pic>
      <p:sp>
        <p:nvSpPr>
          <p:cNvPr id="13" name="Right Triangle 12">
            <a:extLst>
              <a:ext uri="{FF2B5EF4-FFF2-40B4-BE49-F238E27FC236}">
                <a16:creationId xmlns:a16="http://schemas.microsoft.com/office/drawing/2014/main" xmlns="" id="{827DC2C4-B485-428A-BF4A-472D2967F4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463E6235-1649-4B47-9862-4026FC473B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05201" y="623275"/>
            <a:ext cx="5141626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xmlns="" id="{2489DCF5-76D9-0E5F-440C-0B6EE895F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9833" y="1056640"/>
            <a:ext cx="4360324" cy="349439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                Merci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C2D6E1D-C74D-D164-AAFF-681D27E869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89832" y="4582814"/>
            <a:ext cx="2794856" cy="11863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28869323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882</TotalTime>
  <Words>688</Words>
  <Application>Microsoft Office PowerPoint</Application>
  <PresentationFormat>Personnalisé</PresentationFormat>
  <Paragraphs>127</Paragraphs>
  <Slides>26</Slides>
  <Notes>13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27" baseType="lpstr">
      <vt:lpstr>Thème Office</vt:lpstr>
      <vt:lpstr>Repérage précoce TND 0-6 ans</vt:lpstr>
      <vt:lpstr>Répérage</vt:lpstr>
      <vt:lpstr>  DSM5</vt:lpstr>
      <vt:lpstr>Facteurs de risque</vt:lpstr>
      <vt:lpstr>Pourquoi dépistage précoce?</vt:lpstr>
      <vt:lpstr>Signes d’appel</vt:lpstr>
      <vt:lpstr>Drapeaux rouges</vt:lpstr>
      <vt:lpstr>Diapositive 8</vt:lpstr>
      <vt:lpstr>Diapositive 9</vt:lpstr>
      <vt:lpstr>Diapositive 10</vt:lpstr>
      <vt:lpstr>9 mois drapeaux rouges </vt:lpstr>
      <vt:lpstr>Diapositive 12</vt:lpstr>
      <vt:lpstr>Diapositive 13</vt:lpstr>
      <vt:lpstr>24 mois drapeaux rouges </vt:lpstr>
      <vt:lpstr>Diapositive 15</vt:lpstr>
      <vt:lpstr>36 mois drapeaux rouges </vt:lpstr>
      <vt:lpstr>Orientation </vt:lpstr>
      <vt:lpstr>Diapositive 18</vt:lpstr>
      <vt:lpstr>Ines 3 ans </vt:lpstr>
      <vt:lpstr>Diapositive 20</vt:lpstr>
      <vt:lpstr>Youssef 30 MOIS</vt:lpstr>
      <vt:lpstr>Diapositive 22</vt:lpstr>
      <vt:lpstr>Diapositive 23</vt:lpstr>
      <vt:lpstr>Diapositive 24</vt:lpstr>
      <vt:lpstr>Diapositive 25</vt:lpstr>
      <vt:lpstr>                   Merci </vt:lpstr>
    </vt:vector>
  </TitlesOfParts>
  <Company>CD44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Repérage précoce TND 0-6 ans</dc:title>
  <dc:creator>ARDON Nathalie</dc:creator>
  <cp:lastModifiedBy>Utilisateur</cp:lastModifiedBy>
  <cp:revision>25</cp:revision>
  <dcterms:created xsi:type="dcterms:W3CDTF">2023-12-27T09:21:04Z</dcterms:created>
  <dcterms:modified xsi:type="dcterms:W3CDTF">2024-02-14T18:26:28Z</dcterms:modified>
</cp:coreProperties>
</file>