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sldIdLst>
    <p:sldId id="291" r:id="rId5"/>
    <p:sldId id="263" r:id="rId6"/>
    <p:sldId id="258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A42C"/>
    <a:srgbClr val="76B5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5111A4-E2F2-1EE8-BBBE-2BA7039F2182}" v="229" dt="2024-02-09T13:57:38.1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6"/>
  </p:normalViewPr>
  <p:slideViewPr>
    <p:cSldViewPr snapToGrid="0">
      <p:cViewPr varScale="1">
        <p:scale>
          <a:sx n="90" d="100"/>
          <a:sy n="90" d="100"/>
        </p:scale>
        <p:origin x="232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4E7B7C-8026-874E-A6C8-D8BDA8650E7E}" type="datetimeFigureOut">
              <a:rPr lang="fr-FR" smtClean="0"/>
              <a:t>17/02/2024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514C92-98DF-D640-8856-4AF56A6BA7B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0404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514C92-98DF-D640-8856-4AF56A6BA7B0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4558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1A6EC5-6708-A14F-468B-D166332B4D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8AF24FE-34E0-B46E-918F-7A39229BC0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28836D4-D034-5A96-054C-D6D46119D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070B4-2148-4CC3-9044-FD71129379AB}" type="datetime1">
              <a:rPr lang="fr-FR" smtClean="0"/>
              <a:t>17/02/2024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4F8707B-72F3-7DE5-225C-EE12FB9CB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F5F4A2-9318-3BE0-333B-9A1B513A8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1C51C-C9DF-2445-98B3-896F25E26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0897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4A415A-757C-7F65-0E0D-ACD83D4CD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CBB31AB-4E3B-4068-33D7-B5ACABBF2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020969-F271-577A-C6D1-80C60CFF8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F8F24-F8BF-4BBA-ACB3-6F43433C14FE}" type="datetime1">
              <a:rPr lang="fr-FR" smtClean="0"/>
              <a:t>17/02/2024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7F4D60-196F-18DA-F83D-65A78BF40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FB6886-3A44-6AFE-94D2-B81B4BD79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1C51C-C9DF-2445-98B3-896F25E26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571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F1C91C-1098-616D-EA0F-AE4F1306B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0BC55F9-E3FC-8579-8674-C446C542BD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E32302-ADF7-9336-1D60-EA47B0510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CADD6-0B62-4920-986B-AD13AEE020EC}" type="datetime1">
              <a:rPr lang="fr-FR" smtClean="0"/>
              <a:t>17/02/2024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2F9ABD-21AB-2F99-5114-ED5345385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421E63-3623-4419-7CE7-28EFAA631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1C51C-C9DF-2445-98B3-896F25E26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1722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57928B-606C-A9EF-8DD9-9AB733333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441E51-CD10-C913-4DFB-D7EE1D23A2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31A3F00-E767-4B1E-7E0A-C160D779D8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D25417-8CF5-6FE5-D95D-19A1BFFFF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7B0D9-E94A-4E15-98AB-2A2D6458BD93}" type="datetime1">
              <a:rPr lang="fr-FR" smtClean="0"/>
              <a:t>17/02/2024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33BDF08-01E8-EBF9-73B5-F9B01D113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6D5EC0-A238-D741-A2CE-7A90D7056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1C51C-C9DF-2445-98B3-896F25E26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3049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10344A-DA0A-EB43-25F3-D09E43070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662548F-8F73-7408-E60D-00D95879FA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AF2B5EA-D4EE-5EB9-7CFD-D512A7997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7378655-D4F0-470C-4B9F-2A55B9E1D6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1677AE6-35BB-3B8C-1F22-BE9FDF8DE1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0934D88-EF75-476F-882E-6977BAEA4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E47AA-DE78-4617-B1DB-36DB83B25FAE}" type="datetime1">
              <a:rPr lang="fr-FR" smtClean="0"/>
              <a:t>17/02/2024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4278DEB-BB47-E1FA-879A-88162EF55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AB39FAC-E361-7CFD-543F-B23F0FE3C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1C51C-C9DF-2445-98B3-896F25E26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769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A1870C-ADE6-A1B4-DB7F-01947282C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BA44DB7-4990-6D94-86FD-70F2D8FF7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E3D1E-B6C0-4992-916D-11A54FCFEC16}" type="datetime1">
              <a:rPr lang="fr-FR" smtClean="0"/>
              <a:t>17/02/2024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59EDCF1-AC0F-8186-FCFC-656CA4BED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C30E907-FDD9-B4B8-DF81-CA9C11A84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1C51C-C9DF-2445-98B3-896F25E26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4333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132DED6-F098-C69C-1557-3A00FAD8B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1A9B0-AC51-41A2-AE1F-66B67D5A097B}" type="datetime1">
              <a:rPr lang="fr-FR" smtClean="0"/>
              <a:t>17/02/2024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5A6397C-EEA9-5EBF-FFE2-CCE002964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0643E6-7D1D-E054-224B-B8F6FDA2A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1C51C-C9DF-2445-98B3-896F25E26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0063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2ABCDA-AE02-5F2F-271D-753AF14B3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12733A-0364-FFFE-72B9-48CDF1123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390D5ED-E7A5-171E-8E98-5D9BD00AC4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1B2D7D-AAAF-085A-53CD-AB6757A11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38D83-7267-4B50-B371-2D311690E49C}" type="datetime1">
              <a:rPr lang="fr-FR" smtClean="0"/>
              <a:t>17/02/2024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7E8AD9B-DBB2-4505-F420-DE57F3438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6025D1A-1B60-F3C6-70C8-2B01B2E89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1C51C-C9DF-2445-98B3-896F25E26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2372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73265E-830D-6847-D84C-672269AD2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CD8C89B-BA1A-94FC-AACF-C69CF724B2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55375AB-7C38-DC5B-B4F1-1E0ECEAE0E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BCD38ED-525F-4038-A19E-64B3BA178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421E6-97F3-4FB0-B2C0-EB069CA0489B}" type="datetime1">
              <a:rPr lang="fr-FR" smtClean="0"/>
              <a:t>17/02/2024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CFE8274-0CBD-A142-576C-0AC4C9CAD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FF53E6F-72E9-0B5C-C26F-FE022E03A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1C51C-C9DF-2445-98B3-896F25E26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4074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F27A00-6A69-D574-53A1-86D242FF5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163C59E-3B27-1B3D-B8D3-3AAFF1A373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1D34F4-B6C5-CF77-2F65-6C71CD115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9401A-7EB2-420C-A412-18B730BEEC3B}" type="datetime1">
              <a:rPr lang="fr-FR" smtClean="0"/>
              <a:t>17/02/2024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ACB4280-D46C-31FE-9D63-25DDC38E1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DD9AB63-28B8-D8A0-D23D-C92758EC1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1C51C-C9DF-2445-98B3-896F25E26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4319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E8C26A8-A490-FB75-C7A3-D10B845EC0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1988005-D34A-1C15-248D-462F8D6D9A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A83ED9D-4E39-F35E-3DA0-2D2C5060D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70CCD-DE0B-4381-AEB3-54345B7BF0B5}" type="datetime1">
              <a:rPr lang="fr-FR" smtClean="0"/>
              <a:t>17/02/2024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7EFEBA-A3DE-350D-50D2-B91FB6AA7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56C7CB-7516-C323-B0B0-A68A2F0D5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1C51C-C9DF-2445-98B3-896F25E26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9465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3251867-2FC4-B42A-4F26-9AEBB05AA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58F0A11-8A3E-6A8B-C292-4FE3BBD392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0CA644-7AFE-0465-FEF0-3200132923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54AED-932B-4C9D-A9E9-47B9D9393AFE}" type="datetime1">
              <a:rPr lang="fr-FR" smtClean="0"/>
              <a:t>17/02/2024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3DFBBCA-F864-A268-B407-295CD43153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6039A9-7D37-ED75-C7F0-ED5F38D2CF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1C51C-C9DF-2445-98B3-896F25E260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3221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2.jpg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896089-0047-978B-E635-697077ED99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3810" y="2752168"/>
            <a:ext cx="4571999" cy="236754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8000" b="1" dirty="0">
                <a:ea typeface="Calibri Light"/>
                <a:cs typeface="Calibri Light"/>
              </a:rPr>
              <a:t>T</a:t>
            </a:r>
            <a:r>
              <a:rPr lang="en-US" sz="5400" b="1" dirty="0">
                <a:ea typeface="Calibri Light"/>
                <a:cs typeface="Calibri Light"/>
              </a:rPr>
              <a:t>rouble du </a:t>
            </a:r>
            <a:r>
              <a:rPr lang="en-US" sz="8000" b="1" dirty="0">
                <a:ea typeface="Calibri Light"/>
                <a:cs typeface="Calibri Light"/>
              </a:rPr>
              <a:t>N</a:t>
            </a:r>
            <a:r>
              <a:rPr lang="en-US" sz="5400" b="1" dirty="0">
                <a:ea typeface="Calibri Light"/>
                <a:cs typeface="Calibri Light"/>
              </a:rPr>
              <a:t>euro-</a:t>
            </a:r>
            <a:br>
              <a:rPr lang="en-US" sz="5400" b="1" dirty="0">
                <a:ea typeface="Calibri Light"/>
                <a:cs typeface="Calibri Light"/>
              </a:rPr>
            </a:br>
            <a:r>
              <a:rPr lang="en-US" sz="8000" b="1" dirty="0" err="1">
                <a:ea typeface="Calibri Light"/>
                <a:cs typeface="Calibri Light"/>
              </a:rPr>
              <a:t>D</a:t>
            </a:r>
            <a:r>
              <a:rPr lang="en-US" sz="5400" b="1" dirty="0" err="1">
                <a:ea typeface="Calibri Light"/>
                <a:cs typeface="Calibri Light"/>
              </a:rPr>
              <a:t>éveloppement</a:t>
            </a:r>
            <a:endParaRPr lang="en-US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427DB-458C-071F-C35D-BEB2847323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3809" y="5786683"/>
            <a:ext cx="4036333" cy="917771"/>
          </a:xfrm>
        </p:spPr>
        <p:txBody>
          <a:bodyPr anchor="b">
            <a:normAutofit/>
          </a:bodyPr>
          <a:lstStyle/>
          <a:p>
            <a:pPr algn="l"/>
            <a:r>
              <a:rPr lang="en-US" sz="2000">
                <a:ea typeface="Calibri"/>
                <a:cs typeface="Calibri"/>
              </a:rPr>
              <a:t>CHU </a:t>
            </a:r>
            <a:r>
              <a:rPr lang="en-US" sz="2000" err="1">
                <a:ea typeface="Calibri"/>
                <a:cs typeface="Calibri"/>
              </a:rPr>
              <a:t>Hôpital</a:t>
            </a:r>
            <a:r>
              <a:rPr lang="en-US" sz="2000">
                <a:ea typeface="Calibri"/>
                <a:cs typeface="Calibri"/>
              </a:rPr>
              <a:t> </a:t>
            </a:r>
            <a:r>
              <a:rPr lang="en-US" sz="2000" err="1">
                <a:ea typeface="Calibri"/>
                <a:cs typeface="Calibri"/>
              </a:rPr>
              <a:t>Mère</a:t>
            </a:r>
            <a:r>
              <a:rPr lang="en-US" sz="2000">
                <a:ea typeface="Calibri"/>
                <a:cs typeface="Calibri"/>
              </a:rPr>
              <a:t>-Enfant</a:t>
            </a:r>
          </a:p>
          <a:p>
            <a:pPr algn="l"/>
            <a:r>
              <a:rPr lang="en-US" sz="2000">
                <a:ea typeface="Calibri"/>
                <a:cs typeface="Calibri"/>
              </a:rPr>
              <a:t>Nantes, le Samedi 17 </a:t>
            </a:r>
            <a:r>
              <a:rPr lang="en-US" sz="2000" err="1">
                <a:ea typeface="Calibri"/>
                <a:cs typeface="Calibri"/>
              </a:rPr>
              <a:t>février</a:t>
            </a:r>
            <a:r>
              <a:rPr lang="en-US" sz="2000">
                <a:ea typeface="Calibri"/>
                <a:cs typeface="Calibri"/>
              </a:rPr>
              <a:t> 2024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FFA0BC6-3275-3DA3-DA78-EF172A756A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" b="11611"/>
          <a:stretch/>
        </p:blipFill>
        <p:spPr>
          <a:xfrm>
            <a:off x="6748113" y="854310"/>
            <a:ext cx="4098218" cy="50945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84AD0D-E8ED-6BEE-7D13-A92DC4416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333" y="575941"/>
            <a:ext cx="5188618" cy="1950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101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!!Arc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AFA3702-FFF1-E16A-D43E-70578E5DD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8856" y="1"/>
            <a:ext cx="5659395" cy="6836418"/>
          </a:xfrm>
        </p:spPr>
        <p:txBody>
          <a:bodyPr>
            <a:noAutofit/>
          </a:bodyPr>
          <a:lstStyle/>
          <a:p>
            <a:pPr algn="r">
              <a:lnSpc>
                <a:spcPct val="130000"/>
              </a:lnSpc>
            </a:pPr>
            <a:r>
              <a:rPr lang="fr-FR" sz="5400" b="1" dirty="0"/>
              <a:t>Un parcours</a:t>
            </a:r>
            <a:br>
              <a:rPr lang="fr-FR" sz="5400" b="1" dirty="0"/>
            </a:br>
            <a:r>
              <a:rPr lang="fr-FR" sz="5400" b="1" dirty="0"/>
              <a:t>de santé publique, interprofessionnel, </a:t>
            </a:r>
            <a:br>
              <a:rPr lang="fr-FR" sz="5400" b="1" dirty="0"/>
            </a:br>
            <a:r>
              <a:rPr lang="fr-FR" sz="5400" b="1" dirty="0"/>
              <a:t>pour les enfants </a:t>
            </a:r>
            <a:br>
              <a:rPr lang="fr-FR" sz="5400" b="1" dirty="0"/>
            </a:br>
            <a:r>
              <a:rPr lang="fr-FR" sz="5400" b="1" dirty="0"/>
              <a:t>et les familles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79C2C3B-2748-F6C8-63FE-DA71CF47D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9257" y="2899063"/>
            <a:ext cx="7789275" cy="3730337"/>
          </a:xfrm>
        </p:spPr>
        <p:txBody>
          <a:bodyPr>
            <a:normAutofit/>
          </a:bodyPr>
          <a:lstStyle/>
          <a:p>
            <a:r>
              <a:rPr lang="fr-FR" sz="1500" b="1" dirty="0">
                <a:effectLst/>
                <a:latin typeface="DMSans"/>
              </a:rPr>
              <a:t> </a:t>
            </a:r>
            <a:endParaRPr lang="fr-FR" sz="1500" dirty="0">
              <a:effectLst/>
            </a:endParaRPr>
          </a:p>
          <a:p>
            <a:endParaRPr lang="fr-FR" sz="15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497" y="0"/>
            <a:ext cx="6675522" cy="644236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" b="11611"/>
          <a:stretch/>
        </p:blipFill>
        <p:spPr>
          <a:xfrm>
            <a:off x="5543068" y="5016003"/>
            <a:ext cx="1480065" cy="1831605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0AFA3702-FFF1-E16A-D43E-70578E5DDD2B}"/>
              </a:ext>
            </a:extLst>
          </p:cNvPr>
          <p:cNvSpPr txBox="1">
            <a:spLocks/>
          </p:cNvSpPr>
          <p:nvPr/>
        </p:nvSpPr>
        <p:spPr>
          <a:xfrm>
            <a:off x="6774024" y="6053433"/>
            <a:ext cx="5498186" cy="7829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65000"/>
              </a:lnSpc>
            </a:pPr>
            <a:r>
              <a:rPr lang="fr-FR" sz="3500" i="1" dirty="0">
                <a:solidFill>
                  <a:srgbClr val="6BA42C"/>
                </a:solidFill>
              </a:rPr>
              <a:t>des professionnels de sante !</a:t>
            </a:r>
          </a:p>
        </p:txBody>
      </p:sp>
      <p:pic>
        <p:nvPicPr>
          <p:cNvPr id="12" name="Picture 6">
            <a:extLst>
              <a:ext uri="{FF2B5EF4-FFF2-40B4-BE49-F238E27FC236}">
                <a16:creationId xmlns:a16="http://schemas.microsoft.com/office/drawing/2014/main" id="{AE84AD0D-E8ED-6BEE-7D13-A92DC4416AA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831" r="15791" b="26725"/>
          <a:stretch/>
        </p:blipFill>
        <p:spPr>
          <a:xfrm>
            <a:off x="210311" y="6260786"/>
            <a:ext cx="1380745" cy="556251"/>
          </a:xfrm>
          <a:prstGeom prst="rect">
            <a:avLst/>
          </a:prstGeom>
        </p:spPr>
      </p:pic>
      <p:sp>
        <p:nvSpPr>
          <p:cNvPr id="15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12192000" cy="365125"/>
          </a:xfrm>
        </p:spPr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Cokillaje – TND- 17/02/2024								page </a:t>
            </a:r>
            <a:fld id="{5C41C51C-C9DF-2445-98B3-896F25E26060}" type="slidenum">
              <a:rPr lang="fr-FR" b="1" smtClean="0">
                <a:solidFill>
                  <a:schemeClr val="tx1"/>
                </a:solidFill>
              </a:rPr>
              <a:t>2</a:t>
            </a:fld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570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1CE9DFBB-09FD-D30F-2BFB-46DE1F7CFF7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549575" y="904009"/>
            <a:ext cx="8877300" cy="5953991"/>
          </a:xfrm>
          <a:prstGeom prst="rect">
            <a:avLst/>
          </a:prstGeom>
          <a:ln>
            <a:noFill/>
          </a:ln>
        </p:spPr>
      </p:pic>
      <p:grpSp>
        <p:nvGrpSpPr>
          <p:cNvPr id="12" name="Groupe 11"/>
          <p:cNvGrpSpPr/>
          <p:nvPr/>
        </p:nvGrpSpPr>
        <p:grpSpPr>
          <a:xfrm>
            <a:off x="195891" y="463107"/>
            <a:ext cx="1332000" cy="2858371"/>
            <a:chOff x="620192" y="2730869"/>
            <a:chExt cx="1332000" cy="2858371"/>
          </a:xfrm>
        </p:grpSpPr>
        <p:grpSp>
          <p:nvGrpSpPr>
            <p:cNvPr id="14" name="Groupe 13"/>
            <p:cNvGrpSpPr/>
            <p:nvPr/>
          </p:nvGrpSpPr>
          <p:grpSpPr>
            <a:xfrm>
              <a:off x="620192" y="3439526"/>
              <a:ext cx="1332000" cy="1900773"/>
              <a:chOff x="421674" y="4106690"/>
              <a:chExt cx="1776000" cy="2534364"/>
            </a:xfrm>
          </p:grpSpPr>
          <p:pic>
            <p:nvPicPr>
              <p:cNvPr id="20" name="Image 19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924" r="22211" b="23878"/>
              <a:stretch/>
            </p:blipFill>
            <p:spPr>
              <a:xfrm>
                <a:off x="447490" y="4106690"/>
                <a:ext cx="1728000" cy="2001595"/>
              </a:xfrm>
              <a:prstGeom prst="rect">
                <a:avLst/>
              </a:prstGeom>
              <a:ln w="28575">
                <a:solidFill>
                  <a:srgbClr val="F07F09"/>
                </a:solidFill>
              </a:ln>
            </p:spPr>
          </p:pic>
          <p:sp>
            <p:nvSpPr>
              <p:cNvPr id="22" name="Rectangle 21"/>
              <p:cNvSpPr/>
              <p:nvPr/>
            </p:nvSpPr>
            <p:spPr>
              <a:xfrm>
                <a:off x="421674" y="6053787"/>
                <a:ext cx="1776000" cy="587267"/>
              </a:xfrm>
              <a:prstGeom prst="rect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rgbClr val="F07F09"/>
                </a:solidFill>
                <a:prstDash val="solid"/>
              </a:ln>
              <a:effectLst/>
            </p:spPr>
            <p:txBody>
              <a:bodyPr lIns="27000" rIns="2700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1B587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Masseur kinésithérapeute</a:t>
                </a:r>
              </a:p>
            </p:txBody>
          </p:sp>
        </p:grpSp>
        <p:sp>
          <p:nvSpPr>
            <p:cNvPr id="16" name="Ellipse 15"/>
            <p:cNvSpPr/>
            <p:nvPr/>
          </p:nvSpPr>
          <p:spPr>
            <a:xfrm>
              <a:off x="710192" y="2730869"/>
              <a:ext cx="1152000" cy="684000"/>
            </a:xfrm>
            <a:prstGeom prst="ellipse">
              <a:avLst/>
            </a:prstGeom>
            <a:solidFill>
              <a:srgbClr val="F07F09"/>
            </a:solidFill>
            <a:ln w="26425" cap="flat" cmpd="sng" algn="ctr">
              <a:solidFill>
                <a:srgbClr val="F07F09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1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1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1946</a:t>
              </a:r>
            </a:p>
          </p:txBody>
        </p:sp>
        <p:sp>
          <p:nvSpPr>
            <p:cNvPr id="18" name="Rectangle à coins arrondis 17"/>
            <p:cNvSpPr/>
            <p:nvPr/>
          </p:nvSpPr>
          <p:spPr>
            <a:xfrm>
              <a:off x="1115616" y="5337240"/>
              <a:ext cx="828000" cy="252000"/>
            </a:xfrm>
            <a:prstGeom prst="roundRect">
              <a:avLst/>
            </a:prstGeom>
            <a:solidFill>
              <a:srgbClr val="F07F09"/>
            </a:solidFill>
            <a:ln w="26425" cap="flat" cmpd="sng" algn="ctr">
              <a:solidFill>
                <a:srgbClr val="F07F09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i="1" kern="0" dirty="0">
                  <a:solidFill>
                    <a:prstClr val="white"/>
                  </a:solidFill>
                  <a:latin typeface="Arial"/>
                </a:rPr>
                <a:t>9</a:t>
              </a:r>
              <a:r>
                <a:rPr kumimoji="0" lang="fr-FR" sz="1600" b="0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1485</a:t>
              </a: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10399964" y="3576942"/>
            <a:ext cx="1512000" cy="2727368"/>
            <a:chOff x="6635558" y="1194590"/>
            <a:chExt cx="1512000" cy="2727368"/>
          </a:xfrm>
        </p:grpSpPr>
        <p:sp>
          <p:nvSpPr>
            <p:cNvPr id="24" name="Ellipse 23"/>
            <p:cNvSpPr/>
            <p:nvPr/>
          </p:nvSpPr>
          <p:spPr>
            <a:xfrm>
              <a:off x="6842331" y="1194590"/>
              <a:ext cx="1080000" cy="686223"/>
            </a:xfrm>
            <a:prstGeom prst="ellipse">
              <a:avLst/>
            </a:prstGeom>
            <a:solidFill>
              <a:srgbClr val="F07F09"/>
            </a:solidFill>
            <a:ln w="26425" cap="flat" cmpd="sng" algn="ctr">
              <a:solidFill>
                <a:srgbClr val="F07F09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1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1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1973</a:t>
              </a:r>
            </a:p>
          </p:txBody>
        </p:sp>
        <p:grpSp>
          <p:nvGrpSpPr>
            <p:cNvPr id="25" name="Groupe 24"/>
            <p:cNvGrpSpPr/>
            <p:nvPr/>
          </p:nvGrpSpPr>
          <p:grpSpPr>
            <a:xfrm>
              <a:off x="6635558" y="1901445"/>
              <a:ext cx="1512000" cy="2020513"/>
              <a:chOff x="6635558" y="1901445"/>
              <a:chExt cx="1512000" cy="2020513"/>
            </a:xfrm>
          </p:grpSpPr>
          <p:grpSp>
            <p:nvGrpSpPr>
              <p:cNvPr id="26" name="Groupe 25"/>
              <p:cNvGrpSpPr/>
              <p:nvPr/>
            </p:nvGrpSpPr>
            <p:grpSpPr>
              <a:xfrm>
                <a:off x="6635558" y="1901445"/>
                <a:ext cx="1512000" cy="1771307"/>
                <a:chOff x="4247942" y="1141175"/>
                <a:chExt cx="2016000" cy="2249523"/>
              </a:xfrm>
            </p:grpSpPr>
            <p:pic>
              <p:nvPicPr>
                <p:cNvPr id="28" name="Image 27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9171" y="1141175"/>
                  <a:ext cx="1968000" cy="1872339"/>
                </a:xfrm>
                <a:prstGeom prst="rect">
                  <a:avLst/>
                </a:prstGeom>
                <a:ln w="19050">
                  <a:solidFill>
                    <a:srgbClr val="F07F09"/>
                  </a:solidFill>
                </a:ln>
              </p:spPr>
            </p:pic>
            <p:sp>
              <p:nvSpPr>
                <p:cNvPr id="29" name="Rectangle 28"/>
                <p:cNvSpPr/>
                <p:nvPr/>
              </p:nvSpPr>
              <p:spPr>
                <a:xfrm>
                  <a:off x="4247942" y="2979224"/>
                  <a:ext cx="2016000" cy="411474"/>
                </a:xfrm>
                <a:prstGeom prst="rect">
                  <a:avLst/>
                </a:prstGeom>
                <a:solidFill>
                  <a:sysClr val="window" lastClr="FFFFFF"/>
                </a:solidFill>
                <a:ln w="26425" cap="flat" cmpd="sng" algn="ctr">
                  <a:solidFill>
                    <a:srgbClr val="F07F09"/>
                  </a:solidFill>
                  <a:prstDash val="solid"/>
                </a:ln>
                <a:effectLst/>
              </p:spPr>
              <p:txBody>
                <a:bodyPr lIns="27000" rIns="2700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4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1B587C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Ergothérapeute</a:t>
                  </a:r>
                </a:p>
              </p:txBody>
            </p:sp>
          </p:grpSp>
          <p:sp>
            <p:nvSpPr>
              <p:cNvPr id="27" name="Rectangle à coins arrondis 26"/>
              <p:cNvSpPr/>
              <p:nvPr/>
            </p:nvSpPr>
            <p:spPr>
              <a:xfrm>
                <a:off x="7382331" y="3672751"/>
                <a:ext cx="756084" cy="249207"/>
              </a:xfrm>
              <a:prstGeom prst="roundRect">
                <a:avLst/>
              </a:prstGeom>
              <a:solidFill>
                <a:srgbClr val="F07F09"/>
              </a:solidFill>
              <a:ln w="26425" cap="flat" cmpd="sng" algn="ctr">
                <a:solidFill>
                  <a:srgbClr val="F07F09"/>
                </a:solidFill>
                <a:prstDash val="solid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1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14930</a:t>
                </a:r>
              </a:p>
            </p:txBody>
          </p:sp>
        </p:grpSp>
      </p:grpSp>
      <p:grpSp>
        <p:nvGrpSpPr>
          <p:cNvPr id="30" name="Groupe 29"/>
          <p:cNvGrpSpPr/>
          <p:nvPr/>
        </p:nvGrpSpPr>
        <p:grpSpPr>
          <a:xfrm>
            <a:off x="10430423" y="521982"/>
            <a:ext cx="1404000" cy="2468266"/>
            <a:chOff x="2195736" y="3895046"/>
            <a:chExt cx="1404000" cy="2468266"/>
          </a:xfrm>
        </p:grpSpPr>
        <p:sp>
          <p:nvSpPr>
            <p:cNvPr id="31" name="Ellipse 30"/>
            <p:cNvSpPr/>
            <p:nvPr/>
          </p:nvSpPr>
          <p:spPr>
            <a:xfrm>
              <a:off x="2303872" y="3895046"/>
              <a:ext cx="1116000" cy="684000"/>
            </a:xfrm>
            <a:prstGeom prst="ellipse">
              <a:avLst/>
            </a:prstGeom>
            <a:solidFill>
              <a:srgbClr val="F07F09"/>
            </a:solidFill>
            <a:ln w="26425" cap="flat" cmpd="sng" algn="ctr">
              <a:solidFill>
                <a:srgbClr val="F07F09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1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CCO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1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1964</a:t>
              </a:r>
            </a:p>
          </p:txBody>
        </p:sp>
        <p:grpSp>
          <p:nvGrpSpPr>
            <p:cNvPr id="32" name="Groupe 31"/>
            <p:cNvGrpSpPr/>
            <p:nvPr/>
          </p:nvGrpSpPr>
          <p:grpSpPr>
            <a:xfrm>
              <a:off x="2195736" y="4581160"/>
              <a:ext cx="1404000" cy="1512136"/>
              <a:chOff x="2267744" y="1244757"/>
              <a:chExt cx="1872000" cy="2016182"/>
            </a:xfrm>
          </p:grpSpPr>
          <p:pic>
            <p:nvPicPr>
              <p:cNvPr id="34" name="Image 33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67744" y="1244757"/>
                <a:ext cx="1872000" cy="1872001"/>
              </a:xfrm>
              <a:prstGeom prst="rect">
                <a:avLst/>
              </a:prstGeom>
            </p:spPr>
          </p:pic>
          <p:sp>
            <p:nvSpPr>
              <p:cNvPr id="35" name="Rectangle 34"/>
              <p:cNvSpPr/>
              <p:nvPr/>
            </p:nvSpPr>
            <p:spPr>
              <a:xfrm>
                <a:off x="2267744" y="2876939"/>
                <a:ext cx="1872000" cy="384000"/>
              </a:xfrm>
              <a:prstGeom prst="rect">
                <a:avLst/>
              </a:prstGeom>
              <a:solidFill>
                <a:sysClr val="window" lastClr="FFFFFF"/>
              </a:solidFill>
              <a:ln w="26425" cap="flat" cmpd="sng" algn="ctr">
                <a:solidFill>
                  <a:srgbClr val="F07F09"/>
                </a:solidFill>
                <a:prstDash val="solid"/>
              </a:ln>
              <a:effectLst/>
            </p:spPr>
            <p:txBody>
              <a:bodyPr lIns="27000" rIns="2700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1B587C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Orthophoniste</a:t>
                </a:r>
              </a:p>
            </p:txBody>
          </p:sp>
        </p:grpSp>
        <p:sp>
          <p:nvSpPr>
            <p:cNvPr id="33" name="Rectangle à coins arrondis 32"/>
            <p:cNvSpPr/>
            <p:nvPr/>
          </p:nvSpPr>
          <p:spPr>
            <a:xfrm>
              <a:off x="2753255" y="6111312"/>
              <a:ext cx="828000" cy="252000"/>
            </a:xfrm>
            <a:prstGeom prst="roundRect">
              <a:avLst/>
            </a:prstGeom>
            <a:solidFill>
              <a:srgbClr val="F07F09"/>
            </a:solidFill>
            <a:ln w="26425" cap="flat" cmpd="sng" algn="ctr">
              <a:solidFill>
                <a:srgbClr val="F07F09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24600</a:t>
              </a:r>
            </a:p>
          </p:txBody>
        </p:sp>
      </p:grpSp>
      <p:grpSp>
        <p:nvGrpSpPr>
          <p:cNvPr id="36" name="Groupe 35"/>
          <p:cNvGrpSpPr/>
          <p:nvPr/>
        </p:nvGrpSpPr>
        <p:grpSpPr>
          <a:xfrm>
            <a:off x="5233598" y="86826"/>
            <a:ext cx="3008613" cy="1307720"/>
            <a:chOff x="1076669" y="2024992"/>
            <a:chExt cx="3008613" cy="1307720"/>
          </a:xfrm>
        </p:grpSpPr>
        <p:grpSp>
          <p:nvGrpSpPr>
            <p:cNvPr id="37" name="Groupe 36"/>
            <p:cNvGrpSpPr/>
            <p:nvPr/>
          </p:nvGrpSpPr>
          <p:grpSpPr>
            <a:xfrm>
              <a:off x="2170654" y="2024992"/>
              <a:ext cx="1914628" cy="1307720"/>
              <a:chOff x="2242662" y="2024992"/>
              <a:chExt cx="1914628" cy="1307720"/>
            </a:xfrm>
          </p:grpSpPr>
          <p:grpSp>
            <p:nvGrpSpPr>
              <p:cNvPr id="39" name="Groupe 38"/>
              <p:cNvGrpSpPr/>
              <p:nvPr/>
            </p:nvGrpSpPr>
            <p:grpSpPr>
              <a:xfrm>
                <a:off x="2242662" y="2024992"/>
                <a:ext cx="1149224" cy="1307720"/>
                <a:chOff x="2427871" y="4551370"/>
                <a:chExt cx="1280033" cy="1623491"/>
              </a:xfrm>
            </p:grpSpPr>
            <p:pic>
              <p:nvPicPr>
                <p:cNvPr id="41" name="Image 40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55808" y="4551370"/>
                  <a:ext cx="1252096" cy="1252096"/>
                </a:xfrm>
                <a:prstGeom prst="rect">
                  <a:avLst/>
                </a:prstGeom>
                <a:ln w="19050">
                  <a:solidFill>
                    <a:srgbClr val="F07F09"/>
                  </a:solidFill>
                </a:ln>
              </p:spPr>
            </p:pic>
            <p:sp>
              <p:nvSpPr>
                <p:cNvPr id="42" name="Rectangle 41"/>
                <p:cNvSpPr/>
                <p:nvPr/>
              </p:nvSpPr>
              <p:spPr>
                <a:xfrm>
                  <a:off x="2427871" y="5790210"/>
                  <a:ext cx="1280033" cy="384651"/>
                </a:xfrm>
                <a:prstGeom prst="rect">
                  <a:avLst/>
                </a:prstGeom>
                <a:solidFill>
                  <a:sysClr val="window" lastClr="FFFFFF"/>
                </a:solidFill>
                <a:ln w="26425" cap="flat" cmpd="sng" algn="ctr">
                  <a:solidFill>
                    <a:srgbClr val="F07F09"/>
                  </a:solidFill>
                  <a:prstDash val="solid"/>
                </a:ln>
                <a:effectLst/>
              </p:spPr>
              <p:txBody>
                <a:bodyPr lIns="27000" rIns="27000" rtlCol="0" anchor="ctr"/>
                <a:lstStyle/>
                <a:p>
                  <a:pPr algn="ctr">
                    <a:defRPr/>
                  </a:pPr>
                  <a:r>
                    <a:rPr lang="fr-FR" sz="1400" b="1" kern="0">
                      <a:solidFill>
                        <a:srgbClr val="1B587C"/>
                      </a:solidFill>
                      <a:latin typeface="Arial"/>
                    </a:rPr>
                    <a:t>orthoptiste</a:t>
                  </a:r>
                  <a:endParaRPr lang="fr-FR" sz="900" b="1" kern="0">
                    <a:solidFill>
                      <a:srgbClr val="1B587C"/>
                    </a:solidFill>
                    <a:latin typeface="Arial"/>
                  </a:endParaRPr>
                </a:p>
              </p:txBody>
            </p:sp>
          </p:grpSp>
          <p:sp>
            <p:nvSpPr>
              <p:cNvPr id="40" name="Rectangle à coins arrondis 39"/>
              <p:cNvSpPr/>
              <p:nvPr/>
            </p:nvSpPr>
            <p:spPr>
              <a:xfrm>
                <a:off x="3430208" y="2394256"/>
                <a:ext cx="727082" cy="270030"/>
              </a:xfrm>
              <a:prstGeom prst="roundRect">
                <a:avLst/>
              </a:prstGeom>
              <a:solidFill>
                <a:srgbClr val="F07F09"/>
              </a:solidFill>
              <a:ln w="26425" cap="flat" cmpd="sng" algn="ctr">
                <a:solidFill>
                  <a:srgbClr val="F07F09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r>
                  <a:rPr lang="fr-FR" sz="1600" b="1" i="1" kern="0" dirty="0">
                    <a:solidFill>
                      <a:prstClr val="white"/>
                    </a:solidFill>
                    <a:latin typeface="Arial"/>
                  </a:rPr>
                  <a:t>6056</a:t>
                </a:r>
              </a:p>
            </p:txBody>
          </p:sp>
        </p:grpSp>
        <p:sp>
          <p:nvSpPr>
            <p:cNvPr id="38" name="Ellipse 37"/>
            <p:cNvSpPr/>
            <p:nvPr/>
          </p:nvSpPr>
          <p:spPr>
            <a:xfrm>
              <a:off x="1076669" y="2201081"/>
              <a:ext cx="1116000" cy="684000"/>
            </a:xfrm>
            <a:prstGeom prst="ellipse">
              <a:avLst/>
            </a:prstGeom>
            <a:solidFill>
              <a:srgbClr val="F07F09"/>
            </a:solidFill>
            <a:ln w="26425" cap="flat" cmpd="sng" algn="ctr">
              <a:solidFill>
                <a:srgbClr val="F07F09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fr-FR" b="1" i="1" kern="0">
                  <a:solidFill>
                    <a:prstClr val="white"/>
                  </a:solidFill>
                  <a:latin typeface="Arial"/>
                </a:rPr>
                <a:t>CCO</a:t>
              </a:r>
            </a:p>
            <a:p>
              <a:pPr algn="ctr">
                <a:defRPr/>
              </a:pPr>
              <a:r>
                <a:rPr lang="fr-FR" b="1" i="1" kern="0">
                  <a:solidFill>
                    <a:prstClr val="white"/>
                  </a:solidFill>
                  <a:latin typeface="Arial"/>
                </a:rPr>
                <a:t>1966</a:t>
              </a:r>
            </a:p>
          </p:txBody>
        </p:sp>
      </p:grpSp>
      <p:grpSp>
        <p:nvGrpSpPr>
          <p:cNvPr id="2" name="Groupe 1"/>
          <p:cNvGrpSpPr/>
          <p:nvPr/>
        </p:nvGrpSpPr>
        <p:grpSpPr>
          <a:xfrm>
            <a:off x="194075" y="3529693"/>
            <a:ext cx="1476000" cy="2789063"/>
            <a:chOff x="123891" y="3896015"/>
            <a:chExt cx="1476000" cy="2789063"/>
          </a:xfrm>
        </p:grpSpPr>
        <p:grpSp>
          <p:nvGrpSpPr>
            <p:cNvPr id="49" name="Groupe 48"/>
            <p:cNvGrpSpPr/>
            <p:nvPr/>
          </p:nvGrpSpPr>
          <p:grpSpPr>
            <a:xfrm>
              <a:off x="123891" y="4616325"/>
              <a:ext cx="1476000" cy="2068753"/>
              <a:chOff x="6697144" y="4257017"/>
              <a:chExt cx="1476000" cy="2068753"/>
            </a:xfrm>
          </p:grpSpPr>
          <p:grpSp>
            <p:nvGrpSpPr>
              <p:cNvPr id="50" name="Groupe 49"/>
              <p:cNvGrpSpPr/>
              <p:nvPr/>
            </p:nvGrpSpPr>
            <p:grpSpPr>
              <a:xfrm>
                <a:off x="6697144" y="4257017"/>
                <a:ext cx="1476000" cy="1797831"/>
                <a:chOff x="4267274" y="4551370"/>
                <a:chExt cx="1968000" cy="2397107"/>
              </a:xfrm>
            </p:grpSpPr>
            <p:pic>
              <p:nvPicPr>
                <p:cNvPr id="52" name="Image 51"/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1579"/>
                <a:stretch/>
              </p:blipFill>
              <p:spPr>
                <a:xfrm>
                  <a:off x="4462266" y="4551370"/>
                  <a:ext cx="1483984" cy="2303999"/>
                </a:xfrm>
                <a:prstGeom prst="rect">
                  <a:avLst/>
                </a:prstGeom>
                <a:ln w="19050">
                  <a:solidFill>
                    <a:srgbClr val="F07F09"/>
                  </a:solidFill>
                </a:ln>
              </p:spPr>
            </p:pic>
            <p:sp>
              <p:nvSpPr>
                <p:cNvPr id="53" name="Rectangle 52"/>
                <p:cNvSpPr/>
                <p:nvPr/>
              </p:nvSpPr>
              <p:spPr>
                <a:xfrm>
                  <a:off x="4267274" y="6516477"/>
                  <a:ext cx="1968000" cy="432000"/>
                </a:xfrm>
                <a:prstGeom prst="rect">
                  <a:avLst/>
                </a:prstGeom>
                <a:solidFill>
                  <a:sysClr val="window" lastClr="FFFFFF"/>
                </a:solidFill>
                <a:ln w="26425" cap="flat" cmpd="sng" algn="ctr">
                  <a:solidFill>
                    <a:srgbClr val="F07F09"/>
                  </a:solidFill>
                  <a:prstDash val="solid"/>
                </a:ln>
                <a:effectLst/>
              </p:spPr>
              <p:txBody>
                <a:bodyPr lIns="27000" rIns="27000" rtlCol="0" anchor="ctr"/>
                <a:lstStyle/>
                <a:p>
                  <a:pPr algn="ctr">
                    <a:defRPr/>
                  </a:pPr>
                  <a:r>
                    <a:rPr lang="fr-FR" sz="1400" b="1" kern="0">
                      <a:solidFill>
                        <a:srgbClr val="1B587C"/>
                      </a:solidFill>
                      <a:latin typeface="Arial"/>
                    </a:rPr>
                    <a:t>psychomotricien</a:t>
                  </a:r>
                </a:p>
              </p:txBody>
            </p:sp>
          </p:grpSp>
          <p:sp>
            <p:nvSpPr>
              <p:cNvPr id="51" name="Rectangle à coins arrondis 50"/>
              <p:cNvSpPr/>
              <p:nvPr/>
            </p:nvSpPr>
            <p:spPr>
              <a:xfrm>
                <a:off x="7332782" y="6067035"/>
                <a:ext cx="820152" cy="258735"/>
              </a:xfrm>
              <a:prstGeom prst="roundRect">
                <a:avLst/>
              </a:prstGeom>
              <a:solidFill>
                <a:srgbClr val="F07F09"/>
              </a:solidFill>
              <a:ln w="26425" cap="flat" cmpd="sng" algn="ctr">
                <a:solidFill>
                  <a:srgbClr val="F07F09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r>
                  <a:rPr lang="fr-FR" sz="1600" b="1" kern="0" dirty="0">
                    <a:solidFill>
                      <a:prstClr val="white"/>
                    </a:solidFill>
                    <a:latin typeface="Arial"/>
                  </a:rPr>
                  <a:t>14807</a:t>
                </a:r>
              </a:p>
            </p:txBody>
          </p:sp>
        </p:grpSp>
        <p:sp>
          <p:nvSpPr>
            <p:cNvPr id="54" name="Ellipse 53"/>
            <p:cNvSpPr/>
            <p:nvPr/>
          </p:nvSpPr>
          <p:spPr>
            <a:xfrm>
              <a:off x="321891" y="3896015"/>
              <a:ext cx="1080000" cy="686223"/>
            </a:xfrm>
            <a:prstGeom prst="ellipse">
              <a:avLst/>
            </a:prstGeom>
            <a:solidFill>
              <a:srgbClr val="F07F09"/>
            </a:solidFill>
            <a:ln w="26425" cap="flat" cmpd="sng" algn="ctr">
              <a:solidFill>
                <a:srgbClr val="F07F09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1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1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1973</a:t>
              </a:r>
            </a:p>
          </p:txBody>
        </p:sp>
      </p:grpSp>
      <p:sp>
        <p:nvSpPr>
          <p:cNvPr id="6" name="Rectangle 5"/>
          <p:cNvSpPr/>
          <p:nvPr/>
        </p:nvSpPr>
        <p:spPr>
          <a:xfrm>
            <a:off x="1571840" y="297098"/>
            <a:ext cx="35879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5400" b="1"/>
              <a:t>Populations</a:t>
            </a:r>
            <a:endParaRPr lang="fr-FR" sz="5400"/>
          </a:p>
        </p:txBody>
      </p:sp>
      <p:grpSp>
        <p:nvGrpSpPr>
          <p:cNvPr id="7" name="Groupe 6"/>
          <p:cNvGrpSpPr/>
          <p:nvPr/>
        </p:nvGrpSpPr>
        <p:grpSpPr>
          <a:xfrm>
            <a:off x="4922211" y="4364181"/>
            <a:ext cx="2535355" cy="1236987"/>
            <a:chOff x="4922211" y="4364181"/>
            <a:chExt cx="2535355" cy="1236987"/>
          </a:xfrm>
        </p:grpSpPr>
        <p:pic>
          <p:nvPicPr>
            <p:cNvPr id="55" name="Image 54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2211" y="4364181"/>
              <a:ext cx="1613671" cy="728671"/>
            </a:xfrm>
            <a:prstGeom prst="rect">
              <a:avLst/>
            </a:prstGeom>
            <a:ln w="19050">
              <a:solidFill>
                <a:srgbClr val="1B587C"/>
              </a:solidFill>
            </a:ln>
          </p:spPr>
        </p:pic>
        <p:sp>
          <p:nvSpPr>
            <p:cNvPr id="56" name="Rectangle à coins arrondis 55"/>
            <p:cNvSpPr/>
            <p:nvPr/>
          </p:nvSpPr>
          <p:spPr>
            <a:xfrm>
              <a:off x="5081046" y="5385168"/>
              <a:ext cx="648000" cy="216000"/>
            </a:xfrm>
            <a:prstGeom prst="roundRect">
              <a:avLst/>
            </a:prstGeom>
            <a:solidFill>
              <a:srgbClr val="1B587C"/>
            </a:solidFill>
            <a:ln w="26425" cap="flat" cmpd="sng" algn="ctr">
              <a:solidFill>
                <a:srgbClr val="1B587C"/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algn="ctr" defTabSz="914400">
                <a:defRPr/>
              </a:pPr>
              <a:r>
                <a:rPr lang="fr-FR" sz="1400" b="1" i="1" kern="0" dirty="0">
                  <a:solidFill>
                    <a:prstClr val="white"/>
                  </a:solidFill>
                  <a:latin typeface="Arial"/>
                </a:rPr>
                <a:t>230000</a:t>
              </a:r>
            </a:p>
          </p:txBody>
        </p:sp>
        <p:sp>
          <p:nvSpPr>
            <p:cNvPr id="57" name="Rectangle à coins arrondis 56"/>
            <p:cNvSpPr/>
            <p:nvPr/>
          </p:nvSpPr>
          <p:spPr>
            <a:xfrm>
              <a:off x="4922211" y="5097168"/>
              <a:ext cx="969434" cy="288000"/>
            </a:xfrm>
            <a:prstGeom prst="roundRect">
              <a:avLst/>
            </a:prstGeom>
            <a:solidFill>
              <a:sysClr val="window" lastClr="FFFFFF"/>
            </a:solidFill>
            <a:ln w="19050" cap="flat" cmpd="sng" algn="ctr">
              <a:solidFill>
                <a:srgbClr val="1B587C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fr-FR" sz="1400" b="1" kern="0">
                  <a:solidFill>
                    <a:srgbClr val="1B587C"/>
                  </a:solidFill>
                  <a:latin typeface="Arial"/>
                </a:rPr>
                <a:t>médecin</a:t>
              </a:r>
            </a:p>
          </p:txBody>
        </p:sp>
        <p:sp>
          <p:nvSpPr>
            <p:cNvPr id="58" name="Rectangle à coins arrondis 57"/>
            <p:cNvSpPr/>
            <p:nvPr/>
          </p:nvSpPr>
          <p:spPr>
            <a:xfrm>
              <a:off x="6561179" y="4551832"/>
              <a:ext cx="576000" cy="216000"/>
            </a:xfrm>
            <a:prstGeom prst="roundRect">
              <a:avLst/>
            </a:prstGeom>
            <a:solidFill>
              <a:srgbClr val="1B587C"/>
            </a:solidFill>
            <a:ln w="26425" cap="flat" cmpd="sng" algn="ctr">
              <a:solidFill>
                <a:srgbClr val="1B587C"/>
              </a:solidFill>
              <a:prstDash val="solid"/>
            </a:ln>
            <a:effectLst/>
          </p:spPr>
          <p:txBody>
            <a:bodyPr lIns="27000" rIns="27000" rtlCol="0" anchor="ctr"/>
            <a:lstStyle/>
            <a:p>
              <a:pPr algn="ctr" defTabSz="914400">
                <a:defRPr/>
              </a:pPr>
              <a:r>
                <a:rPr lang="fr-FR" sz="1400" b="1" i="1" kern="0">
                  <a:solidFill>
                    <a:prstClr val="white"/>
                  </a:solidFill>
                  <a:latin typeface="Arial"/>
                </a:rPr>
                <a:t>6000</a:t>
              </a:r>
            </a:p>
          </p:txBody>
        </p:sp>
        <p:sp>
          <p:nvSpPr>
            <p:cNvPr id="59" name="Rectangle à coins arrondis 58"/>
            <p:cNvSpPr/>
            <p:nvPr/>
          </p:nvSpPr>
          <p:spPr>
            <a:xfrm>
              <a:off x="6557566" y="4804950"/>
              <a:ext cx="900000" cy="216000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1B587C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fr-FR" sz="1400" b="1" kern="0">
                  <a:solidFill>
                    <a:srgbClr val="1B587C"/>
                  </a:solidFill>
                  <a:latin typeface="Arial"/>
                </a:rPr>
                <a:t>pédiatre</a:t>
              </a:r>
            </a:p>
          </p:txBody>
        </p:sp>
      </p:grp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1C51C-C9DF-2445-98B3-896F25E26060}" type="slidenum">
              <a:rPr lang="fr-FR" smtClean="0"/>
              <a:t>3</a:t>
            </a:fld>
            <a:endParaRPr lang="fr-FR"/>
          </a:p>
        </p:txBody>
      </p:sp>
      <p:pic>
        <p:nvPicPr>
          <p:cNvPr id="44" name="Picture 6">
            <a:extLst>
              <a:ext uri="{FF2B5EF4-FFF2-40B4-BE49-F238E27FC236}">
                <a16:creationId xmlns:a16="http://schemas.microsoft.com/office/drawing/2014/main" id="{AE84AD0D-E8ED-6BEE-7D13-A92DC4416AA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5831" r="15791" b="26725"/>
          <a:stretch/>
        </p:blipFill>
        <p:spPr>
          <a:xfrm>
            <a:off x="210311" y="6260786"/>
            <a:ext cx="1380745" cy="556251"/>
          </a:xfrm>
          <a:prstGeom prst="rect">
            <a:avLst/>
          </a:prstGeom>
        </p:spPr>
      </p:pic>
      <p:sp>
        <p:nvSpPr>
          <p:cNvPr id="45" name="Espace réservé du numéro de diapositive 2"/>
          <p:cNvSpPr txBox="1">
            <a:spLocks/>
          </p:cNvSpPr>
          <p:nvPr/>
        </p:nvSpPr>
        <p:spPr>
          <a:xfrm>
            <a:off x="0" y="6492875"/>
            <a:ext cx="1219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>
                <a:solidFill>
                  <a:schemeClr val="tx1"/>
                </a:solidFill>
              </a:rPr>
              <a:t>Cokillaje – TND- 17/02/2024						page </a:t>
            </a:r>
            <a:fld id="{5C41C51C-C9DF-2445-98B3-896F25E26060}" type="slidenum">
              <a:rPr lang="fr-FR" b="1" smtClean="0">
                <a:solidFill>
                  <a:schemeClr val="tx1"/>
                </a:solidFill>
              </a:rPr>
              <a:pPr/>
              <a:t>3</a:t>
            </a:fld>
            <a:endParaRPr lang="fr-FR" b="1" dirty="0">
              <a:solidFill>
                <a:schemeClr val="tx1"/>
              </a:solidFill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7946831" y="5841131"/>
            <a:ext cx="2201129" cy="975906"/>
            <a:chOff x="7946831" y="5841131"/>
            <a:chExt cx="2201129" cy="975906"/>
          </a:xfrm>
        </p:grpSpPr>
        <p:pic>
          <p:nvPicPr>
            <p:cNvPr id="47" name="Image 4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6831" y="5841131"/>
              <a:ext cx="1118897" cy="97590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5" name="Rectangle à coins arrondis 4"/>
            <p:cNvSpPr/>
            <p:nvPr/>
          </p:nvSpPr>
          <p:spPr>
            <a:xfrm>
              <a:off x="9065728" y="6145268"/>
              <a:ext cx="1082232" cy="478361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FAMILLE</a:t>
              </a:r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6693031" y="2764506"/>
            <a:ext cx="1100825" cy="858866"/>
            <a:chOff x="6693031" y="2764506"/>
            <a:chExt cx="1100825" cy="858866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93031" y="3042678"/>
              <a:ext cx="1100824" cy="58069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0" name="Rectangle à coins arrondis 59"/>
            <p:cNvSpPr/>
            <p:nvPr/>
          </p:nvSpPr>
          <p:spPr>
            <a:xfrm>
              <a:off x="6693032" y="2764506"/>
              <a:ext cx="1100824" cy="262288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r>
                <a:rPr lang="fr-FR" sz="1600" b="1" dirty="0"/>
                <a:t>Psychologue</a:t>
              </a:r>
            </a:p>
          </p:txBody>
        </p:sp>
      </p:grpSp>
      <p:sp>
        <p:nvSpPr>
          <p:cNvPr id="61" name="Rectangle à coins arrondis 60"/>
          <p:cNvSpPr/>
          <p:nvPr/>
        </p:nvSpPr>
        <p:spPr>
          <a:xfrm>
            <a:off x="6879289" y="2532767"/>
            <a:ext cx="728307" cy="218162"/>
          </a:xfrm>
          <a:prstGeom prst="roundRect">
            <a:avLst/>
          </a:prstGeom>
          <a:solidFill>
            <a:schemeClr val="tx1"/>
          </a:solidFill>
          <a:ln w="26425" cap="flat" cmpd="sng" algn="ctr">
            <a:solidFill>
              <a:schemeClr val="tx1"/>
            </a:solidFill>
            <a:prstDash val="solid"/>
          </a:ln>
          <a:effectLst/>
        </p:spPr>
        <p:txBody>
          <a:bodyPr lIns="27000" rIns="27000" rtlCol="0" anchor="ctr"/>
          <a:lstStyle/>
          <a:p>
            <a:pPr algn="ctr" defTabSz="914400">
              <a:defRPr/>
            </a:pPr>
            <a:r>
              <a:rPr lang="fr-FR" sz="1400" b="1" i="1" kern="0" dirty="0">
                <a:solidFill>
                  <a:prstClr val="white"/>
                </a:solidFill>
                <a:latin typeface="Arial"/>
              </a:rPr>
              <a:t>74195</a:t>
            </a:r>
          </a:p>
        </p:txBody>
      </p:sp>
    </p:spTree>
    <p:extLst>
      <p:ext uri="{BB962C8B-B14F-4D97-AF65-F5344CB8AC3E}">
        <p14:creationId xmlns:p14="http://schemas.microsoft.com/office/powerpoint/2010/main" val="2369547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a4c12f7-619f-48a4-8405-27d83720d1d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55E59C90794745927CB94770FB5D0F" ma:contentTypeVersion="16" ma:contentTypeDescription="Crée un document." ma:contentTypeScope="" ma:versionID="32d6099d1568efcfb2d103255bce6a13">
  <xsd:schema xmlns:xsd="http://www.w3.org/2001/XMLSchema" xmlns:xs="http://www.w3.org/2001/XMLSchema" xmlns:p="http://schemas.microsoft.com/office/2006/metadata/properties" xmlns:ns3="0730b9f6-f756-456a-9b69-381546a63381" xmlns:ns4="8a4c12f7-619f-48a4-8405-27d83720d1d3" targetNamespace="http://schemas.microsoft.com/office/2006/metadata/properties" ma:root="true" ma:fieldsID="b3a01288ea67919e62270668c103503e" ns3:_="" ns4:_="">
    <xsd:import namespace="0730b9f6-f756-456a-9b69-381546a63381"/>
    <xsd:import namespace="8a4c12f7-619f-48a4-8405-27d83720d1d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AutoTags" minOccurs="0"/>
                <xsd:element ref="ns4:_activity" minOccurs="0"/>
                <xsd:element ref="ns4:MediaServiceObjectDetectorVersions" minOccurs="0"/>
                <xsd:element ref="ns4:MediaServiceGenerationTime" minOccurs="0"/>
                <xsd:element ref="ns4:MediaServiceEventHashCode" minOccurs="0"/>
                <xsd:element ref="ns4:MediaServiceSystemTags" minOccurs="0"/>
                <xsd:element ref="ns4:MediaServiceOCR" minOccurs="0"/>
                <xsd:element ref="ns4:MediaServiceLocation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30b9f6-f756-456a-9b69-381546a6338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4c12f7-619f-48a4-8405-27d83720d1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ystemTags" ma:index="20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8D9C76-201B-45B8-977D-3A69FAB2AA3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4C30F4-72C1-41F7-8C49-572CD306217E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0730b9f6-f756-456a-9b69-381546a63381"/>
    <ds:schemaRef ds:uri="http://purl.org/dc/dcmitype/"/>
    <ds:schemaRef ds:uri="http://schemas.microsoft.com/office/infopath/2007/PartnerControls"/>
    <ds:schemaRef ds:uri="8a4c12f7-619f-48a4-8405-27d83720d1d3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453D6A3-30CA-4552-97FD-BC007F2A9379}">
  <ds:schemaRefs>
    <ds:schemaRef ds:uri="0730b9f6-f756-456a-9b69-381546a63381"/>
    <ds:schemaRef ds:uri="8a4c12f7-619f-48a4-8405-27d83720d1d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881</TotalTime>
  <Words>95</Words>
  <Application>Microsoft Macintosh PowerPoint</Application>
  <PresentationFormat>Grand écran</PresentationFormat>
  <Paragraphs>38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DMSans</vt:lpstr>
      <vt:lpstr>Thème Office</vt:lpstr>
      <vt:lpstr>Trouble du Neuro- Développement</vt:lpstr>
      <vt:lpstr>Un parcours de santé publique, interprofessionnel,  pour les enfants  et les familles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TND et la kinésithérapie</dc:title>
  <dc:creator>Yann</dc:creator>
  <cp:lastModifiedBy>stephanie Keromnes</cp:lastModifiedBy>
  <cp:revision>17</cp:revision>
  <dcterms:created xsi:type="dcterms:W3CDTF">2024-02-07T08:49:39Z</dcterms:created>
  <dcterms:modified xsi:type="dcterms:W3CDTF">2024-02-17T07:57:50Z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0x010100FD55E59C90794745927CB94770FB5D0F</vt:lpwstr>
  </property>
</Properties>
</file>