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91" r:id="rId5"/>
    <p:sldId id="263" r:id="rId6"/>
    <p:sldId id="258" r:id="rId7"/>
    <p:sldId id="256" r:id="rId8"/>
    <p:sldId id="259" r:id="rId9"/>
    <p:sldId id="280" r:id="rId10"/>
    <p:sldId id="290" r:id="rId11"/>
    <p:sldId id="285" r:id="rId12"/>
    <p:sldId id="408" r:id="rId13"/>
    <p:sldId id="288" r:id="rId14"/>
    <p:sldId id="292" r:id="rId15"/>
    <p:sldId id="284" r:id="rId16"/>
    <p:sldId id="289" r:id="rId17"/>
    <p:sldId id="276" r:id="rId18"/>
    <p:sldId id="264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  <a:srgbClr val="76B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111A4-E2F2-1EE8-BBBE-2BA7039F2182}" v="229" dt="2024-02-09T13:57:38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E7B7C-8026-874E-A6C8-D8BDA8650E7E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14C92-98DF-D640-8856-4AF56A6BA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40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558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023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/>
              <a:t>avec des signes d’appel repérés par le parent, le médecin, la PMI... (plagiocéphalie ,retard de développement, trouble de la tonicité....) </a:t>
            </a:r>
            <a:r>
              <a:rPr lang="fr-FR" sz="1200" b="1">
                <a:solidFill>
                  <a:srgbClr val="1160FF"/>
                </a:solidFill>
                <a:effectLst/>
                <a:latin typeface="DMSans"/>
              </a:rPr>
              <a:t>Harmoniser les pratiques </a:t>
            </a:r>
            <a:r>
              <a:rPr lang="fr-FR" sz="1200">
                <a:effectLst/>
                <a:latin typeface="DMSans"/>
              </a:rPr>
              <a:t>de </a:t>
            </a:r>
            <a:r>
              <a:rPr lang="fr-FR" sz="1200" err="1">
                <a:effectLst/>
                <a:latin typeface="DMSans"/>
              </a:rPr>
              <a:t>repérage</a:t>
            </a:r>
            <a:r>
              <a:rPr lang="fr-FR" sz="1200">
                <a:effectLst/>
                <a:latin typeface="DMSans"/>
              </a:rPr>
              <a:t> et d’orientation des professionnels </a:t>
            </a:r>
            <a:endParaRPr lang="fr-FR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200" b="1">
                <a:solidFill>
                  <a:srgbClr val="1160FF"/>
                </a:solidFill>
                <a:effectLst/>
                <a:latin typeface="DMSans"/>
              </a:rPr>
              <a:t>Optimiser le parcours </a:t>
            </a:r>
            <a:r>
              <a:rPr lang="fr-FR" sz="1200">
                <a:effectLst/>
                <a:latin typeface="DMSans"/>
              </a:rPr>
              <a:t>de l’enfant et de la famille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200">
                <a:effectLst/>
                <a:latin typeface="DMSans"/>
              </a:rPr>
              <a:t> Identifier les </a:t>
            </a:r>
            <a:r>
              <a:rPr lang="fr-FR" sz="1200" b="1">
                <a:solidFill>
                  <a:srgbClr val="1160FF"/>
                </a:solidFill>
                <a:effectLst/>
                <a:latin typeface="DMSans"/>
              </a:rPr>
              <a:t>signes d’alerte </a:t>
            </a:r>
            <a:endParaRPr lang="fr-FR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200">
                <a:effectLst/>
                <a:latin typeface="DMSans"/>
              </a:rPr>
              <a:t>Favoriser une </a:t>
            </a:r>
            <a:r>
              <a:rPr lang="fr-FR" sz="1200" b="1">
                <a:solidFill>
                  <a:srgbClr val="1160FF"/>
                </a:solidFill>
                <a:effectLst/>
                <a:latin typeface="DMSans"/>
              </a:rPr>
              <a:t>Intervention </a:t>
            </a:r>
            <a:r>
              <a:rPr lang="fr-FR" sz="1200" b="1" err="1">
                <a:solidFill>
                  <a:srgbClr val="1160FF"/>
                </a:solidFill>
                <a:effectLst/>
                <a:latin typeface="DMSans"/>
              </a:rPr>
              <a:t>Précoce</a:t>
            </a:r>
            <a:r>
              <a:rPr lang="fr-FR" sz="1200" b="1">
                <a:solidFill>
                  <a:srgbClr val="1160FF"/>
                </a:solidFill>
                <a:effectLst/>
                <a:latin typeface="DMSans"/>
              </a:rPr>
              <a:t> </a:t>
            </a:r>
          </a:p>
          <a:p>
            <a:pPr marL="0" indent="0">
              <a:buNone/>
            </a:pPr>
            <a:endParaRPr lang="fr-FR">
              <a:effectLst/>
            </a:endParaRPr>
          </a:p>
          <a:p>
            <a:r>
              <a:rPr lang="fr-FR" sz="1200" err="1">
                <a:solidFill>
                  <a:srgbClr val="1160FF"/>
                </a:solidFill>
                <a:effectLst/>
                <a:latin typeface="DMSans"/>
              </a:rPr>
              <a:t>Repérer</a:t>
            </a: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 </a:t>
            </a:r>
            <a:r>
              <a:rPr lang="fr-FR" sz="1200" err="1">
                <a:solidFill>
                  <a:srgbClr val="1160FF"/>
                </a:solidFill>
                <a:effectLst/>
                <a:latin typeface="DMSans"/>
              </a:rPr>
              <a:t>précocement</a:t>
            </a: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 </a:t>
            </a:r>
            <a:endParaRPr lang="fr-FR">
              <a:effectLst/>
            </a:endParaRPr>
          </a:p>
          <a:p>
            <a:pPr marL="0" indent="0">
              <a:buNone/>
            </a:pP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= Intervenir plus rapidement </a:t>
            </a:r>
            <a:endParaRPr lang="fr-FR">
              <a:effectLst/>
            </a:endParaRPr>
          </a:p>
          <a:p>
            <a:pPr marL="0" indent="0">
              <a:buNone/>
            </a:pP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=</a:t>
            </a:r>
            <a:br>
              <a:rPr lang="fr-FR" sz="1200">
                <a:solidFill>
                  <a:srgbClr val="1160FF"/>
                </a:solidFill>
                <a:effectLst/>
                <a:latin typeface="DMSans"/>
              </a:rPr>
            </a:b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Limiter les sur-handicaps et la perte de chance</a:t>
            </a:r>
          </a:p>
          <a:p>
            <a:pPr marL="0" indent="0">
              <a:buNone/>
            </a:pPr>
            <a:r>
              <a:rPr lang="fr-FR" sz="1200">
                <a:solidFill>
                  <a:srgbClr val="1160FF"/>
                </a:solidFill>
                <a:effectLst/>
                <a:latin typeface="DMSans"/>
              </a:rPr>
              <a:t> </a:t>
            </a:r>
            <a:r>
              <a:rPr lang="fr-FR"/>
              <a:t>« Les parents et tout professionnel de 1ère ligne sont susceptibles  de repérer, observer, déceler un ou plusieurs signes inhabituels pouvant indiquer une particularité de développement de l’enfant » </a:t>
            </a:r>
            <a:br>
              <a:rPr lang="fr-FR"/>
            </a:br>
            <a:r>
              <a:rPr lang="fr-FR"/>
              <a:t>HAS, </a:t>
            </a:r>
            <a:r>
              <a:rPr lang="fr-FR" err="1"/>
              <a:t>Fev</a:t>
            </a:r>
            <a:r>
              <a:rPr lang="fr-FR"/>
              <a:t> 2018</a:t>
            </a:r>
            <a:endParaRPr lang="fr-FR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388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86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Besoin du regard, des échanges pluridisciplinaires pour tenir compte de ses particularités dans la PEC motrice de ses enfants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472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31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A6EC5-6708-A14F-468B-D166332B4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AF24FE-34E0-B46E-918F-7A39229BC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8836D4-D034-5A96-054C-D6D46119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70B4-2148-4CC3-9044-FD71129379AB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F8707B-72F3-7DE5-225C-EE12FB9C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5F4A2-9318-3BE0-333B-9A1B513A8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89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4A415A-757C-7F65-0E0D-ACD83D4C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BB31AB-4E3B-4068-33D7-B5ACABBF2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020969-F271-577A-C6D1-80C60CFF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8F24-F8BF-4BBA-ACB3-6F43433C14FE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F4D60-196F-18DA-F83D-65A78BF4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FB6886-3A44-6AFE-94D2-B81B4BD7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57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F1C91C-1098-616D-EA0F-AE4F1306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BC55F9-E3FC-8579-8674-C446C542B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E32302-ADF7-9336-1D60-EA47B051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ADD6-0B62-4920-986B-AD13AEE020EC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2F9ABD-21AB-2F99-5114-ED534538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421E63-3623-4419-7CE7-28EFAA631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72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7928B-606C-A9EF-8DD9-9AB73333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41E51-CD10-C913-4DFB-D7EE1D23A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1A3F00-E767-4B1E-7E0A-C160D779D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D25417-8CF5-6FE5-D95D-19A1BFFF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B0D9-E94A-4E15-98AB-2A2D6458BD93}" type="datetime1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3BDF08-01E8-EBF9-73B5-F9B01D11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6D5EC0-A238-D741-A2CE-7A90D7056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04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10344A-DA0A-EB43-25F3-D09E4307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62548F-8F73-7408-E60D-00D95879F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F2B5EA-D4EE-5EB9-7CFD-D512A799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378655-D4F0-470C-4B9F-2A55B9E1D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677AE6-35BB-3B8C-1F22-BE9FDF8DE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0934D88-EF75-476F-882E-6977BAEA4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47AA-DE78-4617-B1DB-36DB83B25FAE}" type="datetime1">
              <a:rPr lang="fr-FR" smtClean="0"/>
              <a:t>14/02/2024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278DEB-BB47-E1FA-879A-88162EF5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AB39FAC-E361-7CFD-543F-B23F0FE3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6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1870C-ADE6-A1B4-DB7F-01947282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A44DB7-4990-6D94-86FD-70F2D8FF7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E3D1E-B6C0-4992-916D-11A54FCFEC16}" type="datetime1">
              <a:rPr lang="fr-FR" smtClean="0"/>
              <a:t>14/02/2024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9EDCF1-AC0F-8186-FCFC-656CA4BED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30E907-FDD9-B4B8-DF81-CA9C11A8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33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132DED6-F098-C69C-1557-3A00FAD8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1A9B0-AC51-41A2-AE1F-66B67D5A097B}" type="datetime1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A6397C-EEA9-5EBF-FFE2-CCE00296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0643E6-7D1D-E054-224B-B8F6FDA2A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06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ABCDA-AE02-5F2F-271D-753AF14B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2733A-0364-FFFE-72B9-48CDF1123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90D5ED-E7A5-171E-8E98-5D9BD00AC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1B2D7D-AAAF-085A-53CD-AB6757A1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8D83-7267-4B50-B371-2D311690E49C}" type="datetime1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E8AD9B-DBB2-4505-F420-DE57F343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025D1A-1B60-F3C6-70C8-2B01B2E8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7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3265E-830D-6847-D84C-672269AD2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D8C89B-BA1A-94FC-AACF-C69CF724B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5375AB-7C38-DC5B-B4F1-1E0ECEAE0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CD38ED-525F-4038-A19E-64B3BA178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21E6-97F3-4FB0-B2C0-EB069CA0489B}" type="datetime1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FE8274-0CBD-A142-576C-0AC4C9CA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F53E6F-72E9-0B5C-C26F-FE022E03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07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7A00-6A69-D574-53A1-86D242FF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63C59E-3B27-1B3D-B8D3-3AAFF1A37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D34F4-B6C5-CF77-2F65-6C71CD115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401A-7EB2-420C-A412-18B730BEEC3B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CB4280-D46C-31FE-9D63-25DDC38E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D9AB63-28B8-D8A0-D23D-C92758EC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31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8C26A8-A490-FB75-C7A3-D10B845EC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988005-D34A-1C15-248D-462F8D6D9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83ED9D-4E39-F35E-3DA0-2D2C5060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0CCD-DE0B-4381-AEB3-54345B7BF0B5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7EFEBA-A3DE-350D-50D2-B91FB6AA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56C7CB-7516-C323-B0B0-A68A2F0D5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46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3251867-2FC4-B42A-4F26-9AEBB05AA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8F0A11-8A3E-6A8B-C292-4FE3BBD39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CA644-7AFE-0465-FEF0-320013292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54AED-932B-4C9D-A9E9-47B9D9393AFE}" type="datetime1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DFBBCA-F864-A268-B407-295CD4315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039A9-7D37-ED75-C7F0-ED5F38D2C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22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gifrance.gouv.fr/codes/section_lc/LEGITEXT000006072665/LEGISCTA000006171311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ntepubliquefrance.fr/la-sante-a-tout-age/la-sante-a-tout-age/les-1000-premiers-jour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896089-0047-978B-E635-697077ED9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2752168"/>
            <a:ext cx="4337123" cy="236754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8000" b="1" dirty="0">
                <a:ea typeface="Calibri Light"/>
                <a:cs typeface="Calibri Light"/>
              </a:rPr>
              <a:t>T</a:t>
            </a:r>
            <a:r>
              <a:rPr lang="en-US" sz="5400" b="1" dirty="0">
                <a:ea typeface="Calibri Light"/>
                <a:cs typeface="Calibri Light"/>
              </a:rPr>
              <a:t>rouble du </a:t>
            </a:r>
            <a:r>
              <a:rPr lang="en-US" sz="8000" b="1" dirty="0">
                <a:ea typeface="Calibri Light"/>
                <a:cs typeface="Calibri Light"/>
              </a:rPr>
              <a:t>N</a:t>
            </a:r>
            <a:r>
              <a:rPr lang="en-US" sz="5400" b="1" dirty="0">
                <a:ea typeface="Calibri Light"/>
                <a:cs typeface="Calibri Light"/>
              </a:rPr>
              <a:t>euro-</a:t>
            </a:r>
            <a:br>
              <a:rPr lang="en-US" sz="5400" b="1" dirty="0">
                <a:ea typeface="Calibri Light"/>
                <a:cs typeface="Calibri Light"/>
              </a:rPr>
            </a:br>
            <a:r>
              <a:rPr lang="en-US" sz="8000" b="1" dirty="0" err="1">
                <a:ea typeface="Calibri Light"/>
                <a:cs typeface="Calibri Light"/>
              </a:rPr>
              <a:t>D</a:t>
            </a:r>
            <a:r>
              <a:rPr lang="en-US" sz="5400" b="1" dirty="0" err="1">
                <a:ea typeface="Calibri Light"/>
                <a:cs typeface="Calibri Light"/>
              </a:rPr>
              <a:t>éveloppement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27DB-458C-071F-C35D-BEB284732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5786683"/>
            <a:ext cx="4036333" cy="91777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ea typeface="Calibri"/>
                <a:cs typeface="Calibri"/>
              </a:rPr>
              <a:t>CHU </a:t>
            </a:r>
            <a:r>
              <a:rPr lang="en-US" sz="2000" err="1">
                <a:ea typeface="Calibri"/>
                <a:cs typeface="Calibri"/>
              </a:rPr>
              <a:t>Hôpital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Mère</a:t>
            </a:r>
            <a:r>
              <a:rPr lang="en-US" sz="2000">
                <a:ea typeface="Calibri"/>
                <a:cs typeface="Calibri"/>
              </a:rPr>
              <a:t>-Enfant</a:t>
            </a:r>
          </a:p>
          <a:p>
            <a:pPr algn="l"/>
            <a:r>
              <a:rPr lang="en-US" sz="2000">
                <a:ea typeface="Calibri"/>
                <a:cs typeface="Calibri"/>
              </a:rPr>
              <a:t>Nantes, le Samedi 17 </a:t>
            </a:r>
            <a:r>
              <a:rPr lang="en-US" sz="2000" err="1">
                <a:ea typeface="Calibri"/>
                <a:cs typeface="Calibri"/>
              </a:rPr>
              <a:t>février</a:t>
            </a:r>
            <a:r>
              <a:rPr lang="en-US" sz="2000">
                <a:ea typeface="Calibri"/>
                <a:cs typeface="Calibri"/>
              </a:rPr>
              <a:t> 2024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FA0BC6-3275-3DA3-DA78-EF172A756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113" y="854310"/>
            <a:ext cx="4098218" cy="5094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3" y="575941"/>
            <a:ext cx="5188618" cy="1950619"/>
          </a:xfrm>
          <a:prstGeom prst="rect">
            <a:avLst/>
          </a:prstGeom>
        </p:spPr>
      </p:pic>
      <p:sp>
        <p:nvSpPr>
          <p:cNvPr id="5" name="Pentagone 4"/>
          <p:cNvSpPr/>
          <p:nvPr/>
        </p:nvSpPr>
        <p:spPr>
          <a:xfrm>
            <a:off x="96013" y="56759"/>
            <a:ext cx="1696211" cy="462424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Yann - INTRO</a:t>
            </a:r>
          </a:p>
        </p:txBody>
      </p:sp>
    </p:spTree>
    <p:extLst>
      <p:ext uri="{BB962C8B-B14F-4D97-AF65-F5344CB8AC3E}">
        <p14:creationId xmlns:p14="http://schemas.microsoft.com/office/powerpoint/2010/main" val="280310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FA3702-FFF1-E16A-D43E-70578E5D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339287" cy="6836418"/>
          </a:xfrm>
        </p:spPr>
        <p:txBody>
          <a:bodyPr>
            <a:noAutofit/>
          </a:bodyPr>
          <a:lstStyle/>
          <a:p>
            <a:pPr algn="r">
              <a:lnSpc>
                <a:spcPct val="130000"/>
              </a:lnSpc>
            </a:pPr>
            <a:r>
              <a:rPr lang="fr-FR" sz="5400" b="1" dirty="0"/>
              <a:t>Un parcours</a:t>
            </a:r>
            <a:br>
              <a:rPr lang="fr-FR" sz="5400" b="1" dirty="0"/>
            </a:br>
            <a:r>
              <a:rPr lang="fr-FR" sz="5400" b="1" dirty="0"/>
              <a:t>de santé publique, interprofessionnel, </a:t>
            </a:r>
            <a:br>
              <a:rPr lang="fr-FR" sz="5400" b="1" dirty="0"/>
            </a:br>
            <a:r>
              <a:rPr lang="fr-FR" sz="5400" b="1" dirty="0"/>
              <a:t>pour les enfants </a:t>
            </a:r>
            <a:br>
              <a:rPr lang="fr-FR" sz="5400" b="1" dirty="0"/>
            </a:br>
            <a:r>
              <a:rPr lang="fr-FR" sz="5400" b="1" dirty="0"/>
              <a:t>et les familles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9C2C3B-2748-F6C8-63FE-DA71CF47D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57" y="2899063"/>
            <a:ext cx="7789275" cy="3730337"/>
          </a:xfrm>
        </p:spPr>
        <p:txBody>
          <a:bodyPr>
            <a:normAutofit/>
          </a:bodyPr>
          <a:lstStyle/>
          <a:p>
            <a:r>
              <a:rPr lang="fr-FR" sz="1500" b="1" dirty="0">
                <a:effectLst/>
                <a:latin typeface="DMSans"/>
              </a:rPr>
              <a:t> </a:t>
            </a:r>
            <a:endParaRPr lang="fr-FR" sz="1500" dirty="0">
              <a:effectLst/>
            </a:endParaRPr>
          </a:p>
          <a:p>
            <a:endParaRPr lang="fr-FR" sz="15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97" y="0"/>
            <a:ext cx="6675522" cy="64423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9498" y="5016003"/>
            <a:ext cx="1480065" cy="1831605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0AFA3702-FFF1-E16A-D43E-70578E5DDD2B}"/>
              </a:ext>
            </a:extLst>
          </p:cNvPr>
          <p:cNvSpPr txBox="1">
            <a:spLocks/>
          </p:cNvSpPr>
          <p:nvPr/>
        </p:nvSpPr>
        <p:spPr>
          <a:xfrm>
            <a:off x="6774024" y="6053433"/>
            <a:ext cx="5498186" cy="782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65000"/>
              </a:lnSpc>
            </a:pPr>
            <a:r>
              <a:rPr lang="fr-FR" sz="3500" i="1" dirty="0">
                <a:solidFill>
                  <a:srgbClr val="6BA42C"/>
                </a:solidFill>
              </a:rPr>
              <a:t>Des professionnels de sante !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15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2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Pentagone 15"/>
          <p:cNvSpPr/>
          <p:nvPr/>
        </p:nvSpPr>
        <p:spPr>
          <a:xfrm>
            <a:off x="96013" y="56759"/>
            <a:ext cx="1696211" cy="462424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Yann - INTRO</a:t>
            </a:r>
          </a:p>
        </p:txBody>
      </p:sp>
    </p:spTree>
    <p:extLst>
      <p:ext uri="{BB962C8B-B14F-4D97-AF65-F5344CB8AC3E}">
        <p14:creationId xmlns:p14="http://schemas.microsoft.com/office/powerpoint/2010/main" val="166057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CE9DFBB-09FD-D30F-2BFB-46DE1F7CFF7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575" y="904009"/>
            <a:ext cx="8877300" cy="5953991"/>
          </a:xfrm>
          <a:prstGeom prst="rect">
            <a:avLst/>
          </a:prstGeom>
          <a:ln>
            <a:noFill/>
          </a:ln>
        </p:spPr>
      </p:pic>
      <p:grpSp>
        <p:nvGrpSpPr>
          <p:cNvPr id="12" name="Groupe 11"/>
          <p:cNvGrpSpPr/>
          <p:nvPr/>
        </p:nvGrpSpPr>
        <p:grpSpPr>
          <a:xfrm>
            <a:off x="195891" y="463107"/>
            <a:ext cx="1332000" cy="2858371"/>
            <a:chOff x="620192" y="2730869"/>
            <a:chExt cx="1332000" cy="2858371"/>
          </a:xfrm>
        </p:grpSpPr>
        <p:grpSp>
          <p:nvGrpSpPr>
            <p:cNvPr id="14" name="Groupe 13"/>
            <p:cNvGrpSpPr/>
            <p:nvPr/>
          </p:nvGrpSpPr>
          <p:grpSpPr>
            <a:xfrm>
              <a:off x="620192" y="3439526"/>
              <a:ext cx="1332000" cy="1900773"/>
              <a:chOff x="421674" y="4106690"/>
              <a:chExt cx="1776000" cy="2534364"/>
            </a:xfrm>
          </p:grpSpPr>
          <p:pic>
            <p:nvPicPr>
              <p:cNvPr id="20" name="Image 1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7490" y="4106690"/>
                <a:ext cx="1728000" cy="2001595"/>
              </a:xfrm>
              <a:prstGeom prst="rect">
                <a:avLst/>
              </a:prstGeom>
              <a:ln w="28575">
                <a:solidFill>
                  <a:srgbClr val="F07F09"/>
                </a:solidFill>
              </a:ln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421674" y="6053787"/>
                <a:ext cx="1776000" cy="587267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lIns="27000" rIns="27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1B587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Masseur kinésithérapeute</a:t>
                </a:r>
              </a:p>
            </p:txBody>
          </p:sp>
        </p:grpSp>
        <p:sp>
          <p:nvSpPr>
            <p:cNvPr id="16" name="Ellipse 15"/>
            <p:cNvSpPr/>
            <p:nvPr/>
          </p:nvSpPr>
          <p:spPr>
            <a:xfrm>
              <a:off x="710192" y="2730869"/>
              <a:ext cx="1152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1946</a:t>
              </a: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1115616" y="5337240"/>
              <a:ext cx="828000" cy="252000"/>
            </a:xfrm>
            <a:prstGeom prst="roundRect">
              <a:avLst/>
            </a:prstGeom>
            <a:solidFill>
              <a:srgbClr val="F07F09"/>
            </a:solidFill>
            <a:ln w="26425" cap="flat" cmpd="sng" algn="ctr">
              <a:solidFill>
                <a:srgbClr val="F07F0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81000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0399964" y="3576942"/>
            <a:ext cx="1512000" cy="2694162"/>
            <a:chOff x="6635558" y="1194590"/>
            <a:chExt cx="1512000" cy="2694162"/>
          </a:xfrm>
        </p:grpSpPr>
        <p:sp>
          <p:nvSpPr>
            <p:cNvPr id="24" name="Ellipse 23"/>
            <p:cNvSpPr/>
            <p:nvPr/>
          </p:nvSpPr>
          <p:spPr>
            <a:xfrm>
              <a:off x="6842331" y="1194590"/>
              <a:ext cx="1080000" cy="686223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1973</a:t>
              </a:r>
            </a:p>
          </p:txBody>
        </p:sp>
        <p:grpSp>
          <p:nvGrpSpPr>
            <p:cNvPr id="25" name="Groupe 24"/>
            <p:cNvGrpSpPr/>
            <p:nvPr/>
          </p:nvGrpSpPr>
          <p:grpSpPr>
            <a:xfrm>
              <a:off x="6635558" y="1901445"/>
              <a:ext cx="1512000" cy="1987307"/>
              <a:chOff x="6635558" y="1901445"/>
              <a:chExt cx="1512000" cy="1987307"/>
            </a:xfrm>
          </p:grpSpPr>
          <p:grpSp>
            <p:nvGrpSpPr>
              <p:cNvPr id="26" name="Groupe 25"/>
              <p:cNvGrpSpPr/>
              <p:nvPr/>
            </p:nvGrpSpPr>
            <p:grpSpPr>
              <a:xfrm>
                <a:off x="6635558" y="1901445"/>
                <a:ext cx="1512000" cy="1771307"/>
                <a:chOff x="4247942" y="1141175"/>
                <a:chExt cx="2016000" cy="2249523"/>
              </a:xfrm>
            </p:grpSpPr>
            <p:pic>
              <p:nvPicPr>
                <p:cNvPr id="28" name="Image 2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9171" y="1141175"/>
                  <a:ext cx="1968000" cy="1872339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29" name="Rectangle 28"/>
                <p:cNvSpPr/>
                <p:nvPr/>
              </p:nvSpPr>
              <p:spPr>
                <a:xfrm>
                  <a:off x="4247942" y="2979224"/>
                  <a:ext cx="2016000" cy="411474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B587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Ergothérapeute</a:t>
                  </a:r>
                </a:p>
              </p:txBody>
            </p:sp>
          </p:grpSp>
          <p:sp>
            <p:nvSpPr>
              <p:cNvPr id="27" name="Rectangle à coins arrondis 26"/>
              <p:cNvSpPr/>
              <p:nvPr/>
            </p:nvSpPr>
            <p:spPr>
              <a:xfrm>
                <a:off x="7382331" y="3672752"/>
                <a:ext cx="756084" cy="216000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1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8500</a:t>
                </a:r>
              </a:p>
            </p:txBody>
          </p:sp>
        </p:grpSp>
      </p:grpSp>
      <p:grpSp>
        <p:nvGrpSpPr>
          <p:cNvPr id="30" name="Groupe 29"/>
          <p:cNvGrpSpPr/>
          <p:nvPr/>
        </p:nvGrpSpPr>
        <p:grpSpPr>
          <a:xfrm>
            <a:off x="10430423" y="521982"/>
            <a:ext cx="1404000" cy="2468266"/>
            <a:chOff x="2195736" y="3895046"/>
            <a:chExt cx="1404000" cy="2468266"/>
          </a:xfrm>
        </p:grpSpPr>
        <p:sp>
          <p:nvSpPr>
            <p:cNvPr id="31" name="Ellipse 30"/>
            <p:cNvSpPr/>
            <p:nvPr/>
          </p:nvSpPr>
          <p:spPr>
            <a:xfrm>
              <a:off x="2303872" y="3895046"/>
              <a:ext cx="1116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CCO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1964</a:t>
              </a:r>
            </a:p>
          </p:txBody>
        </p:sp>
        <p:grpSp>
          <p:nvGrpSpPr>
            <p:cNvPr id="32" name="Groupe 31"/>
            <p:cNvGrpSpPr/>
            <p:nvPr/>
          </p:nvGrpSpPr>
          <p:grpSpPr>
            <a:xfrm>
              <a:off x="2195736" y="4581160"/>
              <a:ext cx="1404000" cy="1512136"/>
              <a:chOff x="2267744" y="1244757"/>
              <a:chExt cx="1872000" cy="2016182"/>
            </a:xfrm>
          </p:grpSpPr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7744" y="1244757"/>
                <a:ext cx="1872000" cy="1872001"/>
              </a:xfrm>
              <a:prstGeom prst="rect">
                <a:avLst/>
              </a:prstGeom>
            </p:spPr>
          </p:pic>
          <p:sp>
            <p:nvSpPr>
              <p:cNvPr id="35" name="Rectangle 34"/>
              <p:cNvSpPr/>
              <p:nvPr/>
            </p:nvSpPr>
            <p:spPr>
              <a:xfrm>
                <a:off x="2267744" y="2876939"/>
                <a:ext cx="1872000" cy="384000"/>
              </a:xfrm>
              <a:prstGeom prst="rect">
                <a:avLst/>
              </a:prstGeom>
              <a:solidFill>
                <a:sysClr val="window" lastClr="FFFFFF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lIns="27000" rIns="27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1B587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Orthophoniste</a:t>
                </a:r>
              </a:p>
            </p:txBody>
          </p:sp>
        </p:grpSp>
        <p:sp>
          <p:nvSpPr>
            <p:cNvPr id="33" name="Rectangle à coins arrondis 32"/>
            <p:cNvSpPr/>
            <p:nvPr/>
          </p:nvSpPr>
          <p:spPr>
            <a:xfrm>
              <a:off x="2753255" y="6111312"/>
              <a:ext cx="828000" cy="252000"/>
            </a:xfrm>
            <a:prstGeom prst="roundRect">
              <a:avLst/>
            </a:prstGeom>
            <a:solidFill>
              <a:srgbClr val="F07F09"/>
            </a:solidFill>
            <a:ln w="26425" cap="flat" cmpd="sng" algn="ctr">
              <a:solidFill>
                <a:srgbClr val="F07F0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21000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5233598" y="86826"/>
            <a:ext cx="3008613" cy="1307720"/>
            <a:chOff x="1076669" y="2024992"/>
            <a:chExt cx="3008613" cy="1307720"/>
          </a:xfrm>
        </p:grpSpPr>
        <p:grpSp>
          <p:nvGrpSpPr>
            <p:cNvPr id="37" name="Groupe 36"/>
            <p:cNvGrpSpPr/>
            <p:nvPr/>
          </p:nvGrpSpPr>
          <p:grpSpPr>
            <a:xfrm>
              <a:off x="2170654" y="2024992"/>
              <a:ext cx="1914628" cy="1307720"/>
              <a:chOff x="2242662" y="2024992"/>
              <a:chExt cx="1914628" cy="1307720"/>
            </a:xfrm>
          </p:grpSpPr>
          <p:grpSp>
            <p:nvGrpSpPr>
              <p:cNvPr id="39" name="Groupe 38"/>
              <p:cNvGrpSpPr/>
              <p:nvPr/>
            </p:nvGrpSpPr>
            <p:grpSpPr>
              <a:xfrm>
                <a:off x="2242662" y="2024992"/>
                <a:ext cx="1149224" cy="1307720"/>
                <a:chOff x="2427871" y="4551370"/>
                <a:chExt cx="1280033" cy="1623491"/>
              </a:xfrm>
            </p:grpSpPr>
            <p:pic>
              <p:nvPicPr>
                <p:cNvPr id="41" name="Image 40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5808" y="4551370"/>
                  <a:ext cx="1252096" cy="1252096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42" name="Rectangle 41"/>
                <p:cNvSpPr/>
                <p:nvPr/>
              </p:nvSpPr>
              <p:spPr>
                <a:xfrm>
                  <a:off x="2427871" y="5790210"/>
                  <a:ext cx="1280033" cy="384651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algn="ctr">
                    <a:defRPr/>
                  </a:pPr>
                  <a:r>
                    <a:rPr lang="fr-FR" sz="1400" b="1" kern="0">
                      <a:solidFill>
                        <a:srgbClr val="1B587C"/>
                      </a:solidFill>
                      <a:latin typeface="Arial"/>
                    </a:rPr>
                    <a:t>orthoptiste</a:t>
                  </a:r>
                  <a:endParaRPr lang="fr-FR" sz="900" b="1" kern="0">
                    <a:solidFill>
                      <a:srgbClr val="1B587C"/>
                    </a:solidFill>
                    <a:latin typeface="Arial"/>
                  </a:endParaRPr>
                </a:p>
              </p:txBody>
            </p:sp>
          </p:grpSp>
          <p:sp>
            <p:nvSpPr>
              <p:cNvPr id="40" name="Rectangle à coins arrondis 39"/>
              <p:cNvSpPr/>
              <p:nvPr/>
            </p:nvSpPr>
            <p:spPr>
              <a:xfrm>
                <a:off x="3430208" y="2394256"/>
                <a:ext cx="727082" cy="270030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fr-FR" sz="1600" b="1" i="1" kern="0">
                    <a:solidFill>
                      <a:prstClr val="white"/>
                    </a:solidFill>
                    <a:latin typeface="Arial"/>
                  </a:rPr>
                  <a:t>3700</a:t>
                </a:r>
              </a:p>
            </p:txBody>
          </p:sp>
        </p:grpSp>
        <p:sp>
          <p:nvSpPr>
            <p:cNvPr id="38" name="Ellipse 37"/>
            <p:cNvSpPr/>
            <p:nvPr/>
          </p:nvSpPr>
          <p:spPr>
            <a:xfrm>
              <a:off x="1076669" y="2201081"/>
              <a:ext cx="1116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fr-FR" b="1" i="1" kern="0">
                  <a:solidFill>
                    <a:prstClr val="white"/>
                  </a:solidFill>
                  <a:latin typeface="Arial"/>
                </a:rPr>
                <a:t>CCO</a:t>
              </a:r>
            </a:p>
            <a:p>
              <a:pPr algn="ctr">
                <a:defRPr/>
              </a:pPr>
              <a:r>
                <a:rPr lang="fr-FR" b="1" i="1" kern="0">
                  <a:solidFill>
                    <a:prstClr val="white"/>
                  </a:solidFill>
                  <a:latin typeface="Arial"/>
                </a:rPr>
                <a:t>1966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94075" y="3529693"/>
            <a:ext cx="1476000" cy="2746329"/>
            <a:chOff x="123891" y="3896015"/>
            <a:chExt cx="1476000" cy="2746329"/>
          </a:xfrm>
        </p:grpSpPr>
        <p:grpSp>
          <p:nvGrpSpPr>
            <p:cNvPr id="49" name="Groupe 48"/>
            <p:cNvGrpSpPr/>
            <p:nvPr/>
          </p:nvGrpSpPr>
          <p:grpSpPr>
            <a:xfrm>
              <a:off x="123891" y="4616325"/>
              <a:ext cx="1476000" cy="2026019"/>
              <a:chOff x="6697144" y="4257017"/>
              <a:chExt cx="1476000" cy="2026019"/>
            </a:xfrm>
          </p:grpSpPr>
          <p:grpSp>
            <p:nvGrpSpPr>
              <p:cNvPr id="50" name="Groupe 49"/>
              <p:cNvGrpSpPr/>
              <p:nvPr/>
            </p:nvGrpSpPr>
            <p:grpSpPr>
              <a:xfrm>
                <a:off x="6697144" y="4257017"/>
                <a:ext cx="1476000" cy="1797831"/>
                <a:chOff x="4267274" y="4551370"/>
                <a:chExt cx="1968000" cy="2397107"/>
              </a:xfrm>
            </p:grpSpPr>
            <p:pic>
              <p:nvPicPr>
                <p:cNvPr id="52" name="Image 51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462266" y="4551370"/>
                  <a:ext cx="1483984" cy="2303999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53" name="Rectangle 52"/>
                <p:cNvSpPr/>
                <p:nvPr/>
              </p:nvSpPr>
              <p:spPr>
                <a:xfrm>
                  <a:off x="4267274" y="6516477"/>
                  <a:ext cx="1968000" cy="432000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algn="ctr">
                    <a:defRPr/>
                  </a:pPr>
                  <a:r>
                    <a:rPr lang="fr-FR" sz="1400" b="1" kern="0">
                      <a:solidFill>
                        <a:srgbClr val="1B587C"/>
                      </a:solidFill>
                      <a:latin typeface="Arial"/>
                    </a:rPr>
                    <a:t>psychomotricien</a:t>
                  </a:r>
                </a:p>
              </p:txBody>
            </p:sp>
          </p:grpSp>
          <p:sp>
            <p:nvSpPr>
              <p:cNvPr id="51" name="Rectangle à coins arrondis 50"/>
              <p:cNvSpPr/>
              <p:nvPr/>
            </p:nvSpPr>
            <p:spPr>
              <a:xfrm>
                <a:off x="7396850" y="6067036"/>
                <a:ext cx="756084" cy="216000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fr-FR" sz="1350" b="1" kern="0">
                    <a:solidFill>
                      <a:prstClr val="white"/>
                    </a:solidFill>
                    <a:latin typeface="Arial"/>
                  </a:rPr>
                  <a:t>8500</a:t>
                </a:r>
              </a:p>
            </p:txBody>
          </p:sp>
        </p:grpSp>
        <p:sp>
          <p:nvSpPr>
            <p:cNvPr id="54" name="Ellipse 53"/>
            <p:cNvSpPr/>
            <p:nvPr/>
          </p:nvSpPr>
          <p:spPr>
            <a:xfrm>
              <a:off x="321891" y="3896015"/>
              <a:ext cx="1080000" cy="686223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1973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1571840" y="297098"/>
            <a:ext cx="358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5400" b="1"/>
              <a:t>Populations</a:t>
            </a:r>
            <a:endParaRPr lang="fr-FR" sz="5400"/>
          </a:p>
        </p:txBody>
      </p:sp>
      <p:grpSp>
        <p:nvGrpSpPr>
          <p:cNvPr id="7" name="Groupe 6"/>
          <p:cNvGrpSpPr/>
          <p:nvPr/>
        </p:nvGrpSpPr>
        <p:grpSpPr>
          <a:xfrm>
            <a:off x="4922211" y="4364181"/>
            <a:ext cx="2535355" cy="1236987"/>
            <a:chOff x="4922211" y="4364181"/>
            <a:chExt cx="2535355" cy="1236987"/>
          </a:xfrm>
        </p:grpSpPr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2211" y="4364181"/>
              <a:ext cx="1613671" cy="728671"/>
            </a:xfrm>
            <a:prstGeom prst="rect">
              <a:avLst/>
            </a:prstGeom>
            <a:ln w="19050">
              <a:solidFill>
                <a:srgbClr val="1B587C"/>
              </a:solidFill>
            </a:ln>
          </p:spPr>
        </p:pic>
        <p:sp>
          <p:nvSpPr>
            <p:cNvPr id="56" name="Rectangle à coins arrondis 55"/>
            <p:cNvSpPr/>
            <p:nvPr/>
          </p:nvSpPr>
          <p:spPr>
            <a:xfrm>
              <a:off x="5081046" y="5385168"/>
              <a:ext cx="648000" cy="216000"/>
            </a:xfrm>
            <a:prstGeom prst="roundRect">
              <a:avLst/>
            </a:prstGeom>
            <a:solidFill>
              <a:srgbClr val="1B587C"/>
            </a:solidFill>
            <a:ln w="26425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fr-FR" sz="1400" b="1" i="1" kern="0">
                  <a:solidFill>
                    <a:prstClr val="white"/>
                  </a:solidFill>
                  <a:latin typeface="Arial"/>
                </a:rPr>
                <a:t>99000</a:t>
              </a:r>
            </a:p>
          </p:txBody>
        </p:sp>
        <p:sp>
          <p:nvSpPr>
            <p:cNvPr id="57" name="Rectangle à coins arrondis 56"/>
            <p:cNvSpPr/>
            <p:nvPr/>
          </p:nvSpPr>
          <p:spPr>
            <a:xfrm>
              <a:off x="4922211" y="5097168"/>
              <a:ext cx="969434" cy="288000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b="1" kern="0">
                  <a:solidFill>
                    <a:srgbClr val="1B587C"/>
                  </a:solidFill>
                  <a:latin typeface="Arial"/>
                </a:rPr>
                <a:t>médecin</a:t>
              </a:r>
            </a:p>
          </p:txBody>
        </p:sp>
        <p:sp>
          <p:nvSpPr>
            <p:cNvPr id="58" name="Rectangle à coins arrondis 57"/>
            <p:cNvSpPr/>
            <p:nvPr/>
          </p:nvSpPr>
          <p:spPr>
            <a:xfrm>
              <a:off x="6561179" y="4551832"/>
              <a:ext cx="576000" cy="216000"/>
            </a:xfrm>
            <a:prstGeom prst="roundRect">
              <a:avLst/>
            </a:prstGeom>
            <a:solidFill>
              <a:srgbClr val="1B587C"/>
            </a:solidFill>
            <a:ln w="26425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lIns="27000" rIns="27000" rtlCol="0" anchor="ctr"/>
            <a:lstStyle/>
            <a:p>
              <a:pPr algn="ctr" defTabSz="914400">
                <a:defRPr/>
              </a:pPr>
              <a:r>
                <a:rPr lang="fr-FR" sz="1400" b="1" i="1" kern="0">
                  <a:solidFill>
                    <a:prstClr val="white"/>
                  </a:solidFill>
                  <a:latin typeface="Arial"/>
                </a:rPr>
                <a:t>6000</a:t>
              </a:r>
            </a:p>
          </p:txBody>
        </p:sp>
        <p:sp>
          <p:nvSpPr>
            <p:cNvPr id="59" name="Rectangle à coins arrondis 58"/>
            <p:cNvSpPr/>
            <p:nvPr/>
          </p:nvSpPr>
          <p:spPr>
            <a:xfrm>
              <a:off x="6557566" y="4804950"/>
              <a:ext cx="900000" cy="216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b="1" kern="0">
                  <a:solidFill>
                    <a:srgbClr val="1B587C"/>
                  </a:solidFill>
                  <a:latin typeface="Arial"/>
                </a:rPr>
                <a:t>pédiatre</a:t>
              </a:r>
            </a:p>
          </p:txBody>
        </p:sp>
      </p:grp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3</a:t>
            </a:fld>
            <a:endParaRPr lang="fr-FR"/>
          </a:p>
        </p:txBody>
      </p:sp>
      <p:pic>
        <p:nvPicPr>
          <p:cNvPr id="44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45" name="Espace réservé du numéro de diapositive 2"/>
          <p:cNvSpPr txBox="1">
            <a:spLocks/>
          </p:cNvSpPr>
          <p:nvPr/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pPr/>
              <a:t>3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6" name="Pentagone 45"/>
          <p:cNvSpPr/>
          <p:nvPr/>
        </p:nvSpPr>
        <p:spPr>
          <a:xfrm>
            <a:off x="96013" y="56759"/>
            <a:ext cx="1696211" cy="462424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Yann - INTRO</a:t>
            </a:r>
          </a:p>
        </p:txBody>
      </p:sp>
    </p:spTree>
    <p:extLst>
      <p:ext uri="{BB962C8B-B14F-4D97-AF65-F5344CB8AC3E}">
        <p14:creationId xmlns:p14="http://schemas.microsoft.com/office/powerpoint/2010/main" val="236954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14240A-C439-BA4C-E483-71CBD554D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033" y="1140237"/>
            <a:ext cx="9231410" cy="3542045"/>
          </a:xfrm>
        </p:spPr>
        <p:txBody>
          <a:bodyPr anchor="b">
            <a:normAutofit fontScale="90000"/>
          </a:bodyPr>
          <a:lstStyle/>
          <a:p>
            <a:pPr algn="l"/>
            <a:r>
              <a:rPr lang="fr-FR" sz="11500" dirty="0"/>
              <a:t>Les TND et</a:t>
            </a:r>
            <a:br>
              <a:rPr lang="fr-FR" sz="11500" dirty="0"/>
            </a:br>
            <a:r>
              <a:rPr lang="fr-FR" sz="11500" dirty="0"/>
              <a:t>la kinésithérapie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34A62C-4E91-8A97-1375-9FB8415B5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033" y="5177490"/>
            <a:ext cx="8617711" cy="857127"/>
          </a:xfrm>
        </p:spPr>
        <p:txBody>
          <a:bodyPr anchor="t">
            <a:normAutofit fontScale="70000" lnSpcReduction="20000"/>
          </a:bodyPr>
          <a:lstStyle/>
          <a:p>
            <a:pPr algn="l"/>
            <a:r>
              <a:rPr lang="fr-FR" sz="2000" i="1" dirty="0">
                <a:solidFill>
                  <a:srgbClr val="C00000"/>
                </a:solidFill>
              </a:rPr>
              <a:t>Sophie FETIS, MK Pédiatrique, Certificat Perfectionnement PC, DU bébé vulnérable, CAMPS Nantes </a:t>
            </a:r>
          </a:p>
          <a:p>
            <a:pPr algn="l"/>
            <a:endParaRPr lang="fr-FR" sz="2000" i="1" dirty="0">
              <a:solidFill>
                <a:srgbClr val="C00000"/>
              </a:solidFill>
            </a:endParaRPr>
          </a:p>
          <a:p>
            <a:pPr algn="l"/>
            <a:r>
              <a:rPr lang="fr-FR" sz="2000" i="1" dirty="0">
                <a:solidFill>
                  <a:srgbClr val="C00000"/>
                </a:solidFill>
              </a:rPr>
              <a:t>Stéphanie KEROMNES, , MK Pédiatrique, </a:t>
            </a:r>
            <a:r>
              <a:rPr lang="fr-FR" sz="2000" i="1" dirty="0" err="1">
                <a:solidFill>
                  <a:srgbClr val="C00000"/>
                </a:solidFill>
              </a:rPr>
              <a:t>Msc</a:t>
            </a:r>
            <a:r>
              <a:rPr lang="fr-FR" sz="2000" i="1" dirty="0">
                <a:solidFill>
                  <a:srgbClr val="C00000"/>
                </a:solidFill>
              </a:rPr>
              <a:t> Sciences de l’</a:t>
            </a:r>
            <a:r>
              <a:rPr lang="fr-FR" sz="2000" i="1" dirty="0" err="1">
                <a:solidFill>
                  <a:srgbClr val="C00000"/>
                </a:solidFill>
              </a:rPr>
              <a:t>éducatiion</a:t>
            </a:r>
            <a:r>
              <a:rPr lang="fr-FR" sz="2000" i="1" dirty="0">
                <a:solidFill>
                  <a:srgbClr val="C00000"/>
                </a:solidFill>
              </a:rPr>
              <a:t>, Libéral à Nantes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4</a:t>
            </a:fld>
            <a:endParaRPr lang="fr-FR"/>
          </a:p>
        </p:txBody>
      </p:sp>
      <p:sp>
        <p:nvSpPr>
          <p:cNvPr id="8" name="Espace réservé du numéro de diapositive 2"/>
          <p:cNvSpPr txBox="1">
            <a:spLocks/>
          </p:cNvSpPr>
          <p:nvPr/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pPr/>
              <a:t>4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06371" y="831674"/>
            <a:ext cx="1175362" cy="13931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961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BE2B895-54D2-C40A-0CC5-210C987C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10144760" cy="16184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dirty="0" err="1"/>
              <a:t>Pourquoi</a:t>
            </a:r>
            <a:r>
              <a:rPr lang="en-US" sz="5400" b="1" dirty="0"/>
              <a:t> </a:t>
            </a:r>
            <a:r>
              <a:rPr lang="en-US" sz="5400" b="1" dirty="0" err="1"/>
              <a:t>s’intéresser</a:t>
            </a:r>
            <a:r>
              <a:rPr lang="en-US" sz="5400" b="1" dirty="0"/>
              <a:t> aux TND ?</a:t>
            </a:r>
            <a:br>
              <a:rPr lang="en-US" sz="5400" b="1" kern="1200" dirty="0">
                <a:effectLst/>
              </a:rPr>
            </a:br>
            <a:endParaRPr lang="en-US" sz="5400" b="1" kern="1200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78A2324-869F-017C-8736-969559C07D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674887"/>
              </p:ext>
            </p:extLst>
          </p:nvPr>
        </p:nvGraphicFramePr>
        <p:xfrm>
          <a:off x="1319793" y="2432408"/>
          <a:ext cx="7657952" cy="314408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7657952">
                  <a:extLst>
                    <a:ext uri="{9D8B030D-6E8A-4147-A177-3AD203B41FA5}">
                      <a16:colId xmlns:a16="http://schemas.microsoft.com/office/drawing/2014/main" val="3975833373"/>
                    </a:ext>
                  </a:extLst>
                </a:gridCol>
              </a:tblGrid>
              <a:tr h="4206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fr-FR" sz="2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58319" marR="100212" marT="129161" marB="12916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829120"/>
                  </a:ext>
                </a:extLst>
              </a:tr>
              <a:tr h="204456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MT"/>
                        </a:rPr>
                        <a:t> </a:t>
                      </a: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DMSans"/>
                        </a:rPr>
                        <a:t>Qui est concerné ? Quels enfants en kinésithérapie? </a:t>
                      </a:r>
                      <a:endParaRPr lang="fr-FR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MT"/>
                        </a:rPr>
                        <a:t> </a:t>
                      </a: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DMSans"/>
                        </a:rPr>
                        <a:t>Quel est le contexte actuel de la santé publique ? </a:t>
                      </a:r>
                    </a:p>
                    <a:p>
                      <a:pPr marL="176213" indent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DMSans"/>
                        </a:rPr>
                        <a:t>Les 1000 premiers jours action précoce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MT"/>
                        </a:rPr>
                        <a:t> </a:t>
                      </a:r>
                      <a:r>
                        <a:rPr lang="fr-FR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DMSans"/>
                        </a:rPr>
                        <a:t>Quelle place pour les kinésithérapeutes ? </a:t>
                      </a:r>
                      <a:endParaRPr lang="fr-FR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58319" marR="100212" marT="129161" marB="129161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621875"/>
                  </a:ext>
                </a:extLst>
              </a:tr>
            </a:tbl>
          </a:graphicData>
        </a:graphic>
      </p:graphicFrame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5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8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700658-1A03-157E-C889-5DD12D29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27" y="365125"/>
            <a:ext cx="10927773" cy="1325563"/>
          </a:xfrm>
        </p:spPr>
        <p:txBody>
          <a:bodyPr>
            <a:normAutofit/>
          </a:bodyPr>
          <a:lstStyle/>
          <a:p>
            <a:r>
              <a:rPr lang="fr-FR" sz="5200" b="1"/>
              <a:t>Population accueillie en kinésithérapie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C0FBA0-3D2A-57A9-79E2-871ABC063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26" y="1721715"/>
            <a:ext cx="1168977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3200"/>
              <a:t>Enfants présentant une </a:t>
            </a:r>
            <a:r>
              <a:rPr lang="fr-FR" sz="3200" b="1"/>
              <a:t>trajectoire de développement « atypique »</a:t>
            </a:r>
            <a:r>
              <a:rPr lang="fr-FR" sz="3200"/>
              <a:t> : « Signes d’appel » précoces sur la posture et les mouvements.</a:t>
            </a:r>
          </a:p>
          <a:p>
            <a:pPr marL="0" indent="0">
              <a:buNone/>
            </a:pPr>
            <a:endParaRPr lang="fr-FR"/>
          </a:p>
          <a:p>
            <a:pPr lvl="7"/>
            <a:r>
              <a:rPr lang="fr-FR" sz="2800"/>
              <a:t>Les enfants avec « retard » de développement</a:t>
            </a:r>
          </a:p>
          <a:p>
            <a:pPr marL="3408363" lvl="7" indent="0">
              <a:buNone/>
            </a:pPr>
            <a:r>
              <a:rPr lang="fr-FR" sz="2800"/>
              <a:t>sans troubles identifiés</a:t>
            </a:r>
          </a:p>
          <a:p>
            <a:pPr marL="2743200" lvl="6" indent="0">
              <a:buNone/>
            </a:pPr>
            <a:endParaRPr lang="fr-FR" sz="2800"/>
          </a:p>
          <a:p>
            <a:pPr lvl="7"/>
            <a:r>
              <a:rPr lang="fr-FR" sz="2800"/>
              <a:t>L’enfant grandit, </a:t>
            </a:r>
          </a:p>
          <a:p>
            <a:pPr marL="3408363" lvl="7" indent="0">
              <a:buNone/>
            </a:pPr>
            <a:r>
              <a:rPr lang="fr-FR" sz="2800"/>
              <a:t>les troubles se précisent.</a:t>
            </a:r>
          </a:p>
          <a:p>
            <a:pPr marL="0" indent="0">
              <a:buNone/>
            </a:pPr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BB56CA-41CD-5E4D-D0C0-A12346199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52" y="4301837"/>
            <a:ext cx="3273544" cy="21590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 descr="Une image contenant personne, habits, Visage humain, jeune enfant&#10;&#10;Description générée automatiquement">
            <a:extLst>
              <a:ext uri="{FF2B5EF4-FFF2-40B4-BE49-F238E27FC236}">
                <a16:creationId xmlns:a16="http://schemas.microsoft.com/office/drawing/2014/main" id="{77B06531-65AB-7D59-FA15-82879BDEA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3792473"/>
            <a:ext cx="3004457" cy="23844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32620" y="224630"/>
            <a:ext cx="1175362" cy="13931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6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3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Point d’exclamation sur un arrière-plan jaune">
            <a:extLst>
              <a:ext uri="{FF2B5EF4-FFF2-40B4-BE49-F238E27FC236}">
                <a16:creationId xmlns:a16="http://schemas.microsoft.com/office/drawing/2014/main" id="{1DA69180-2F81-8838-66A5-BB1628DDF4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99" y="13129"/>
            <a:ext cx="4576480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FA3702-FFF1-E16A-D43E-70578E5D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564" y="13129"/>
            <a:ext cx="4610679" cy="1001856"/>
          </a:xfrm>
        </p:spPr>
        <p:txBody>
          <a:bodyPr>
            <a:noAutofit/>
          </a:bodyPr>
          <a:lstStyle/>
          <a:p>
            <a:r>
              <a:rPr lang="fr-FR" sz="5000" b="1" dirty="0">
                <a:solidFill>
                  <a:schemeClr val="bg1"/>
                </a:solidFill>
              </a:rPr>
              <a:t>Kinésithérapeute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414" y="1536120"/>
            <a:ext cx="2770502" cy="32839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641711" y="1760707"/>
            <a:ext cx="7516090" cy="6766632"/>
          </a:xfrm>
        </p:spPr>
        <p:txBody>
          <a:bodyPr>
            <a:normAutofit/>
          </a:bodyPr>
          <a:lstStyle/>
          <a:p>
            <a:pPr marL="0" indent="0"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200" dirty="0"/>
              <a:t>La pratique de la </a:t>
            </a:r>
            <a:r>
              <a:rPr lang="fr-FR" sz="1200" dirty="0" err="1"/>
              <a:t>masso</a:t>
            </a:r>
            <a:r>
              <a:rPr lang="fr-FR" sz="1200" dirty="0"/>
              <a:t>-kinésithérapie comporte </a:t>
            </a:r>
          </a:p>
          <a:p>
            <a:pPr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000" b="1" dirty="0"/>
              <a:t>la promotion de la   santé, la prévention, </a:t>
            </a:r>
          </a:p>
          <a:p>
            <a:pPr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000" b="1" dirty="0"/>
              <a:t>le diagnostic kinésithérapique 	</a:t>
            </a:r>
            <a:r>
              <a:rPr lang="fr-FR" sz="2000" dirty="0"/>
              <a:t>et le </a:t>
            </a:r>
            <a:endParaRPr lang="fr-FR" sz="2000" b="1" dirty="0"/>
          </a:p>
          <a:p>
            <a:pPr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2000" b="1" dirty="0"/>
              <a:t>traitement des troubles du mouvement ou de la </a:t>
            </a:r>
            <a:r>
              <a:rPr lang="fr-FR" sz="2000" b="1" dirty="0" err="1"/>
              <a:t>sensori</a:t>
            </a:r>
            <a:r>
              <a:rPr lang="fr-FR" sz="2000" b="1" dirty="0"/>
              <a:t>-motricité </a:t>
            </a:r>
            <a:r>
              <a:rPr lang="fr-FR" sz="1000" b="1" dirty="0"/>
              <a:t>d</a:t>
            </a:r>
            <a:r>
              <a:rPr lang="fr-FR" sz="1000" dirty="0"/>
              <a:t>e la personne   ainsi que des déficiences ou des altérations des capacités fonctionnelles.</a:t>
            </a:r>
          </a:p>
          <a:p>
            <a:pPr marL="0" indent="0"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000" dirty="0"/>
              <a:t>Dans l’exercice de son art, seul le masseur-kinésithérapeute est habilité à utiliser les </a:t>
            </a:r>
            <a:r>
              <a:rPr lang="fr-FR" sz="1000" b="1" dirty="0"/>
              <a:t>savoirs disciplinaires </a:t>
            </a:r>
            <a:r>
              <a:rPr lang="fr-FR" sz="1000" dirty="0"/>
              <a:t>et les </a:t>
            </a:r>
            <a:r>
              <a:rPr lang="fr-FR" sz="1000" b="1" dirty="0"/>
              <a:t>savoir-faire associés d’éducation</a:t>
            </a:r>
            <a:r>
              <a:rPr lang="fr-FR" sz="1000" dirty="0"/>
              <a:t> et	 de </a:t>
            </a:r>
            <a:r>
              <a:rPr lang="fr-FR" sz="1000" b="1" dirty="0"/>
              <a:t>rééducation en </a:t>
            </a:r>
            <a:r>
              <a:rPr lang="fr-FR" sz="1000" b="1" dirty="0" err="1"/>
              <a:t>masso</a:t>
            </a:r>
            <a:r>
              <a:rPr lang="fr-FR" sz="1000" b="1" dirty="0"/>
              <a:t>-kinésithérapie </a:t>
            </a:r>
            <a:r>
              <a:rPr lang="fr-FR" sz="1000" dirty="0"/>
              <a:t>qu’il estime les plus adaptés à la situation et à la personne, dans le respect des dispositions du code de déontologie.</a:t>
            </a:r>
          </a:p>
          <a:p>
            <a:pPr marL="0" indent="0">
              <a:lnSpc>
                <a:spcPct val="15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000" dirty="0"/>
              <a:t>Dans le cadre des </a:t>
            </a:r>
            <a:r>
              <a:rPr lang="fr-FR" sz="1000" b="1" dirty="0"/>
              <a:t>pathologies héréditaires, congénitales ou acquises</a:t>
            </a:r>
            <a:r>
              <a:rPr lang="fr-FR" sz="1000" dirty="0"/>
              <a:t>, </a:t>
            </a:r>
            <a:r>
              <a:rPr lang="fr-FR" sz="1000" b="1" dirty="0"/>
              <a:t>stabilisées</a:t>
            </a:r>
            <a:r>
              <a:rPr lang="fr-FR" sz="1000" dirty="0"/>
              <a:t> ou </a:t>
            </a:r>
            <a:r>
              <a:rPr lang="fr-FR" sz="1000" b="1" dirty="0"/>
              <a:t>évolutives</a:t>
            </a:r>
            <a:r>
              <a:rPr lang="fr-FR" sz="1000" dirty="0"/>
              <a:t> impliquant une altération des capacités fonctionnelles, le masseur-kinésithérapeute met en œuvre des moyens manuels, instrumentaux et éducatifs et </a:t>
            </a:r>
            <a:r>
              <a:rPr lang="fr-FR" sz="1000" b="1" dirty="0"/>
              <a:t>participe à leur coordination</a:t>
            </a:r>
            <a:r>
              <a:rPr lang="fr-FR" sz="1000" dirty="0"/>
              <a:t>. Il concourt par ailleurs à la formation initiale, continue et à la recherche.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10679" y="6258062"/>
            <a:ext cx="75813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100" i="1" dirty="0">
                <a:hlinkClick r:id="rId5"/>
              </a:rPr>
              <a:t>https://www.legifrance.gouv.fr/codes/section_lc/LEGITEXT000006072665/LEGISCTA000006171311</a:t>
            </a:r>
            <a:r>
              <a:rPr lang="fr-FR" sz="1100" i="1" dirty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90129" y="700714"/>
            <a:ext cx="4576480" cy="6338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LOI n° 2016-41 du 26 janvier 2016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 de modernisation de notre système de santé</a:t>
            </a:r>
          </a:p>
        </p:txBody>
      </p:sp>
      <p:sp>
        <p:nvSpPr>
          <p:cNvPr id="12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7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1C8575-9B14-12E5-9202-065E937BF3FA}"/>
              </a:ext>
            </a:extLst>
          </p:cNvPr>
          <p:cNvSpPr txBox="1"/>
          <p:nvPr/>
        </p:nvSpPr>
        <p:spPr>
          <a:xfrm>
            <a:off x="259414" y="5780561"/>
            <a:ext cx="6264612" cy="85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4400" dirty="0">
                <a:solidFill>
                  <a:srgbClr val="C00000"/>
                </a:solidFill>
              </a:rPr>
              <a:t>Rôles et missions</a:t>
            </a:r>
          </a:p>
        </p:txBody>
      </p:sp>
    </p:spTree>
    <p:extLst>
      <p:ext uri="{BB962C8B-B14F-4D97-AF65-F5344CB8AC3E}">
        <p14:creationId xmlns:p14="http://schemas.microsoft.com/office/powerpoint/2010/main" val="376588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A59E6BC-D1DC-BF14-0D66-C1923086C3A8}"/>
              </a:ext>
            </a:extLst>
          </p:cNvPr>
          <p:cNvSpPr txBox="1"/>
          <p:nvPr/>
        </p:nvSpPr>
        <p:spPr>
          <a:xfrm>
            <a:off x="2770432" y="1420765"/>
            <a:ext cx="9103043" cy="3911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fr-FR" sz="2800" b="1" dirty="0"/>
              <a:t>Signes d’appel </a:t>
            </a:r>
            <a:r>
              <a:rPr lang="fr-FR" sz="2400" dirty="0"/>
              <a:t>: « hypotonie », « hypertonie » insuffisance de « Contrôle postural », difficultés dans le « contrôle sensori-moteur » </a:t>
            </a:r>
            <a:endParaRPr lang="fr-FR" sz="2000" dirty="0"/>
          </a:p>
          <a:p>
            <a:pPr algn="just">
              <a:lnSpc>
                <a:spcPct val="125000"/>
              </a:lnSpc>
            </a:pPr>
            <a:endParaRPr lang="fr-FR" sz="2000" dirty="0"/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Organisation posturale.</a:t>
            </a:r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Tonus</a:t>
            </a:r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Diversité des schémas moteurs.</a:t>
            </a:r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Coordination sensori-motrice.</a:t>
            </a:r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Capacités « FONCTIONNELLES »</a:t>
            </a:r>
          </a:p>
          <a:p>
            <a:pPr marL="1200150" lvl="2" indent="-285750">
              <a:lnSpc>
                <a:spcPct val="125000"/>
              </a:lnSpc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Complexité des ACTIVITES. </a:t>
            </a:r>
            <a:endParaRPr lang="fr-FR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8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9F70404A-01C8-08B3-42F9-1AC775E2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9375"/>
            <a:ext cx="11448000" cy="1325563"/>
          </a:xfrm>
        </p:spPr>
        <p:txBody>
          <a:bodyPr/>
          <a:lstStyle/>
          <a:p>
            <a:r>
              <a:rPr lang="fr-FR" dirty="0"/>
              <a:t>Pourquoi orienter vers un kinésithérapeute?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5164" y="165584"/>
            <a:ext cx="679840" cy="8058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B47CCD-2187-799D-CDA3-4411F52CD5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4398" y="4188830"/>
            <a:ext cx="2008432" cy="213522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F2ADCEC4-3AA3-F02B-337D-0A70D59AA8C2}"/>
              </a:ext>
            </a:extLst>
          </p:cNvPr>
          <p:cNvSpPr/>
          <p:nvPr/>
        </p:nvSpPr>
        <p:spPr>
          <a:xfrm>
            <a:off x="9870457" y="4867432"/>
            <a:ext cx="583659" cy="301557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46AB891-9722-DE16-F940-A6D54F4D08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214" y="1403707"/>
            <a:ext cx="1780886" cy="146954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6E89404-C86F-19C9-EC93-BF07C0A128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534" y="3339044"/>
            <a:ext cx="1859919" cy="15347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BE8AA35-9E3F-3B65-AC14-1A99F38A0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81" y="3429000"/>
            <a:ext cx="2266338" cy="184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0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B004F08-99CB-5E2E-801E-B8C281B7C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8661" y="11188"/>
            <a:ext cx="11887199" cy="1131079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41020" marR="5080" indent="-528955" algn="ctr">
              <a:lnSpc>
                <a:spcPts val="4100"/>
              </a:lnSpc>
              <a:spcBef>
                <a:spcPts val="620"/>
              </a:spcBef>
            </a:pPr>
            <a:r>
              <a:rPr sz="3700" spc="45" dirty="0">
                <a:solidFill>
                  <a:schemeClr val="accent1">
                    <a:lumMod val="75000"/>
                  </a:schemeClr>
                </a:solidFill>
              </a:rPr>
              <a:t>La</a:t>
            </a:r>
            <a:r>
              <a:rPr sz="3700" spc="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700" spc="-35" dirty="0">
                <a:solidFill>
                  <a:schemeClr val="accent1">
                    <a:lumMod val="75000"/>
                  </a:schemeClr>
                </a:solidFill>
              </a:rPr>
              <a:t>C.I.F.</a:t>
            </a:r>
            <a:r>
              <a:rPr sz="3700"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800" dirty="0">
                <a:solidFill>
                  <a:schemeClr val="accent1">
                    <a:lumMod val="75000"/>
                  </a:schemeClr>
                </a:solidFill>
              </a:rPr>
              <a:t>pour</a:t>
            </a:r>
            <a:r>
              <a:rPr sz="3800" spc="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800" spc="-15" dirty="0">
                <a:solidFill>
                  <a:schemeClr val="accent1">
                    <a:lumMod val="75000"/>
                  </a:schemeClr>
                </a:solidFill>
              </a:rPr>
              <a:t>structurer</a:t>
            </a:r>
            <a:r>
              <a:rPr sz="3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800" spc="-10" dirty="0" err="1">
                <a:solidFill>
                  <a:schemeClr val="accent1">
                    <a:lumMod val="75000"/>
                  </a:schemeClr>
                </a:solidFill>
              </a:rPr>
              <a:t>l’évaluation</a:t>
            </a:r>
            <a:r>
              <a:rPr sz="3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3800" dirty="0">
                <a:solidFill>
                  <a:schemeClr val="accent1">
                    <a:lumMod val="75000"/>
                  </a:schemeClr>
                </a:solidFill>
              </a:rPr>
              <a:t>factorielle</a:t>
            </a:r>
            <a:r>
              <a:rPr sz="3700" spc="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fr-FR" sz="3700" spc="15" dirty="0">
                <a:solidFill>
                  <a:schemeClr val="accent1">
                    <a:lumMod val="75000"/>
                  </a:schemeClr>
                </a:solidFill>
              </a:rPr>
            </a:br>
            <a:r>
              <a:rPr sz="3700" spc="25" dirty="0" err="1">
                <a:solidFill>
                  <a:schemeClr val="accent1">
                    <a:lumMod val="75000"/>
                  </a:schemeClr>
                </a:solidFill>
              </a:rPr>
              <a:t>centrée</a:t>
            </a:r>
            <a:r>
              <a:rPr sz="3700" spc="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700" spc="40" dirty="0">
                <a:solidFill>
                  <a:schemeClr val="accent1">
                    <a:lumMod val="75000"/>
                  </a:schemeClr>
                </a:solidFill>
              </a:rPr>
              <a:t>sur</a:t>
            </a:r>
            <a:r>
              <a:rPr sz="3700" spc="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700" spc="30" dirty="0">
                <a:solidFill>
                  <a:schemeClr val="accent1">
                    <a:lumMod val="75000"/>
                  </a:schemeClr>
                </a:solidFill>
              </a:rPr>
              <a:t>la</a:t>
            </a:r>
            <a:r>
              <a:rPr sz="3700" spc="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z="3700" spc="20" dirty="0">
                <a:solidFill>
                  <a:schemeClr val="accent1">
                    <a:lumMod val="75000"/>
                  </a:schemeClr>
                </a:solidFill>
              </a:rPr>
              <a:t>famille</a:t>
            </a:r>
            <a:endParaRPr sz="3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913A0B34-F899-A4F2-1232-510464392FF6}"/>
              </a:ext>
            </a:extLst>
          </p:cNvPr>
          <p:cNvSpPr txBox="1"/>
          <p:nvPr/>
        </p:nvSpPr>
        <p:spPr>
          <a:xfrm>
            <a:off x="7285281" y="3607747"/>
            <a:ext cx="14188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Participation</a:t>
            </a:r>
            <a:endParaRPr sz="1800" b="1" dirty="0">
              <a:latin typeface="Calibri"/>
              <a:cs typeface="Calibri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E21A9F4D-CD3D-5395-ADD0-2837BFA1AF99}"/>
              </a:ext>
            </a:extLst>
          </p:cNvPr>
          <p:cNvSpPr txBox="1"/>
          <p:nvPr/>
        </p:nvSpPr>
        <p:spPr>
          <a:xfrm>
            <a:off x="2954081" y="3607746"/>
            <a:ext cx="10303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tivi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1800" b="1" spc="5" dirty="0">
                <a:solidFill>
                  <a:srgbClr val="C00000"/>
                </a:solidFill>
                <a:latin typeface="Calibri"/>
                <a:cs typeface="Calibri"/>
              </a:rPr>
              <a:t>é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1800" b="1" dirty="0">
              <a:latin typeface="Calibri"/>
              <a:cs typeface="Calibri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CCF0F38-7946-517B-F908-942A32BFBAF0}"/>
              </a:ext>
            </a:extLst>
          </p:cNvPr>
          <p:cNvSpPr txBox="1"/>
          <p:nvPr/>
        </p:nvSpPr>
        <p:spPr>
          <a:xfrm>
            <a:off x="4579543" y="1743107"/>
            <a:ext cx="2005330" cy="2997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Fonctions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organiques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7C1A674F-D3CA-5481-061F-9A27867930DD}"/>
              </a:ext>
            </a:extLst>
          </p:cNvPr>
          <p:cNvSpPr txBox="1"/>
          <p:nvPr/>
        </p:nvSpPr>
        <p:spPr>
          <a:xfrm>
            <a:off x="3130283" y="2478762"/>
            <a:ext cx="980440" cy="29972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Str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es</a:t>
            </a: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B02BB576-4703-E1EC-BF15-EB80C2B4A279}"/>
              </a:ext>
            </a:extLst>
          </p:cNvPr>
          <p:cNvSpPr txBox="1"/>
          <p:nvPr/>
        </p:nvSpPr>
        <p:spPr>
          <a:xfrm>
            <a:off x="6688175" y="4790947"/>
            <a:ext cx="2613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Facteurs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environnementaux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9DE2FF3B-152B-F6FF-C18E-FA9FF1FBB795}"/>
              </a:ext>
            </a:extLst>
          </p:cNvPr>
          <p:cNvSpPr txBox="1"/>
          <p:nvPr/>
        </p:nvSpPr>
        <p:spPr>
          <a:xfrm>
            <a:off x="2228621" y="4839716"/>
            <a:ext cx="1873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Facteurs</a:t>
            </a:r>
            <a:r>
              <a:rPr sz="1800" spc="-6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F5597"/>
                </a:solidFill>
                <a:latin typeface="Calibri"/>
                <a:cs typeface="Calibri"/>
              </a:rPr>
              <a:t>personnels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7C6D60A8-A89E-10E4-F642-1E149F4CA50C}"/>
              </a:ext>
            </a:extLst>
          </p:cNvPr>
          <p:cNvSpPr txBox="1"/>
          <p:nvPr/>
        </p:nvSpPr>
        <p:spPr>
          <a:xfrm>
            <a:off x="7129643" y="2494001"/>
            <a:ext cx="925194" cy="29972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onc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ions</a:t>
            </a:r>
          </a:p>
        </p:txBody>
      </p:sp>
      <p:grpSp>
        <p:nvGrpSpPr>
          <p:cNvPr id="13" name="object 12">
            <a:extLst>
              <a:ext uri="{FF2B5EF4-FFF2-40B4-BE49-F238E27FC236}">
                <a16:creationId xmlns:a16="http://schemas.microsoft.com/office/drawing/2014/main" id="{253EA394-A84D-C444-D6EE-01A14483CDF0}"/>
              </a:ext>
            </a:extLst>
          </p:cNvPr>
          <p:cNvGrpSpPr/>
          <p:nvPr/>
        </p:nvGrpSpPr>
        <p:grpSpPr>
          <a:xfrm>
            <a:off x="8668219" y="1474480"/>
            <a:ext cx="3199028" cy="1768477"/>
            <a:chOff x="8912483" y="1709377"/>
            <a:chExt cx="2767330" cy="1265555"/>
          </a:xfrm>
          <a:solidFill>
            <a:srgbClr val="C00000"/>
          </a:solidFill>
        </p:grpSpPr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8181B83E-BB8D-7582-B860-DE69C95561F4}"/>
                </a:ext>
              </a:extLst>
            </p:cNvPr>
            <p:cNvSpPr/>
            <p:nvPr/>
          </p:nvSpPr>
          <p:spPr>
            <a:xfrm>
              <a:off x="8918831" y="1715724"/>
              <a:ext cx="2754630" cy="1252855"/>
            </a:xfrm>
            <a:custGeom>
              <a:avLst/>
              <a:gdLst/>
              <a:ahLst/>
              <a:cxnLst/>
              <a:rect l="l" t="t" r="r" b="b"/>
              <a:pathLst>
                <a:path w="2754629" h="1252855">
                  <a:moveTo>
                    <a:pt x="2139380" y="0"/>
                  </a:moveTo>
                  <a:lnTo>
                    <a:pt x="2086811" y="2678"/>
                  </a:lnTo>
                  <a:lnTo>
                    <a:pt x="2035594" y="10838"/>
                  </a:lnTo>
                  <a:lnTo>
                    <a:pt x="1986960" y="24417"/>
                  </a:lnTo>
                  <a:lnTo>
                    <a:pt x="1942140" y="43353"/>
                  </a:lnTo>
                  <a:lnTo>
                    <a:pt x="1902368" y="67583"/>
                  </a:lnTo>
                  <a:lnTo>
                    <a:pt x="1881684" y="52628"/>
                  </a:lnTo>
                  <a:lnTo>
                    <a:pt x="1832943" y="27646"/>
                  </a:lnTo>
                  <a:lnTo>
                    <a:pt x="1752686" y="5486"/>
                  </a:lnTo>
                  <a:lnTo>
                    <a:pt x="1698735" y="29"/>
                  </a:lnTo>
                  <a:lnTo>
                    <a:pt x="1645014" y="1180"/>
                  </a:lnTo>
                  <a:lnTo>
                    <a:pt x="1593023" y="8628"/>
                  </a:lnTo>
                  <a:lnTo>
                    <a:pt x="1544261" y="22062"/>
                  </a:lnTo>
                  <a:lnTo>
                    <a:pt x="1500229" y="41171"/>
                  </a:lnTo>
                  <a:lnTo>
                    <a:pt x="1462427" y="65643"/>
                  </a:lnTo>
                  <a:lnTo>
                    <a:pt x="1432354" y="95168"/>
                  </a:lnTo>
                  <a:lnTo>
                    <a:pt x="1414221" y="84875"/>
                  </a:lnTo>
                  <a:lnTo>
                    <a:pt x="1374661" y="66880"/>
                  </a:lnTo>
                  <a:lnTo>
                    <a:pt x="1302626" y="45652"/>
                  </a:lnTo>
                  <a:lnTo>
                    <a:pt x="1250413" y="37492"/>
                  </a:lnTo>
                  <a:lnTo>
                    <a:pt x="1197691" y="34592"/>
                  </a:lnTo>
                  <a:lnTo>
                    <a:pt x="1145408" y="36772"/>
                  </a:lnTo>
                  <a:lnTo>
                    <a:pt x="1094510" y="43853"/>
                  </a:lnTo>
                  <a:lnTo>
                    <a:pt x="1045942" y="55656"/>
                  </a:lnTo>
                  <a:lnTo>
                    <a:pt x="1000651" y="72000"/>
                  </a:lnTo>
                  <a:lnTo>
                    <a:pt x="959582" y="92706"/>
                  </a:lnTo>
                  <a:lnTo>
                    <a:pt x="923683" y="117596"/>
                  </a:lnTo>
                  <a:lnTo>
                    <a:pt x="893899" y="146488"/>
                  </a:lnTo>
                  <a:lnTo>
                    <a:pt x="851274" y="132934"/>
                  </a:lnTo>
                  <a:lnTo>
                    <a:pt x="806756" y="122455"/>
                  </a:lnTo>
                  <a:lnTo>
                    <a:pt x="760778" y="115105"/>
                  </a:lnTo>
                  <a:lnTo>
                    <a:pt x="713771" y="110938"/>
                  </a:lnTo>
                  <a:lnTo>
                    <a:pt x="666167" y="110006"/>
                  </a:lnTo>
                  <a:lnTo>
                    <a:pt x="618398" y="112363"/>
                  </a:lnTo>
                  <a:lnTo>
                    <a:pt x="561076" y="119648"/>
                  </a:lnTo>
                  <a:lnTo>
                    <a:pt x="507133" y="131344"/>
                  </a:lnTo>
                  <a:lnTo>
                    <a:pt x="457007" y="147095"/>
                  </a:lnTo>
                  <a:lnTo>
                    <a:pt x="411137" y="166543"/>
                  </a:lnTo>
                  <a:lnTo>
                    <a:pt x="369962" y="189331"/>
                  </a:lnTo>
                  <a:lnTo>
                    <a:pt x="333921" y="215102"/>
                  </a:lnTo>
                  <a:lnTo>
                    <a:pt x="303453" y="243497"/>
                  </a:lnTo>
                  <a:lnTo>
                    <a:pt x="278996" y="274160"/>
                  </a:lnTo>
                  <a:lnTo>
                    <a:pt x="249872" y="340858"/>
                  </a:lnTo>
                  <a:lnTo>
                    <a:pt x="246082" y="376179"/>
                  </a:lnTo>
                  <a:lnTo>
                    <a:pt x="250060" y="412337"/>
                  </a:lnTo>
                  <a:lnTo>
                    <a:pt x="247736" y="416236"/>
                  </a:lnTo>
                  <a:lnTo>
                    <a:pt x="196429" y="422626"/>
                  </a:lnTo>
                  <a:lnTo>
                    <a:pt x="148572" y="434719"/>
                  </a:lnTo>
                  <a:lnTo>
                    <a:pt x="105320" y="452054"/>
                  </a:lnTo>
                  <a:lnTo>
                    <a:pt x="67826" y="474169"/>
                  </a:lnTo>
                  <a:lnTo>
                    <a:pt x="37246" y="500602"/>
                  </a:lnTo>
                  <a:lnTo>
                    <a:pt x="11476" y="537012"/>
                  </a:lnTo>
                  <a:lnTo>
                    <a:pt x="0" y="574878"/>
                  </a:lnTo>
                  <a:lnTo>
                    <a:pt x="2222" y="612784"/>
                  </a:lnTo>
                  <a:lnTo>
                    <a:pt x="17550" y="649313"/>
                  </a:lnTo>
                  <a:lnTo>
                    <a:pt x="45390" y="683050"/>
                  </a:lnTo>
                  <a:lnTo>
                    <a:pt x="85148" y="712577"/>
                  </a:lnTo>
                  <a:lnTo>
                    <a:pt x="136230" y="736479"/>
                  </a:lnTo>
                  <a:lnTo>
                    <a:pt x="99894" y="766433"/>
                  </a:lnTo>
                  <a:lnTo>
                    <a:pt x="75154" y="800135"/>
                  </a:lnTo>
                  <a:lnTo>
                    <a:pt x="62680" y="836328"/>
                  </a:lnTo>
                  <a:lnTo>
                    <a:pt x="63141" y="873754"/>
                  </a:lnTo>
                  <a:lnTo>
                    <a:pt x="97426" y="938525"/>
                  </a:lnTo>
                  <a:lnTo>
                    <a:pt x="128365" y="965631"/>
                  </a:lnTo>
                  <a:lnTo>
                    <a:pt x="166848" y="988413"/>
                  </a:lnTo>
                  <a:lnTo>
                    <a:pt x="211636" y="1006263"/>
                  </a:lnTo>
                  <a:lnTo>
                    <a:pt x="261489" y="1018579"/>
                  </a:lnTo>
                  <a:lnTo>
                    <a:pt x="315168" y="1024755"/>
                  </a:lnTo>
                  <a:lnTo>
                    <a:pt x="371434" y="1024185"/>
                  </a:lnTo>
                  <a:lnTo>
                    <a:pt x="376628" y="1029697"/>
                  </a:lnTo>
                  <a:lnTo>
                    <a:pt x="406714" y="1057322"/>
                  </a:lnTo>
                  <a:lnTo>
                    <a:pt x="440714" y="1082272"/>
                  </a:lnTo>
                  <a:lnTo>
                    <a:pt x="478218" y="1104484"/>
                  </a:lnTo>
                  <a:lnTo>
                    <a:pt x="518813" y="1123893"/>
                  </a:lnTo>
                  <a:lnTo>
                    <a:pt x="562088" y="1140437"/>
                  </a:lnTo>
                  <a:lnTo>
                    <a:pt x="607631" y="1154051"/>
                  </a:lnTo>
                  <a:lnTo>
                    <a:pt x="655029" y="1164671"/>
                  </a:lnTo>
                  <a:lnTo>
                    <a:pt x="703872" y="1172233"/>
                  </a:lnTo>
                  <a:lnTo>
                    <a:pt x="753748" y="1176675"/>
                  </a:lnTo>
                  <a:lnTo>
                    <a:pt x="804244" y="1177931"/>
                  </a:lnTo>
                  <a:lnTo>
                    <a:pt x="854948" y="1175939"/>
                  </a:lnTo>
                  <a:lnTo>
                    <a:pt x="905450" y="1170634"/>
                  </a:lnTo>
                  <a:lnTo>
                    <a:pt x="955338" y="1161953"/>
                  </a:lnTo>
                  <a:lnTo>
                    <a:pt x="1004198" y="1149831"/>
                  </a:lnTo>
                  <a:lnTo>
                    <a:pt x="1051620" y="1134205"/>
                  </a:lnTo>
                  <a:lnTo>
                    <a:pt x="1087950" y="1163384"/>
                  </a:lnTo>
                  <a:lnTo>
                    <a:pt x="1130087" y="1189008"/>
                  </a:lnTo>
                  <a:lnTo>
                    <a:pt x="1177359" y="1210767"/>
                  </a:lnTo>
                  <a:lnTo>
                    <a:pt x="1229088" y="1228353"/>
                  </a:lnTo>
                  <a:lnTo>
                    <a:pt x="1284602" y="1241457"/>
                  </a:lnTo>
                  <a:lnTo>
                    <a:pt x="1337220" y="1249176"/>
                  </a:lnTo>
                  <a:lnTo>
                    <a:pt x="1389790" y="1252711"/>
                  </a:lnTo>
                  <a:lnTo>
                    <a:pt x="1441807" y="1252227"/>
                  </a:lnTo>
                  <a:lnTo>
                    <a:pt x="1492769" y="1247891"/>
                  </a:lnTo>
                  <a:lnTo>
                    <a:pt x="1542174" y="1239872"/>
                  </a:lnTo>
                  <a:lnTo>
                    <a:pt x="1589519" y="1228335"/>
                  </a:lnTo>
                  <a:lnTo>
                    <a:pt x="1634301" y="1213449"/>
                  </a:lnTo>
                  <a:lnTo>
                    <a:pt x="1676017" y="1195379"/>
                  </a:lnTo>
                  <a:lnTo>
                    <a:pt x="1714164" y="1174294"/>
                  </a:lnTo>
                  <a:lnTo>
                    <a:pt x="1748240" y="1150360"/>
                  </a:lnTo>
                  <a:lnTo>
                    <a:pt x="1777742" y="1123744"/>
                  </a:lnTo>
                  <a:lnTo>
                    <a:pt x="1821012" y="1063136"/>
                  </a:lnTo>
                  <a:lnTo>
                    <a:pt x="1865826" y="1077905"/>
                  </a:lnTo>
                  <a:lnTo>
                    <a:pt x="1913265" y="1088679"/>
                  </a:lnTo>
                  <a:lnTo>
                    <a:pt x="1962637" y="1095333"/>
                  </a:lnTo>
                  <a:lnTo>
                    <a:pt x="2013252" y="1097744"/>
                  </a:lnTo>
                  <a:lnTo>
                    <a:pt x="2073075" y="1095056"/>
                  </a:lnTo>
                  <a:lnTo>
                    <a:pt x="2129900" y="1086694"/>
                  </a:lnTo>
                  <a:lnTo>
                    <a:pt x="2182962" y="1073124"/>
                  </a:lnTo>
                  <a:lnTo>
                    <a:pt x="2231497" y="1054812"/>
                  </a:lnTo>
                  <a:lnTo>
                    <a:pt x="2274738" y="1032224"/>
                  </a:lnTo>
                  <a:lnTo>
                    <a:pt x="2311922" y="1005826"/>
                  </a:lnTo>
                  <a:lnTo>
                    <a:pt x="2342283" y="976084"/>
                  </a:lnTo>
                  <a:lnTo>
                    <a:pt x="2365056" y="943464"/>
                  </a:lnTo>
                  <a:lnTo>
                    <a:pt x="2384777" y="871455"/>
                  </a:lnTo>
                  <a:lnTo>
                    <a:pt x="2439034" y="864427"/>
                  </a:lnTo>
                  <a:lnTo>
                    <a:pt x="2491180" y="853204"/>
                  </a:lnTo>
                  <a:lnTo>
                    <a:pt x="2540584" y="837949"/>
                  </a:lnTo>
                  <a:lnTo>
                    <a:pt x="2586619" y="818826"/>
                  </a:lnTo>
                  <a:lnTo>
                    <a:pt x="2634358" y="792462"/>
                  </a:lnTo>
                  <a:lnTo>
                    <a:pt x="2674362" y="762815"/>
                  </a:lnTo>
                  <a:lnTo>
                    <a:pt x="2706507" y="730464"/>
                  </a:lnTo>
                  <a:lnTo>
                    <a:pt x="2730671" y="695991"/>
                  </a:lnTo>
                  <a:lnTo>
                    <a:pt x="2746731" y="659974"/>
                  </a:lnTo>
                  <a:lnTo>
                    <a:pt x="2754564" y="622993"/>
                  </a:lnTo>
                  <a:lnTo>
                    <a:pt x="2754048" y="585629"/>
                  </a:lnTo>
                  <a:lnTo>
                    <a:pt x="2745059" y="548461"/>
                  </a:lnTo>
                  <a:lnTo>
                    <a:pt x="2727475" y="512070"/>
                  </a:lnTo>
                  <a:lnTo>
                    <a:pt x="2701174" y="477034"/>
                  </a:lnTo>
                  <a:lnTo>
                    <a:pt x="2666032" y="443935"/>
                  </a:lnTo>
                  <a:lnTo>
                    <a:pt x="2670498" y="437142"/>
                  </a:lnTo>
                  <a:lnTo>
                    <a:pt x="2674582" y="430257"/>
                  </a:lnTo>
                  <a:lnTo>
                    <a:pt x="2678280" y="423286"/>
                  </a:lnTo>
                  <a:lnTo>
                    <a:pt x="2681589" y="416236"/>
                  </a:lnTo>
                  <a:lnTo>
                    <a:pt x="2692353" y="378767"/>
                  </a:lnTo>
                  <a:lnTo>
                    <a:pt x="2692226" y="341767"/>
                  </a:lnTo>
                  <a:lnTo>
                    <a:pt x="2661996" y="272100"/>
                  </a:lnTo>
                  <a:lnTo>
                    <a:pt x="2633241" y="240896"/>
                  </a:lnTo>
                  <a:lnTo>
                    <a:pt x="2596290" y="213086"/>
                  </a:lnTo>
                  <a:lnTo>
                    <a:pt x="2551819" y="189402"/>
                  </a:lnTo>
                  <a:lnTo>
                    <a:pt x="2500500" y="170574"/>
                  </a:lnTo>
                  <a:lnTo>
                    <a:pt x="2443007" y="157334"/>
                  </a:lnTo>
                  <a:lnTo>
                    <a:pt x="2429016" y="125443"/>
                  </a:lnTo>
                  <a:lnTo>
                    <a:pt x="2376188" y="68819"/>
                  </a:lnTo>
                  <a:lnTo>
                    <a:pt x="2338537" y="45358"/>
                  </a:lnTo>
                  <a:lnTo>
                    <a:pt x="2292879" y="25483"/>
                  </a:lnTo>
                  <a:lnTo>
                    <a:pt x="2243646" y="11339"/>
                  </a:lnTo>
                  <a:lnTo>
                    <a:pt x="2192069" y="2866"/>
                  </a:lnTo>
                  <a:lnTo>
                    <a:pt x="21393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BA48BDB5-1775-26ED-04ED-B0FC2F669744}"/>
                </a:ext>
              </a:extLst>
            </p:cNvPr>
            <p:cNvSpPr/>
            <p:nvPr/>
          </p:nvSpPr>
          <p:spPr>
            <a:xfrm>
              <a:off x="8918833" y="1715727"/>
              <a:ext cx="2754630" cy="1252855"/>
            </a:xfrm>
            <a:custGeom>
              <a:avLst/>
              <a:gdLst/>
              <a:ahLst/>
              <a:cxnLst/>
              <a:rect l="l" t="t" r="r" b="b"/>
              <a:pathLst>
                <a:path w="2754629" h="1252855">
                  <a:moveTo>
                    <a:pt x="250058" y="412342"/>
                  </a:moveTo>
                  <a:lnTo>
                    <a:pt x="246081" y="376184"/>
                  </a:lnTo>
                  <a:lnTo>
                    <a:pt x="249871" y="340863"/>
                  </a:lnTo>
                  <a:lnTo>
                    <a:pt x="260989" y="306738"/>
                  </a:lnTo>
                  <a:lnTo>
                    <a:pt x="303454" y="243502"/>
                  </a:lnTo>
                  <a:lnTo>
                    <a:pt x="333924" y="215107"/>
                  </a:lnTo>
                  <a:lnTo>
                    <a:pt x="369966" y="189337"/>
                  </a:lnTo>
                  <a:lnTo>
                    <a:pt x="411142" y="166549"/>
                  </a:lnTo>
                  <a:lnTo>
                    <a:pt x="457013" y="147101"/>
                  </a:lnTo>
                  <a:lnTo>
                    <a:pt x="507140" y="131350"/>
                  </a:lnTo>
                  <a:lnTo>
                    <a:pt x="561084" y="119654"/>
                  </a:lnTo>
                  <a:lnTo>
                    <a:pt x="618406" y="112369"/>
                  </a:lnTo>
                  <a:lnTo>
                    <a:pt x="666173" y="110012"/>
                  </a:lnTo>
                  <a:lnTo>
                    <a:pt x="713775" y="110944"/>
                  </a:lnTo>
                  <a:lnTo>
                    <a:pt x="760781" y="115112"/>
                  </a:lnTo>
                  <a:lnTo>
                    <a:pt x="806759" y="122462"/>
                  </a:lnTo>
                  <a:lnTo>
                    <a:pt x="851278" y="132941"/>
                  </a:lnTo>
                  <a:lnTo>
                    <a:pt x="893907" y="146494"/>
                  </a:lnTo>
                  <a:lnTo>
                    <a:pt x="923691" y="117602"/>
                  </a:lnTo>
                  <a:lnTo>
                    <a:pt x="959589" y="92712"/>
                  </a:lnTo>
                  <a:lnTo>
                    <a:pt x="1000656" y="72005"/>
                  </a:lnTo>
                  <a:lnTo>
                    <a:pt x="1045946" y="55659"/>
                  </a:lnTo>
                  <a:lnTo>
                    <a:pt x="1094513" y="43856"/>
                  </a:lnTo>
                  <a:lnTo>
                    <a:pt x="1145411" y="36773"/>
                  </a:lnTo>
                  <a:lnTo>
                    <a:pt x="1197694" y="34592"/>
                  </a:lnTo>
                  <a:lnTo>
                    <a:pt x="1250415" y="37490"/>
                  </a:lnTo>
                  <a:lnTo>
                    <a:pt x="1302630" y="45649"/>
                  </a:lnTo>
                  <a:lnTo>
                    <a:pt x="1353391" y="59248"/>
                  </a:lnTo>
                  <a:lnTo>
                    <a:pt x="1394971" y="75436"/>
                  </a:lnTo>
                  <a:lnTo>
                    <a:pt x="1432351" y="95170"/>
                  </a:lnTo>
                  <a:lnTo>
                    <a:pt x="1462428" y="65644"/>
                  </a:lnTo>
                  <a:lnTo>
                    <a:pt x="1500234" y="41172"/>
                  </a:lnTo>
                  <a:lnTo>
                    <a:pt x="1544268" y="22063"/>
                  </a:lnTo>
                  <a:lnTo>
                    <a:pt x="1593031" y="8629"/>
                  </a:lnTo>
                  <a:lnTo>
                    <a:pt x="1645022" y="1181"/>
                  </a:lnTo>
                  <a:lnTo>
                    <a:pt x="1698742" y="29"/>
                  </a:lnTo>
                  <a:lnTo>
                    <a:pt x="1752692" y="5485"/>
                  </a:lnTo>
                  <a:lnTo>
                    <a:pt x="1805371" y="17859"/>
                  </a:lnTo>
                  <a:lnTo>
                    <a:pt x="1858473" y="39277"/>
                  </a:lnTo>
                  <a:lnTo>
                    <a:pt x="1902381" y="67587"/>
                  </a:lnTo>
                  <a:lnTo>
                    <a:pt x="1942152" y="43357"/>
                  </a:lnTo>
                  <a:lnTo>
                    <a:pt x="1986969" y="24420"/>
                  </a:lnTo>
                  <a:lnTo>
                    <a:pt x="2035602" y="10840"/>
                  </a:lnTo>
                  <a:lnTo>
                    <a:pt x="2086818" y="2679"/>
                  </a:lnTo>
                  <a:lnTo>
                    <a:pt x="2139386" y="0"/>
                  </a:lnTo>
                  <a:lnTo>
                    <a:pt x="2192074" y="2865"/>
                  </a:lnTo>
                  <a:lnTo>
                    <a:pt x="2243650" y="11338"/>
                  </a:lnTo>
                  <a:lnTo>
                    <a:pt x="2292883" y="25482"/>
                  </a:lnTo>
                  <a:lnTo>
                    <a:pt x="2338541" y="45358"/>
                  </a:lnTo>
                  <a:lnTo>
                    <a:pt x="2376192" y="68821"/>
                  </a:lnTo>
                  <a:lnTo>
                    <a:pt x="2406549" y="95729"/>
                  </a:lnTo>
                  <a:lnTo>
                    <a:pt x="2443011" y="157338"/>
                  </a:lnTo>
                  <a:lnTo>
                    <a:pt x="2500503" y="170576"/>
                  </a:lnTo>
                  <a:lnTo>
                    <a:pt x="2551821" y="189403"/>
                  </a:lnTo>
                  <a:lnTo>
                    <a:pt x="2596292" y="213086"/>
                  </a:lnTo>
                  <a:lnTo>
                    <a:pt x="2633242" y="240896"/>
                  </a:lnTo>
                  <a:lnTo>
                    <a:pt x="2661998" y="272099"/>
                  </a:lnTo>
                  <a:lnTo>
                    <a:pt x="2681884" y="305967"/>
                  </a:lnTo>
                  <a:lnTo>
                    <a:pt x="2692355" y="378767"/>
                  </a:lnTo>
                  <a:lnTo>
                    <a:pt x="2681591" y="416237"/>
                  </a:lnTo>
                  <a:lnTo>
                    <a:pt x="2678283" y="423287"/>
                  </a:lnTo>
                  <a:lnTo>
                    <a:pt x="2674584" y="430258"/>
                  </a:lnTo>
                  <a:lnTo>
                    <a:pt x="2670499" y="437145"/>
                  </a:lnTo>
                  <a:lnTo>
                    <a:pt x="2666031" y="443942"/>
                  </a:lnTo>
                  <a:lnTo>
                    <a:pt x="2701175" y="477041"/>
                  </a:lnTo>
                  <a:lnTo>
                    <a:pt x="2727478" y="512076"/>
                  </a:lnTo>
                  <a:lnTo>
                    <a:pt x="2745063" y="548467"/>
                  </a:lnTo>
                  <a:lnTo>
                    <a:pt x="2754053" y="585634"/>
                  </a:lnTo>
                  <a:lnTo>
                    <a:pt x="2754569" y="622998"/>
                  </a:lnTo>
                  <a:lnTo>
                    <a:pt x="2746736" y="659978"/>
                  </a:lnTo>
                  <a:lnTo>
                    <a:pt x="2730676" y="695995"/>
                  </a:lnTo>
                  <a:lnTo>
                    <a:pt x="2706512" y="730468"/>
                  </a:lnTo>
                  <a:lnTo>
                    <a:pt x="2674366" y="762819"/>
                  </a:lnTo>
                  <a:lnTo>
                    <a:pt x="2634362" y="792466"/>
                  </a:lnTo>
                  <a:lnTo>
                    <a:pt x="2586621" y="818831"/>
                  </a:lnTo>
                  <a:lnTo>
                    <a:pt x="2540588" y="837951"/>
                  </a:lnTo>
                  <a:lnTo>
                    <a:pt x="2491185" y="853206"/>
                  </a:lnTo>
                  <a:lnTo>
                    <a:pt x="2439042" y="864431"/>
                  </a:lnTo>
                  <a:lnTo>
                    <a:pt x="2384791" y="871463"/>
                  </a:lnTo>
                  <a:lnTo>
                    <a:pt x="2379486" y="908441"/>
                  </a:lnTo>
                  <a:lnTo>
                    <a:pt x="2342288" y="976091"/>
                  </a:lnTo>
                  <a:lnTo>
                    <a:pt x="2311926" y="1005832"/>
                  </a:lnTo>
                  <a:lnTo>
                    <a:pt x="2274741" y="1032229"/>
                  </a:lnTo>
                  <a:lnTo>
                    <a:pt x="2231499" y="1054816"/>
                  </a:lnTo>
                  <a:lnTo>
                    <a:pt x="2182964" y="1073128"/>
                  </a:lnTo>
                  <a:lnTo>
                    <a:pt x="2129901" y="1086698"/>
                  </a:lnTo>
                  <a:lnTo>
                    <a:pt x="2073075" y="1095060"/>
                  </a:lnTo>
                  <a:lnTo>
                    <a:pt x="2013251" y="1097749"/>
                  </a:lnTo>
                  <a:lnTo>
                    <a:pt x="1962636" y="1095334"/>
                  </a:lnTo>
                  <a:lnTo>
                    <a:pt x="1913266" y="1088679"/>
                  </a:lnTo>
                  <a:lnTo>
                    <a:pt x="1865831" y="1077907"/>
                  </a:lnTo>
                  <a:lnTo>
                    <a:pt x="1821021" y="1063139"/>
                  </a:lnTo>
                  <a:lnTo>
                    <a:pt x="1802173" y="1094617"/>
                  </a:lnTo>
                  <a:lnTo>
                    <a:pt x="1748244" y="1150363"/>
                  </a:lnTo>
                  <a:lnTo>
                    <a:pt x="1714168" y="1174297"/>
                  </a:lnTo>
                  <a:lnTo>
                    <a:pt x="1676021" y="1195382"/>
                  </a:lnTo>
                  <a:lnTo>
                    <a:pt x="1634306" y="1213451"/>
                  </a:lnTo>
                  <a:lnTo>
                    <a:pt x="1589525" y="1228338"/>
                  </a:lnTo>
                  <a:lnTo>
                    <a:pt x="1542180" y="1239874"/>
                  </a:lnTo>
                  <a:lnTo>
                    <a:pt x="1492775" y="1247893"/>
                  </a:lnTo>
                  <a:lnTo>
                    <a:pt x="1441812" y="1252228"/>
                  </a:lnTo>
                  <a:lnTo>
                    <a:pt x="1389794" y="1252712"/>
                  </a:lnTo>
                  <a:lnTo>
                    <a:pt x="1337222" y="1249178"/>
                  </a:lnTo>
                  <a:lnTo>
                    <a:pt x="1284601" y="1241459"/>
                  </a:lnTo>
                  <a:lnTo>
                    <a:pt x="1229088" y="1228356"/>
                  </a:lnTo>
                  <a:lnTo>
                    <a:pt x="1177360" y="1210770"/>
                  </a:lnTo>
                  <a:lnTo>
                    <a:pt x="1130090" y="1189010"/>
                  </a:lnTo>
                  <a:lnTo>
                    <a:pt x="1087952" y="1163387"/>
                  </a:lnTo>
                  <a:lnTo>
                    <a:pt x="1051621" y="1134209"/>
                  </a:lnTo>
                  <a:lnTo>
                    <a:pt x="1004199" y="1149834"/>
                  </a:lnTo>
                  <a:lnTo>
                    <a:pt x="955339" y="1161955"/>
                  </a:lnTo>
                  <a:lnTo>
                    <a:pt x="905452" y="1170636"/>
                  </a:lnTo>
                  <a:lnTo>
                    <a:pt x="854951" y="1175941"/>
                  </a:lnTo>
                  <a:lnTo>
                    <a:pt x="804247" y="1177934"/>
                  </a:lnTo>
                  <a:lnTo>
                    <a:pt x="753751" y="1176678"/>
                  </a:lnTo>
                  <a:lnTo>
                    <a:pt x="703876" y="1172236"/>
                  </a:lnTo>
                  <a:lnTo>
                    <a:pt x="655034" y="1164674"/>
                  </a:lnTo>
                  <a:lnTo>
                    <a:pt x="607635" y="1154054"/>
                  </a:lnTo>
                  <a:lnTo>
                    <a:pt x="562093" y="1140441"/>
                  </a:lnTo>
                  <a:lnTo>
                    <a:pt x="518818" y="1123897"/>
                  </a:lnTo>
                  <a:lnTo>
                    <a:pt x="478223" y="1104488"/>
                  </a:lnTo>
                  <a:lnTo>
                    <a:pt x="440718" y="1082275"/>
                  </a:lnTo>
                  <a:lnTo>
                    <a:pt x="406717" y="1057325"/>
                  </a:lnTo>
                  <a:lnTo>
                    <a:pt x="376631" y="1029699"/>
                  </a:lnTo>
                  <a:lnTo>
                    <a:pt x="371432" y="1024189"/>
                  </a:lnTo>
                  <a:lnTo>
                    <a:pt x="315170" y="1024758"/>
                  </a:lnTo>
                  <a:lnTo>
                    <a:pt x="261493" y="1018583"/>
                  </a:lnTo>
                  <a:lnTo>
                    <a:pt x="211641" y="1006267"/>
                  </a:lnTo>
                  <a:lnTo>
                    <a:pt x="166854" y="988416"/>
                  </a:lnTo>
                  <a:lnTo>
                    <a:pt x="128371" y="965634"/>
                  </a:lnTo>
                  <a:lnTo>
                    <a:pt x="97432" y="938528"/>
                  </a:lnTo>
                  <a:lnTo>
                    <a:pt x="63145" y="873758"/>
                  </a:lnTo>
                  <a:lnTo>
                    <a:pt x="62685" y="836329"/>
                  </a:lnTo>
                  <a:lnTo>
                    <a:pt x="75159" y="800137"/>
                  </a:lnTo>
                  <a:lnTo>
                    <a:pt x="99898" y="766438"/>
                  </a:lnTo>
                  <a:lnTo>
                    <a:pt x="136234" y="736485"/>
                  </a:lnTo>
                  <a:lnTo>
                    <a:pt x="85153" y="712581"/>
                  </a:lnTo>
                  <a:lnTo>
                    <a:pt x="45395" y="683053"/>
                  </a:lnTo>
                  <a:lnTo>
                    <a:pt x="17554" y="649317"/>
                  </a:lnTo>
                  <a:lnTo>
                    <a:pt x="2224" y="612789"/>
                  </a:lnTo>
                  <a:lnTo>
                    <a:pt x="0" y="574884"/>
                  </a:lnTo>
                  <a:lnTo>
                    <a:pt x="11474" y="537019"/>
                  </a:lnTo>
                  <a:lnTo>
                    <a:pt x="37243" y="500609"/>
                  </a:lnTo>
                  <a:lnTo>
                    <a:pt x="67828" y="474176"/>
                  </a:lnTo>
                  <a:lnTo>
                    <a:pt x="105324" y="452060"/>
                  </a:lnTo>
                  <a:lnTo>
                    <a:pt x="148578" y="434724"/>
                  </a:lnTo>
                  <a:lnTo>
                    <a:pt x="196434" y="422632"/>
                  </a:lnTo>
                  <a:lnTo>
                    <a:pt x="247740" y="416244"/>
                  </a:lnTo>
                  <a:lnTo>
                    <a:pt x="250058" y="412342"/>
                  </a:lnTo>
                  <a:close/>
                </a:path>
                <a:path w="2754629" h="1252855">
                  <a:moveTo>
                    <a:pt x="300584" y="754717"/>
                  </a:moveTo>
                  <a:lnTo>
                    <a:pt x="258459" y="754758"/>
                  </a:lnTo>
                  <a:lnTo>
                    <a:pt x="217046" y="750852"/>
                  </a:lnTo>
                  <a:lnTo>
                    <a:pt x="177052" y="743101"/>
                  </a:lnTo>
                  <a:lnTo>
                    <a:pt x="139187" y="731606"/>
                  </a:lnTo>
                </a:path>
                <a:path w="2754629" h="1252855">
                  <a:moveTo>
                    <a:pt x="442987" y="1007629"/>
                  </a:moveTo>
                  <a:lnTo>
                    <a:pt x="425804" y="1011469"/>
                  </a:lnTo>
                  <a:lnTo>
                    <a:pt x="408270" y="1014600"/>
                  </a:lnTo>
                  <a:lnTo>
                    <a:pt x="390440" y="1017013"/>
                  </a:lnTo>
                  <a:lnTo>
                    <a:pt x="372373" y="1018699"/>
                  </a:lnTo>
                </a:path>
                <a:path w="2754629" h="1252855">
                  <a:moveTo>
                    <a:pt x="1051471" y="1129159"/>
                  </a:moveTo>
                  <a:lnTo>
                    <a:pt x="1039214" y="1117088"/>
                  </a:lnTo>
                  <a:lnTo>
                    <a:pt x="1028020" y="1104639"/>
                  </a:lnTo>
                  <a:lnTo>
                    <a:pt x="1017915" y="1091837"/>
                  </a:lnTo>
                  <a:lnTo>
                    <a:pt x="1008920" y="1078709"/>
                  </a:lnTo>
                </a:path>
                <a:path w="2754629" h="1252855">
                  <a:moveTo>
                    <a:pt x="1838281" y="1003339"/>
                  </a:moveTo>
                  <a:lnTo>
                    <a:pt x="1835808" y="1017378"/>
                  </a:lnTo>
                  <a:lnTo>
                    <a:pt x="1832145" y="1031305"/>
                  </a:lnTo>
                  <a:lnTo>
                    <a:pt x="1827302" y="1045092"/>
                  </a:lnTo>
                  <a:lnTo>
                    <a:pt x="1821291" y="1058709"/>
                  </a:lnTo>
                </a:path>
              </a:pathLst>
            </a:custGeom>
            <a:grpFill/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5">
              <a:extLst>
                <a:ext uri="{FF2B5EF4-FFF2-40B4-BE49-F238E27FC236}">
                  <a16:creationId xmlns:a16="http://schemas.microsoft.com/office/drawing/2014/main" id="{F22B1CC3-5799-931C-4F23-235683ABDD8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88584" y="2370635"/>
              <a:ext cx="219860" cy="219616"/>
            </a:xfrm>
            <a:prstGeom prst="rect">
              <a:avLst/>
            </a:prstGeom>
            <a:grpFill/>
          </p:spPr>
        </p:pic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117050AF-EE6D-94FE-BF37-069855739197}"/>
                </a:ext>
              </a:extLst>
            </p:cNvPr>
            <p:cNvSpPr/>
            <p:nvPr/>
          </p:nvSpPr>
          <p:spPr>
            <a:xfrm>
              <a:off x="9168901" y="1779243"/>
              <a:ext cx="2414905" cy="455295"/>
            </a:xfrm>
            <a:custGeom>
              <a:avLst/>
              <a:gdLst/>
              <a:ahLst/>
              <a:cxnLst/>
              <a:rect l="l" t="t" r="r" b="b"/>
              <a:pathLst>
                <a:path w="2414904" h="455294">
                  <a:moveTo>
                    <a:pt x="2414663" y="377360"/>
                  </a:moveTo>
                  <a:lnTo>
                    <a:pt x="2397148" y="399147"/>
                  </a:lnTo>
                  <a:lnTo>
                    <a:pt x="2375779" y="419471"/>
                  </a:lnTo>
                  <a:lnTo>
                    <a:pt x="2350790" y="438136"/>
                  </a:lnTo>
                  <a:lnTo>
                    <a:pt x="2322413" y="454948"/>
                  </a:lnTo>
                </a:path>
                <a:path w="2414904" h="455294">
                  <a:moveTo>
                    <a:pt x="2193313" y="89473"/>
                  </a:moveTo>
                  <a:lnTo>
                    <a:pt x="2195604" y="98571"/>
                  </a:lnTo>
                  <a:lnTo>
                    <a:pt x="2197180" y="107722"/>
                  </a:lnTo>
                  <a:lnTo>
                    <a:pt x="2198041" y="116909"/>
                  </a:lnTo>
                  <a:lnTo>
                    <a:pt x="2198183" y="126116"/>
                  </a:lnTo>
                </a:path>
                <a:path w="2414904" h="455294">
                  <a:moveTo>
                    <a:pt x="1604202" y="46730"/>
                  </a:moveTo>
                  <a:lnTo>
                    <a:pt x="1613941" y="34278"/>
                  </a:lnTo>
                  <a:lnTo>
                    <a:pt x="1625095" y="22308"/>
                  </a:lnTo>
                  <a:lnTo>
                    <a:pt x="1637618" y="10866"/>
                  </a:lnTo>
                  <a:lnTo>
                    <a:pt x="1651462" y="0"/>
                  </a:lnTo>
                </a:path>
                <a:path w="2414904" h="455294">
                  <a:moveTo>
                    <a:pt x="1162212" y="69000"/>
                  </a:moveTo>
                  <a:lnTo>
                    <a:pt x="1166413" y="58609"/>
                  </a:lnTo>
                  <a:lnTo>
                    <a:pt x="1171640" y="48408"/>
                  </a:lnTo>
                  <a:lnTo>
                    <a:pt x="1177875" y="38428"/>
                  </a:lnTo>
                  <a:lnTo>
                    <a:pt x="1185102" y="28699"/>
                  </a:lnTo>
                </a:path>
                <a:path w="2414904" h="455294">
                  <a:moveTo>
                    <a:pt x="643512" y="82687"/>
                  </a:moveTo>
                  <a:lnTo>
                    <a:pt x="665626" y="91281"/>
                  </a:lnTo>
                  <a:lnTo>
                    <a:pt x="686839" y="100680"/>
                  </a:lnTo>
                  <a:lnTo>
                    <a:pt x="707094" y="110858"/>
                  </a:lnTo>
                  <a:lnTo>
                    <a:pt x="726333" y="121787"/>
                  </a:lnTo>
                </a:path>
                <a:path w="2414904" h="455294">
                  <a:moveTo>
                    <a:pt x="14454" y="389974"/>
                  </a:moveTo>
                  <a:lnTo>
                    <a:pt x="9857" y="379829"/>
                  </a:lnTo>
                  <a:lnTo>
                    <a:pt x="5913" y="369582"/>
                  </a:lnTo>
                  <a:lnTo>
                    <a:pt x="2626" y="359248"/>
                  </a:lnTo>
                  <a:lnTo>
                    <a:pt x="0" y="348836"/>
                  </a:lnTo>
                </a:path>
              </a:pathLst>
            </a:custGeom>
            <a:grpFill/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7">
            <a:extLst>
              <a:ext uri="{FF2B5EF4-FFF2-40B4-BE49-F238E27FC236}">
                <a16:creationId xmlns:a16="http://schemas.microsoft.com/office/drawing/2014/main" id="{303E365E-BF3E-9BFB-B69F-5FE9C26E92CB}"/>
              </a:ext>
            </a:extLst>
          </p:cNvPr>
          <p:cNvSpPr txBox="1"/>
          <p:nvPr/>
        </p:nvSpPr>
        <p:spPr>
          <a:xfrm>
            <a:off x="9412681" y="1917699"/>
            <a:ext cx="1571625" cy="75405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ctr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Problème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 err="1">
                <a:solidFill>
                  <a:srgbClr val="FFFFFF"/>
                </a:solidFill>
                <a:latin typeface="Calibri"/>
                <a:cs typeface="Calibri"/>
              </a:rPr>
              <a:t>santé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FR" sz="1600" spc="-5" dirty="0">
                <a:solidFill>
                  <a:srgbClr val="FFFFFF"/>
                </a:solidFill>
                <a:latin typeface="Calibri"/>
                <a:cs typeface="Calibri"/>
              </a:rPr>
              <a:t>Trajectoire de développement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59788EF6-FE81-6634-E6F5-F4296DDF9804}"/>
              </a:ext>
            </a:extLst>
          </p:cNvPr>
          <p:cNvSpPr txBox="1"/>
          <p:nvPr/>
        </p:nvSpPr>
        <p:spPr>
          <a:xfrm>
            <a:off x="1873516" y="5256949"/>
            <a:ext cx="1614805" cy="646430"/>
          </a:xfrm>
          <a:prstGeom prst="rect">
            <a:avLst/>
          </a:prstGeom>
          <a:solidFill>
            <a:srgbClr val="5B9BD5"/>
          </a:solidFill>
          <a:ln w="12700">
            <a:solidFill>
              <a:srgbClr val="41719C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99060" marR="90805" indent="330835">
              <a:lnSpc>
                <a:spcPts val="2090"/>
              </a:lnSpc>
              <a:spcBef>
                <a:spcPts val="395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Parents,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Grands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parents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EC484C59-C2B4-2F73-8092-388E81BF3E6E}"/>
              </a:ext>
            </a:extLst>
          </p:cNvPr>
          <p:cNvSpPr txBox="1"/>
          <p:nvPr/>
        </p:nvSpPr>
        <p:spPr>
          <a:xfrm>
            <a:off x="7903044" y="5223687"/>
            <a:ext cx="1530350" cy="646430"/>
          </a:xfrm>
          <a:prstGeom prst="rect">
            <a:avLst/>
          </a:prstGeom>
          <a:solidFill>
            <a:srgbClr val="5B9BD5"/>
          </a:solidFill>
          <a:ln w="12700">
            <a:solidFill>
              <a:srgbClr val="41719C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516255" marR="120650" indent="-388620">
              <a:lnSpc>
                <a:spcPts val="2090"/>
              </a:lnSpc>
              <a:spcBef>
                <a:spcPts val="39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Soins,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crèche,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école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7" name="object 26">
            <a:extLst>
              <a:ext uri="{FF2B5EF4-FFF2-40B4-BE49-F238E27FC236}">
                <a16:creationId xmlns:a16="http://schemas.microsoft.com/office/drawing/2014/main" id="{8E466490-3FAE-945B-7BC0-214C37D81A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0881" y="2222804"/>
            <a:ext cx="1292352" cy="191719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8BC062-EAD6-5B6A-44D2-6BC24BA4CF3C}"/>
              </a:ext>
            </a:extLst>
          </p:cNvPr>
          <p:cNvSpPr txBox="1"/>
          <p:nvPr/>
        </p:nvSpPr>
        <p:spPr>
          <a:xfrm>
            <a:off x="1190681" y="4426403"/>
            <a:ext cx="9007812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CONTEXTE</a:t>
            </a:r>
          </a:p>
        </p:txBody>
      </p:sp>
    </p:spTree>
    <p:extLst>
      <p:ext uri="{BB962C8B-B14F-4D97-AF65-F5344CB8AC3E}">
        <p14:creationId xmlns:p14="http://schemas.microsoft.com/office/powerpoint/2010/main" val="294438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E36DD1-7A10-6C28-9D4E-3D0BF6316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729" y="1325880"/>
            <a:ext cx="9216000" cy="5020056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</a:pPr>
            <a:r>
              <a:rPr lang="fr-FR" dirty="0"/>
              <a:t>Accompagner le parent dans la découverte et la compréhension du </a:t>
            </a:r>
            <a:r>
              <a:rPr lang="fr-FR" b="1" dirty="0"/>
              <a:t>développement de  son enfant</a:t>
            </a:r>
            <a:r>
              <a:rPr lang="fr-FR" dirty="0"/>
              <a:t>, particulièrement sur le plan de la </a:t>
            </a:r>
            <a:r>
              <a:rPr lang="fr-FR" dirty="0" err="1"/>
              <a:t>sensori</a:t>
            </a:r>
            <a:r>
              <a:rPr lang="fr-FR" dirty="0"/>
              <a:t>-motricité, et des </a:t>
            </a:r>
            <a:r>
              <a:rPr lang="fr-FR" b="1" dirty="0"/>
              <a:t>conditions de sa construction individuelle</a:t>
            </a:r>
            <a:r>
              <a:rPr lang="fr-FR" dirty="0"/>
              <a:t>. </a:t>
            </a:r>
          </a:p>
          <a:p>
            <a:pPr marL="0" indent="0" algn="just">
              <a:lnSpc>
                <a:spcPct val="135000"/>
              </a:lnSpc>
              <a:spcBef>
                <a:spcPts val="600"/>
              </a:spcBef>
              <a:buNone/>
            </a:pPr>
            <a:r>
              <a:rPr lang="fr-FR" b="1" i="1" dirty="0">
                <a:solidFill>
                  <a:srgbClr val="0070C0"/>
                </a:solidFill>
              </a:rPr>
              <a:t>		-&gt; OBSERVATIONS CROISEES PARENTS / PROFESSIONNELS.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r>
              <a:rPr lang="fr-FR" dirty="0"/>
              <a:t>Offrir à l’enfant des </a:t>
            </a:r>
            <a:r>
              <a:rPr lang="fr-FR" b="1" dirty="0"/>
              <a:t>expériences adaptées </a:t>
            </a:r>
            <a:r>
              <a:rPr lang="fr-FR" dirty="0"/>
              <a:t>pour </a:t>
            </a:r>
            <a:r>
              <a:rPr lang="fr-FR" b="1" dirty="0"/>
              <a:t>développer ses interactions</a:t>
            </a:r>
            <a:r>
              <a:rPr lang="fr-FR" dirty="0"/>
              <a:t>, ses </a:t>
            </a:r>
            <a:r>
              <a:rPr lang="fr-FR" b="1" dirty="0"/>
              <a:t>activités fonctionnelles</a:t>
            </a:r>
            <a:r>
              <a:rPr lang="fr-FR" dirty="0"/>
              <a:t>, sa </a:t>
            </a:r>
            <a:r>
              <a:rPr lang="fr-FR" b="1" dirty="0"/>
              <a:t>posture</a:t>
            </a:r>
            <a:r>
              <a:rPr lang="fr-FR" dirty="0"/>
              <a:t>, ses </a:t>
            </a:r>
            <a:r>
              <a:rPr lang="fr-FR" b="1" dirty="0"/>
              <a:t>mouvements</a:t>
            </a:r>
            <a:r>
              <a:rPr lang="fr-FR" dirty="0"/>
              <a:t> et </a:t>
            </a:r>
            <a:r>
              <a:rPr lang="fr-FR" b="1" dirty="0"/>
              <a:t>déplacements</a:t>
            </a:r>
            <a:r>
              <a:rPr lang="fr-FR" dirty="0"/>
              <a:t>. 	</a:t>
            </a:r>
            <a:r>
              <a:rPr lang="fr-FR" b="1" i="1" dirty="0">
                <a:solidFill>
                  <a:srgbClr val="0070C0"/>
                </a:solidFill>
              </a:rPr>
              <a:t>-&gt; ENRICHIR LES EXPERIENCES SENSORIMOTRICES EN CRÉANT des « SITUATIONS APPRENANTES » LUDIQUES.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r>
              <a:rPr lang="fr-FR" dirty="0"/>
              <a:t>Faciliter l’inscription d’un enfant et de sa famille dans un « </a:t>
            </a:r>
            <a:r>
              <a:rPr lang="fr-FR" b="1" dirty="0"/>
              <a:t>parcours de soin</a:t>
            </a:r>
            <a:r>
              <a:rPr lang="fr-FR" dirty="0"/>
              <a:t> », un réseau de « </a:t>
            </a:r>
            <a:r>
              <a:rPr lang="fr-FR" b="1" dirty="0"/>
              <a:t>professionnels de santé</a:t>
            </a:r>
            <a:r>
              <a:rPr lang="fr-FR" dirty="0"/>
              <a:t> ». 		</a:t>
            </a:r>
          </a:p>
          <a:p>
            <a:pPr marL="457200" lvl="1" indent="0" algn="just">
              <a:lnSpc>
                <a:spcPct val="135000"/>
              </a:lnSpc>
              <a:spcBef>
                <a:spcPts val="600"/>
              </a:spcBef>
              <a:buNone/>
            </a:pPr>
            <a:r>
              <a:rPr lang="fr-FR" b="1" i="1" dirty="0">
                <a:solidFill>
                  <a:srgbClr val="0070C0"/>
                </a:solidFill>
              </a:rPr>
              <a:t>	-&gt; COMMUNICATION INTERPROFESSIONELLE.</a:t>
            </a:r>
            <a:endParaRPr lang="en-US" dirty="0"/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endParaRPr lang="fr-FR" b="1" i="1" dirty="0">
              <a:solidFill>
                <a:srgbClr val="0070C0"/>
              </a:solidFill>
            </a:endParaRP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endParaRPr lang="fr-FR" dirty="0"/>
          </a:p>
        </p:txBody>
      </p:sp>
      <p:sp>
        <p:nvSpPr>
          <p:cNvPr id="7" name="Espace réservé du numéro de diapositive 2"/>
          <p:cNvSpPr txBox="1">
            <a:spLocks/>
          </p:cNvSpPr>
          <p:nvPr/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pPr/>
              <a:t>10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9F70404A-01C8-08B3-42F9-1AC775E208A5}"/>
              </a:ext>
            </a:extLst>
          </p:cNvPr>
          <p:cNvSpPr txBox="1">
            <a:spLocks/>
          </p:cNvSpPr>
          <p:nvPr/>
        </p:nvSpPr>
        <p:spPr>
          <a:xfrm>
            <a:off x="743710" y="-75997"/>
            <a:ext cx="1144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Objectifs de l’accompagnement professionnel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6889" y="183871"/>
            <a:ext cx="679840" cy="8058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BFF8B1-846A-ECE8-33C8-48EA0BE414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835" y="1481655"/>
            <a:ext cx="1653474" cy="18322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9CDA0F-C11B-B7EE-6FC4-2F32F2BA1B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835" y="3604718"/>
            <a:ext cx="1495058" cy="254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8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E36DD1-7A10-6C28-9D4E-3D0BF6316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181" y="1579816"/>
            <a:ext cx="9216000" cy="50200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algn="just">
              <a:lnSpc>
                <a:spcPct val="135000"/>
              </a:lnSpc>
              <a:spcBef>
                <a:spcPts val="600"/>
              </a:spcBef>
            </a:pPr>
            <a:r>
              <a:rPr lang="fr-FR" sz="2400" dirty="0"/>
              <a:t>Construire un </a:t>
            </a:r>
            <a:r>
              <a:rPr lang="fr-FR" sz="2400" b="1" dirty="0"/>
              <a:t>espace</a:t>
            </a:r>
            <a:r>
              <a:rPr lang="fr-FR" sz="2400" dirty="0"/>
              <a:t> et un </a:t>
            </a:r>
            <a:r>
              <a:rPr lang="fr-FR" sz="2400" b="1" dirty="0"/>
              <a:t>temps</a:t>
            </a:r>
            <a:r>
              <a:rPr lang="fr-FR" sz="2400" dirty="0"/>
              <a:t> favorable à l’interaction avec les parents et l’enfant  	</a:t>
            </a:r>
            <a:r>
              <a:rPr lang="fr-FR" sz="2400" b="1" i="1" dirty="0">
                <a:solidFill>
                  <a:schemeClr val="accent2">
                    <a:lumMod val="75000"/>
                  </a:schemeClr>
                </a:solidFill>
              </a:rPr>
              <a:t>-&gt; Environnement adapté, ,voire enrichi.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r>
              <a:rPr lang="fr-FR" sz="2400" b="1" dirty="0"/>
              <a:t>Organiser</a:t>
            </a:r>
            <a:r>
              <a:rPr lang="fr-FR" sz="2400" dirty="0"/>
              <a:t>, voire </a:t>
            </a:r>
            <a:r>
              <a:rPr lang="fr-FR" sz="2400" b="1" dirty="0"/>
              <a:t>modeler la posture </a:t>
            </a:r>
            <a:r>
              <a:rPr lang="fr-FR" sz="2400" dirty="0"/>
              <a:t>de l’enfant pour favoriser les interactions et les expériences sensori-motrices. 				</a:t>
            </a:r>
            <a:r>
              <a:rPr lang="fr-FR" sz="2400" b="1" i="1" dirty="0">
                <a:solidFill>
                  <a:schemeClr val="accent2">
                    <a:lumMod val="75000"/>
                  </a:schemeClr>
                </a:solidFill>
              </a:rPr>
              <a:t>-&gt; Détente en enroulement, décontraction automatique.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r>
              <a:rPr lang="fr-FR" sz="2400" dirty="0"/>
              <a:t>Proposer des </a:t>
            </a:r>
            <a:r>
              <a:rPr lang="fr-FR" sz="2400" b="1" dirty="0"/>
              <a:t>environnements</a:t>
            </a:r>
            <a:r>
              <a:rPr lang="fr-FR" sz="2400" dirty="0"/>
              <a:t> et </a:t>
            </a:r>
            <a:r>
              <a:rPr lang="fr-FR" sz="2400" b="1" dirty="0"/>
              <a:t>stimulations</a:t>
            </a:r>
            <a:r>
              <a:rPr lang="fr-FR" sz="2400" dirty="0"/>
              <a:t> sensorielles et relationnelles, des activités signifiantes et des jeux pour </a:t>
            </a:r>
            <a:r>
              <a:rPr lang="fr-FR" sz="2400" b="1" dirty="0"/>
              <a:t>soutenir l’engagement de l’enfant </a:t>
            </a:r>
            <a:r>
              <a:rPr lang="fr-FR" sz="2400" dirty="0"/>
              <a:t>dans l’action et l’interaction. 		            </a:t>
            </a:r>
            <a:r>
              <a:rPr lang="fr-FR" sz="2400" b="1" i="1" dirty="0">
                <a:solidFill>
                  <a:schemeClr val="accent2">
                    <a:lumMod val="75000"/>
                  </a:schemeClr>
                </a:solidFill>
              </a:rPr>
              <a:t>-&gt;  Soutenir les appuis, le contrôle posturale pour expérimenter NEM.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</a:pPr>
            <a:endParaRPr lang="fr-FR" sz="2400" dirty="0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11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5164" y="165584"/>
            <a:ext cx="679840" cy="8058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9F70404A-01C8-08B3-42F9-1AC775E208A5}"/>
              </a:ext>
            </a:extLst>
          </p:cNvPr>
          <p:cNvSpPr txBox="1">
            <a:spLocks/>
          </p:cNvSpPr>
          <p:nvPr/>
        </p:nvSpPr>
        <p:spPr>
          <a:xfrm>
            <a:off x="743710" y="-75997"/>
            <a:ext cx="1144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u="sng" dirty="0"/>
              <a:t>MOYENS</a:t>
            </a:r>
            <a:r>
              <a:rPr lang="fr-FR" dirty="0"/>
              <a:t> professionnels</a:t>
            </a:r>
          </a:p>
        </p:txBody>
      </p:sp>
      <p:pic>
        <p:nvPicPr>
          <p:cNvPr id="2" name="Picture 5" descr="DSC00965">
            <a:extLst>
              <a:ext uri="{FF2B5EF4-FFF2-40B4-BE49-F238E27FC236}">
                <a16:creationId xmlns:a16="http://schemas.microsoft.com/office/drawing/2014/main" id="{818CB335-BB19-7555-EB7C-8B1269C66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19" y="1538668"/>
            <a:ext cx="2292839" cy="229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09D0DD14-BFCC-2503-FE56-5664329C5ED4}"/>
              </a:ext>
            </a:extLst>
          </p:cNvPr>
          <p:cNvSpPr/>
          <p:nvPr/>
        </p:nvSpPr>
        <p:spPr>
          <a:xfrm>
            <a:off x="1520093" y="2251633"/>
            <a:ext cx="428017" cy="41829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8558E2-13B2-80BB-BB70-ADD79D028E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373" y="4116285"/>
            <a:ext cx="2372808" cy="204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3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12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F70404A-01C8-08B3-42F9-1AC775E208A5}"/>
              </a:ext>
            </a:extLst>
          </p:cNvPr>
          <p:cNvSpPr txBox="1">
            <a:spLocks/>
          </p:cNvSpPr>
          <p:nvPr/>
        </p:nvSpPr>
        <p:spPr>
          <a:xfrm>
            <a:off x="743710" y="-75997"/>
            <a:ext cx="1144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u="sng" dirty="0"/>
              <a:t>ILLUSTRATIONS</a:t>
            </a:r>
            <a:r>
              <a:rPr lang="fr-FR" dirty="0"/>
              <a:t> professionnelles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5164" y="165584"/>
            <a:ext cx="679840" cy="8058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65B66A-F5A1-2110-B0DC-7821E34D4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80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FFE5F8-EC80-D77E-451C-5517DFEA2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336560"/>
            <a:ext cx="6934201" cy="385671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fr-FR" dirty="0"/>
              <a:t>La kinésithérapie peut se poursuivre</a:t>
            </a:r>
            <a:endParaRPr lang="fr-FR" strike="sngStrike" dirty="0"/>
          </a:p>
          <a:p>
            <a:pPr lvl="2">
              <a:lnSpc>
                <a:spcPct val="150000"/>
              </a:lnSpc>
            </a:pPr>
            <a:r>
              <a:rPr lang="fr-FR" sz="2400" i="1" dirty="0"/>
              <a:t>Troubles </a:t>
            </a:r>
            <a:r>
              <a:rPr lang="fr-FR" sz="2400" i="1" dirty="0" err="1"/>
              <a:t>neuromoteurs</a:t>
            </a:r>
            <a:r>
              <a:rPr lang="fr-FR" sz="2400" i="1" dirty="0"/>
              <a:t> identifiés. </a:t>
            </a:r>
            <a:endParaRPr lang="fr-FR" dirty="0"/>
          </a:p>
          <a:p>
            <a:pPr lvl="2">
              <a:lnSpc>
                <a:spcPct val="150000"/>
              </a:lnSpc>
            </a:pPr>
            <a:r>
              <a:rPr lang="fr-FR" sz="2400" i="1" dirty="0"/>
              <a:t>Limitation de l’équilibration.</a:t>
            </a:r>
          </a:p>
          <a:p>
            <a:pPr lvl="2">
              <a:lnSpc>
                <a:spcPct val="150000"/>
              </a:lnSpc>
            </a:pPr>
            <a:r>
              <a:rPr lang="fr-FR" sz="2400" i="1" dirty="0"/>
              <a:t>Restriction des capacités cardio-vasculaire et respiratoires.</a:t>
            </a:r>
          </a:p>
          <a:p>
            <a:pPr lvl="2">
              <a:lnSpc>
                <a:spcPct val="150000"/>
              </a:lnSpc>
            </a:pPr>
            <a:r>
              <a:rPr lang="fr-FR" sz="2400" i="1" dirty="0"/>
              <a:t>….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0865F9-2116-0B12-F460-556AE7034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781" y="672881"/>
            <a:ext cx="2938272" cy="29382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F2D7D32-EC1A-BEA8-FB98-A8A037FBF189}"/>
              </a:ext>
            </a:extLst>
          </p:cNvPr>
          <p:cNvSpPr txBox="1"/>
          <p:nvPr/>
        </p:nvSpPr>
        <p:spPr>
          <a:xfrm>
            <a:off x="600781" y="1482175"/>
            <a:ext cx="11511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2"/>
                </a:solidFill>
              </a:rPr>
              <a:t> </a:t>
            </a:r>
            <a:r>
              <a:rPr lang="fr-FR" sz="3600" b="1" dirty="0">
                <a:solidFill>
                  <a:schemeClr val="accent2"/>
                </a:solidFill>
              </a:rPr>
              <a:t>TND associés aux troubles </a:t>
            </a:r>
            <a:r>
              <a:rPr lang="fr-FR" sz="4000" b="1" dirty="0" err="1">
                <a:solidFill>
                  <a:schemeClr val="accent2"/>
                </a:solidFill>
              </a:rPr>
              <a:t>neuromoteurs</a:t>
            </a:r>
            <a:r>
              <a:rPr lang="fr-FR" sz="3600" b="1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80F11580-40C6-753E-8932-7B722DEC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592" y="3738874"/>
            <a:ext cx="3878465" cy="2899152"/>
          </a:xfrm>
          <a:prstGeom prst="rect">
            <a:avLst/>
          </a:prstGeom>
          <a:ln>
            <a:noFill/>
          </a:ln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9F70404A-01C8-08B3-42F9-1AC775E208A5}"/>
              </a:ext>
            </a:extLst>
          </p:cNvPr>
          <p:cNvSpPr txBox="1">
            <a:spLocks/>
          </p:cNvSpPr>
          <p:nvPr/>
        </p:nvSpPr>
        <p:spPr>
          <a:xfrm>
            <a:off x="743710" y="-75997"/>
            <a:ext cx="1144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u="sng" dirty="0"/>
              <a:t>PERSPECTIVES</a:t>
            </a:r>
            <a:r>
              <a:rPr lang="fr-FR" dirty="0"/>
              <a:t> professionnelles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5164" y="165584"/>
            <a:ext cx="679840" cy="8058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13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145F08-6FE5-1392-72E4-12C38C602CFC}"/>
              </a:ext>
            </a:extLst>
          </p:cNvPr>
          <p:cNvSpPr txBox="1"/>
          <p:nvPr/>
        </p:nvSpPr>
        <p:spPr>
          <a:xfrm>
            <a:off x="8351410" y="3257210"/>
            <a:ext cx="3761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2"/>
                </a:solidFill>
              </a:rPr>
              <a:t>Sortie des TND</a:t>
            </a:r>
          </a:p>
        </p:txBody>
      </p:sp>
    </p:spTree>
    <p:extLst>
      <p:ext uri="{BB962C8B-B14F-4D97-AF65-F5344CB8AC3E}">
        <p14:creationId xmlns:p14="http://schemas.microsoft.com/office/powerpoint/2010/main" val="37516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862440-2F60-D007-665A-4B65CC96A030}"/>
              </a:ext>
            </a:extLst>
          </p:cNvPr>
          <p:cNvSpPr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5121" name="Picture 1" descr="page161image45978208">
            <a:extLst>
              <a:ext uri="{FF2B5EF4-FFF2-40B4-BE49-F238E27FC236}">
                <a16:creationId xmlns:a16="http://schemas.microsoft.com/office/drawing/2014/main" id="{772C2F88-4A21-45B0-A1A1-475071DE8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5" y="37584"/>
            <a:ext cx="10528202" cy="641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age161image59264048">
            <a:extLst>
              <a:ext uri="{FF2B5EF4-FFF2-40B4-BE49-F238E27FC236}">
                <a16:creationId xmlns:a16="http://schemas.microsoft.com/office/drawing/2014/main" id="{64571D76-CCDA-28D3-4DB0-01D0B824B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2646"/>
            <a:ext cx="11277600" cy="3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14</a:t>
            </a:fld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24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D3056-D594-DB7C-4D4A-DD247515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AC3AA5-ED63-FCFF-5295-8AF09CFDA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96A5"/>
                </a:solidFill>
                <a:effectLst/>
              </a:rPr>
              <a:t>https://solidarites-sante.gouv.fr/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96A5"/>
                </a:solidFill>
                <a:effectLst/>
              </a:rPr>
              <a:t>https://www.has-sante.fr/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</a:rPr>
              <a:t>https://www.has-sante.fr/jcms/p_3229902/fr/recommandations-de-bonnes-pratiques-professionnelles-pour-le-secteur-social-et-medico-social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dirty="0">
                <a:effectLst/>
              </a:rPr>
              <a:t>Guide de </a:t>
            </a:r>
            <a:r>
              <a:rPr lang="fr-FR" sz="2000" dirty="0" err="1">
                <a:effectLst/>
              </a:rPr>
              <a:t>repérage</a:t>
            </a:r>
            <a:r>
              <a:rPr lang="fr-FR" sz="2000" dirty="0">
                <a:effectLst/>
              </a:rPr>
              <a:t> « </a:t>
            </a:r>
            <a:r>
              <a:rPr lang="fr-FR" sz="2000" dirty="0" err="1">
                <a:effectLst/>
              </a:rPr>
              <a:t>détecter</a:t>
            </a:r>
            <a:r>
              <a:rPr lang="fr-FR" sz="2000" dirty="0">
                <a:effectLst/>
              </a:rPr>
              <a:t> les signes d’un </a:t>
            </a:r>
            <a:r>
              <a:rPr lang="fr-FR" sz="2000" dirty="0" err="1">
                <a:effectLst/>
              </a:rPr>
              <a:t>développement</a:t>
            </a:r>
            <a:r>
              <a:rPr lang="fr-FR" sz="2000" dirty="0">
                <a:effectLst/>
              </a:rPr>
              <a:t> inhabituel chez les enfants de moins de 7 ans » </a:t>
            </a:r>
          </a:p>
          <a:p>
            <a:r>
              <a:rPr lang="fr-FR" sz="2000" dirty="0">
                <a:hlinkClick r:id="rId2"/>
              </a:rPr>
              <a:t>https://www.santepubliquefrance.fr/la-sante-a-tout-age/la-sante-a-tout-age/les-1000-premiers-jours</a:t>
            </a:r>
            <a:endParaRPr lang="fr-FR" sz="2000" dirty="0"/>
          </a:p>
          <a:p>
            <a:r>
              <a:rPr lang="fr-FR" sz="1800" b="1" dirty="0">
                <a:effectLst/>
                <a:latin typeface="Calibri" panose="020F0502020204030204" pitchFamily="34" charset="0"/>
              </a:rPr>
              <a:t>SHEPHERD and Al, 2013, «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Cerebral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Palsy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in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Infancy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,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targeted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activity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to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optimize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early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growth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 and </a:t>
            </a:r>
            <a:r>
              <a:rPr lang="fr-FR" sz="1800" b="1" dirty="0" err="1">
                <a:effectLst/>
                <a:latin typeface="Calibri" panose="020F0502020204030204" pitchFamily="34" charset="0"/>
              </a:rPr>
              <a:t>development</a:t>
            </a:r>
            <a:r>
              <a:rPr lang="fr-FR" sz="1800" b="1" dirty="0">
                <a:effectLst/>
                <a:latin typeface="Calibri" panose="020F0502020204030204" pitchFamily="34" charset="0"/>
              </a:rPr>
              <a:t>”, Edinburgh, Churchill Livingstone. </a:t>
            </a:r>
            <a:r>
              <a:rPr lang="fr-FR" sz="1800" dirty="0">
                <a:effectLst/>
                <a:latin typeface="Calibri" panose="020F0502020204030204" pitchFamily="34" charset="0"/>
              </a:rPr>
              <a:t>95 </a:t>
            </a:r>
            <a:endParaRPr lang="fr-FR" sz="1800" dirty="0">
              <a:effectLst/>
              <a:latin typeface="ArialMT"/>
            </a:endParaRPr>
          </a:p>
          <a:p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5685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5E59C90794745927CB94770FB5D0F" ma:contentTypeVersion="16" ma:contentTypeDescription="Crée un document." ma:contentTypeScope="" ma:versionID="32d6099d1568efcfb2d103255bce6a13">
  <xsd:schema xmlns:xsd="http://www.w3.org/2001/XMLSchema" xmlns:xs="http://www.w3.org/2001/XMLSchema" xmlns:p="http://schemas.microsoft.com/office/2006/metadata/properties" xmlns:ns3="0730b9f6-f756-456a-9b69-381546a63381" xmlns:ns4="8a4c12f7-619f-48a4-8405-27d83720d1d3" targetNamespace="http://schemas.microsoft.com/office/2006/metadata/properties" ma:root="true" ma:fieldsID="b3a01288ea67919e62270668c103503e" ns3:_="" ns4:_="">
    <xsd:import namespace="0730b9f6-f756-456a-9b69-381546a63381"/>
    <xsd:import namespace="8a4c12f7-619f-48a4-8405-27d83720d1d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ystemTags" minOccurs="0"/>
                <xsd:element ref="ns4:MediaServiceOCR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30b9f6-f756-456a-9b69-381546a633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c12f7-619f-48a4-8405-27d83720d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a4c12f7-619f-48a4-8405-27d83720d1d3" xsi:nil="true"/>
  </documentManagement>
</p:properties>
</file>

<file path=customXml/itemProps1.xml><?xml version="1.0" encoding="utf-8"?>
<ds:datastoreItem xmlns:ds="http://schemas.openxmlformats.org/officeDocument/2006/customXml" ds:itemID="{9C8D9C76-201B-45B8-977D-3A69FAB2AA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53D6A3-30CA-4552-97FD-BC007F2A9379}">
  <ds:schemaRefs>
    <ds:schemaRef ds:uri="0730b9f6-f756-456a-9b69-381546a63381"/>
    <ds:schemaRef ds:uri="8a4c12f7-619f-48a4-8405-27d83720d1d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14C30F4-72C1-41F7-8C49-572CD306217E}">
  <ds:schemaRefs>
    <ds:schemaRef ds:uri="http://schemas.microsoft.com/office/infopath/2007/PartnerControls"/>
    <ds:schemaRef ds:uri="8a4c12f7-619f-48a4-8405-27d83720d1d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730b9f6-f756-456a-9b69-381546a63381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1089</Words>
  <Application>Microsoft Macintosh PowerPoint</Application>
  <PresentationFormat>Grand écran</PresentationFormat>
  <Paragraphs>141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ArialMT</vt:lpstr>
      <vt:lpstr>Calibri</vt:lpstr>
      <vt:lpstr>Calibri Light</vt:lpstr>
      <vt:lpstr>DMSans</vt:lpstr>
      <vt:lpstr>Thème Office</vt:lpstr>
      <vt:lpstr>Trouble du Neuro- Développement</vt:lpstr>
      <vt:lpstr>Un parcours de santé publique, interprofessionnel,  pour les enfants  et les familles </vt:lpstr>
      <vt:lpstr>Présentation PowerPoint</vt:lpstr>
      <vt:lpstr>Les TND et la kinésithérapie</vt:lpstr>
      <vt:lpstr>Pourquoi s’intéresser aux TND ? </vt:lpstr>
      <vt:lpstr>Population accueillie en kinésithérapie</vt:lpstr>
      <vt:lpstr>Kinésithérapeute</vt:lpstr>
      <vt:lpstr>Pourquoi orienter vers un kinésithérapeute?</vt:lpstr>
      <vt:lpstr>La C.I.F. pour structurer l’évaluation factorielle  centrée sur la famille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Bibliographie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TND et la kinésithérapie</dc:title>
  <dc:creator>stephanie Keromnes</dc:creator>
  <cp:lastModifiedBy>stephanie Keromnes</cp:lastModifiedBy>
  <cp:revision>20</cp:revision>
  <dcterms:created xsi:type="dcterms:W3CDTF">2024-02-07T08:49:39Z</dcterms:created>
  <dcterms:modified xsi:type="dcterms:W3CDTF">2024-02-14T16:19:16Z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0x010100FD55E59C90794745927CB94770FB5D0F</vt:lpwstr>
  </property>
</Properties>
</file>