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8" r:id="rId3"/>
    <p:sldId id="271" r:id="rId4"/>
    <p:sldId id="273" r:id="rId5"/>
    <p:sldId id="268" r:id="rId6"/>
    <p:sldId id="266" r:id="rId7"/>
    <p:sldId id="274" r:id="rId8"/>
    <p:sldId id="286" r:id="rId9"/>
    <p:sldId id="285" r:id="rId10"/>
    <p:sldId id="287" r:id="rId11"/>
    <p:sldId id="276" r:id="rId12"/>
    <p:sldId id="281" r:id="rId13"/>
    <p:sldId id="282" r:id="rId14"/>
  </p:sldIdLst>
  <p:sldSz cx="12192000" cy="6858000"/>
  <p:notesSz cx="10020300" cy="68881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8E5"/>
    <a:srgbClr val="CD6F5D"/>
    <a:srgbClr val="008BBC"/>
    <a:srgbClr val="B0DD19"/>
    <a:srgbClr val="AFDA26"/>
    <a:srgbClr val="F4830B"/>
    <a:srgbClr val="5AC289"/>
    <a:srgbClr val="E37146"/>
    <a:srgbClr val="FFCC00"/>
    <a:srgbClr val="BE2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8FC97C-9FA9-EA80-B501-5506063E8064}" v="4" dt="2024-02-14T19:33:53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IER Simon" userId="S::simon.barbier@soprasteria.com::2d2c8927-093e-4b64-9706-872941cc9df8" providerId="AD" clId="Web-{FB8FC97C-9FA9-EA80-B501-5506063E8064}"/>
    <pc:docChg chg="mod modSld modMainMaster">
      <pc:chgData name="BARBIER Simon" userId="S::simon.barbier@soprasteria.com::2d2c8927-093e-4b64-9706-872941cc9df8" providerId="AD" clId="Web-{FB8FC97C-9FA9-EA80-B501-5506063E8064}" dt="2024-02-14T19:33:53.286" v="6" actId="14100"/>
      <pc:docMkLst>
        <pc:docMk/>
      </pc:docMkLst>
      <pc:sldChg chg="addSp modSp addAnim">
        <pc:chgData name="BARBIER Simon" userId="S::simon.barbier@soprasteria.com::2d2c8927-093e-4b64-9706-872941cc9df8" providerId="AD" clId="Web-{FB8FC97C-9FA9-EA80-B501-5506063E8064}" dt="2024-02-14T19:33:53.286" v="6" actId="14100"/>
        <pc:sldMkLst>
          <pc:docMk/>
          <pc:sldMk cId="0" sldId="287"/>
        </pc:sldMkLst>
        <pc:picChg chg="add mod">
          <ac:chgData name="BARBIER Simon" userId="S::simon.barbier@soprasteria.com::2d2c8927-093e-4b64-9706-872941cc9df8" providerId="AD" clId="Web-{FB8FC97C-9FA9-EA80-B501-5506063E8064}" dt="2024-02-14T19:33:53.286" v="6" actId="14100"/>
          <ac:picMkLst>
            <pc:docMk/>
            <pc:sldMk cId="0" sldId="287"/>
            <ac:picMk id="2" creationId="{C8CCFB79-9AA4-6F71-A462-FB15C5DB8631}"/>
          </ac:picMkLst>
        </pc:picChg>
      </pc:sldChg>
      <pc:sldMasterChg chg="addSp delSp">
        <pc:chgData name="BARBIER Simon" userId="S::simon.barbier@soprasteria.com::2d2c8927-093e-4b64-9706-872941cc9df8" providerId="AD" clId="Web-{FB8FC97C-9FA9-EA80-B501-5506063E8064}" dt="2024-02-14T19:33:31.863" v="5" actId="33475"/>
        <pc:sldMasterMkLst>
          <pc:docMk/>
          <pc:sldMasterMk cId="150375086" sldId="2147483648"/>
        </pc:sldMasterMkLst>
        <pc:spChg chg="add del">
          <ac:chgData name="BARBIER Simon" userId="S::simon.barbier@soprasteria.com::2d2c8927-093e-4b64-9706-872941cc9df8" providerId="AD" clId="Web-{FB8FC97C-9FA9-EA80-B501-5506063E8064}" dt="2024-02-14T19:33:31.863" v="5" actId="33475"/>
          <ac:spMkLst>
            <pc:docMk/>
            <pc:sldMasterMk cId="150375086" sldId="2147483648"/>
            <ac:spMk id="8" creationId="{0CD9D67A-2FB3-4A5A-7B58-9DB73EC3E851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75851" y="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FC3D48F-6B4A-42A3-8814-7A88E9078156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4256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75851" y="6542560"/>
            <a:ext cx="4342130" cy="34440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638FADC-8666-46B8-A5B2-9EE0E6C3CF8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2130" cy="34560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5851" y="1"/>
            <a:ext cx="4342130" cy="34560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5E1F6C01-5C6A-4275-BBD5-F8E3089548AA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0425"/>
            <a:ext cx="4133850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1002030" y="3314928"/>
            <a:ext cx="8016240" cy="271221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2130" cy="34560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5851" y="6542560"/>
            <a:ext cx="4342130" cy="34560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D3C6955-C3F7-423A-AF95-1ACBC2E5269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428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Interaction perpétuelle entre les deux voies, action = apprentissage.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3C6955-C3F7-423A-AF95-1ACBC2E52692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2365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dirty="0"/>
              <a:t>On apprend grâce à la vision / 90% des apprentissages passe par la vision (à vérifier) </a:t>
            </a:r>
            <a:r>
              <a:rPr lang="fr-FR" dirty="0" err="1"/>
              <a:t>cf</a:t>
            </a:r>
            <a:r>
              <a:rPr lang="fr-FR" dirty="0"/>
              <a:t> </a:t>
            </a:r>
            <a:r>
              <a:rPr lang="fr-FR" dirty="0" err="1"/>
              <a:t>shokron</a:t>
            </a:r>
            <a:r>
              <a:rPr lang="fr-FR" dirty="0"/>
              <a:t> /Prédominance de la discrimination des détails </a:t>
            </a:r>
          </a:p>
          <a:p>
            <a:pPr lvl="0"/>
            <a:r>
              <a:rPr lang="fr-FR" dirty="0"/>
              <a:t>TSA</a:t>
            </a:r>
            <a:endParaRPr lang="en-US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3C6955-C3F7-423A-AF95-1ACBC2E52692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238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Comme on l’a vu précédemment, une des priorités est de vérifier l’acuité visuelle.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3C6955-C3F7-423A-AF95-1ACBC2E52692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096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Une fois que le bilan ophtalmo est fait et que l’amétropie est corrigée ou non</a:t>
            </a:r>
          </a:p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3C6955-C3F7-423A-AF95-1ACBC2E52692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48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EC4FAE-E660-10C6-C04F-A87B4A32F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B73EA-D7B1-031C-BDDC-FA95137BF0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FD2B30-BF62-F2BE-2810-36DD1DE10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7D8767-B28F-D1E3-0F04-50AEC66A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06A903-C286-44B0-EB84-37C43AFEF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43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9AD3A7-DAA6-7BF8-A808-AE35DD9C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EA1A25-7162-A26E-F275-BF67824AA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7D0AC9-0038-34FB-A466-24714E756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5B85F3-08B5-808F-7B10-94F425F26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7E33-6E55-2231-65F8-ED74FA9AF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54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CC58C-9C59-2BE9-09D2-EA08A62F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2C67F5-0CE4-AB99-1DD9-1C8DA446C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2DF94D-8FE6-8890-23CB-64AC20240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B35B07-C5EA-79B4-FD33-6D3DFCF88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503363-C038-0366-C73F-2999666D4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9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0D5BFF-7E3F-3F29-094A-85C132383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C7470E-A664-9926-0879-CE0E06D63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5F0556-7507-8C98-47AD-29BD27452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99777A-3EF0-B7E0-B611-F6006E845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3F1573-B11D-4AA6-FDC9-6F9F61D5E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DDFAE9-F202-4C65-5287-144795967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125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DD93D1-CFDE-EDA5-7416-24D24DFEC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819182-FC1E-EE0D-9086-7B027E027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6F1A48-B860-DA55-C277-D94169837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5F5BA38-F839-1813-4AED-2C80F08D88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A0EB224-FC5C-8E7F-9BD9-D0388F1E9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7FF97E3-AAC5-66FC-3A84-C58370A40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7D78CCC-6F0D-AC49-0D4E-48779DEE8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C6867D4-CA1E-2B09-707C-8FECE027C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26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A5019D-057E-95AE-382C-BBDB2EEA8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3B99DB-8460-DF0A-3603-F0DF7A5AD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C98079-EDA4-2231-B177-EFC1ECCA7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112980-ADE6-146B-E8DB-F5D41A8A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47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BCA0FEC-3F93-0668-6FA1-A1A8F70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E40DCE3-0FB8-894B-FB9D-8F02B07F8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5E4F30-06C7-7C6B-76D0-F379F312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41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2EE233-7A0D-CA55-391F-CAE3890DE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293F22-1980-13A9-A679-EEBB147EF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DA1E11-3ABC-DCAC-5D5B-E680CB2AB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A04592-9154-C7E4-1F10-EC046DB1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71EB66-2FB5-F1D8-688A-EAE4A23D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5A80AB-0BF0-D945-9AA0-1F884AA86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643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3E59FE-2CE7-7D75-4299-A86FBC094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6760255-6239-B0DB-3B77-70B822183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DD768D-5481-0179-2C7F-B5D2A855A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25DC80-1331-6D57-77B5-285DE024C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8B48E8-085A-C99D-D5B6-4B6460CC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EADA2A-5F4E-9F3C-F691-FFFDBFEFA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33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1AC06F-8C85-AE20-4FAC-786787E5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0185CE4-AB41-A367-FA8C-D17B6B2B8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13F57E-8686-96D3-C8CC-1D1C1C664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9B7660-0CCB-2857-DCC6-2D5DC79F3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2EC074-9161-15BF-55C8-60913782E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115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51EE0ED-D7F2-CB26-51E2-6D218AA1EE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F18253-3527-0047-4A45-41CC819E4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B308B4-83EE-DE17-C64C-5394EC40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0FF743-1148-53D8-0909-014165A20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06C5C6-91CF-31AF-9E52-DCC00486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42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34A52D9-C711-8DDE-AAC8-704480C4B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00CAFA-B566-D7A7-B72A-6D8F5355E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3FFC7B-019E-4695-05A8-2C41C58EBC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93CAF1-50C1-43D6-9A45-45F9482730E0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5E31F5-F45A-DDD7-554D-6F4263D4D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256E59-20B9-B1A5-A495-5CCCC0EE1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F046B1-F058-411A-84DC-6D46326417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7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304E4DE-9571-F253-9307-DB8915B11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fr-FR" sz="7400">
                <a:solidFill>
                  <a:srgbClr val="FFFFFF"/>
                </a:solidFill>
              </a:rPr>
              <a:t>La prise en charge orthoptique des TND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3CCC025-2565-66CA-4770-8C79487D1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pPr algn="l"/>
            <a:r>
              <a:rPr lang="fr-FR" sz="2000" dirty="0">
                <a:solidFill>
                  <a:srgbClr val="FFFFFF"/>
                </a:solidFill>
              </a:rPr>
              <a:t>Carole Le Jacques et Marine Cuiengnet, orthoptistes libérales</a:t>
            </a:r>
          </a:p>
        </p:txBody>
      </p:sp>
      <p:sp>
        <p:nvSpPr>
          <p:cNvPr id="25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8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18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A01575-8509-D9F3-F5A9-53FC62142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4" name="Rectangle 8203">
            <a:extLst>
              <a:ext uri="{FF2B5EF4-FFF2-40B4-BE49-F238E27FC236}">
                <a16:creationId xmlns:a16="http://schemas.microsoft.com/office/drawing/2014/main" id="{B5525934-C518-8932-2F6F-DB70E41FB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6" name="Rectangle 8205">
            <a:extLst>
              <a:ext uri="{FF2B5EF4-FFF2-40B4-BE49-F238E27FC236}">
                <a16:creationId xmlns:a16="http://schemas.microsoft.com/office/drawing/2014/main" id="{846C19B7-B97D-E53C-7473-46F70E975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F8488BDC-C8EC-C02F-E4BF-1DC63D17F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5FE87FDB-2386-90B1-CF65-2AA1E141E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8DDCBD1-7DEC-69E0-EBD8-007FC632AC43}"/>
              </a:ext>
            </a:extLst>
          </p:cNvPr>
          <p:cNvSpPr/>
          <p:nvPr/>
        </p:nvSpPr>
        <p:spPr>
          <a:xfrm>
            <a:off x="-4" y="207554"/>
            <a:ext cx="10737112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Fonctions visuelles inférieures et oculomotrices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3D5C4F-65F3-1007-D5CD-F581394D4C27}"/>
              </a:ext>
            </a:extLst>
          </p:cNvPr>
          <p:cNvSpPr txBox="1"/>
          <p:nvPr/>
        </p:nvSpPr>
        <p:spPr>
          <a:xfrm>
            <a:off x="3046810" y="3244334"/>
            <a:ext cx="609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C3DF664-7004-690E-8940-A936D42FDFA1}"/>
              </a:ext>
            </a:extLst>
          </p:cNvPr>
          <p:cNvSpPr/>
          <p:nvPr/>
        </p:nvSpPr>
        <p:spPr>
          <a:xfrm>
            <a:off x="7175423" y="1743895"/>
            <a:ext cx="3826853" cy="1479191"/>
          </a:xfrm>
          <a:prstGeom prst="ellipse">
            <a:avLst/>
          </a:prstGeom>
          <a:solidFill>
            <a:srgbClr val="008BBC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Ophtalmologistes et orthoptistes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487B128-B141-8F38-3527-5BF00F0096F8}"/>
              </a:ext>
            </a:extLst>
          </p:cNvPr>
          <p:cNvSpPr/>
          <p:nvPr/>
        </p:nvSpPr>
        <p:spPr>
          <a:xfrm>
            <a:off x="6238407" y="3391025"/>
            <a:ext cx="2968665" cy="2751589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u="sng" dirty="0"/>
              <a:t>Fonctions sensorielles</a:t>
            </a:r>
            <a:r>
              <a:rPr lang="fr-FR" sz="1600" b="1" dirty="0"/>
              <a:t>:</a:t>
            </a:r>
          </a:p>
          <a:p>
            <a:endParaRPr lang="fr-FR" sz="1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Acuité visuelle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dirty="0"/>
              <a:t>Champ visuel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dirty="0"/>
              <a:t>Perception du contraste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dirty="0"/>
              <a:t>Stéréoscopie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dirty="0"/>
              <a:t>Vision binoculaire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000" dirty="0"/>
          </a:p>
          <a:p>
            <a:r>
              <a:rPr lang="fr-FR" dirty="0"/>
              <a:t>= Vision simple et nette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E9EBBD1-5CFC-66CF-6668-70C2162837EB}"/>
              </a:ext>
            </a:extLst>
          </p:cNvPr>
          <p:cNvSpPr/>
          <p:nvPr/>
        </p:nvSpPr>
        <p:spPr>
          <a:xfrm>
            <a:off x="9252296" y="3391024"/>
            <a:ext cx="2894479" cy="2751589"/>
          </a:xfrm>
          <a:prstGeom prst="roundRect">
            <a:avLst/>
          </a:prstGeom>
          <a:solidFill>
            <a:srgbClr val="CD6F5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u="sng" dirty="0"/>
              <a:t>Fonctions oculomotrices</a:t>
            </a:r>
            <a:r>
              <a:rPr lang="fr-FR" sz="1600" dirty="0"/>
              <a:t>:</a:t>
            </a:r>
          </a:p>
          <a:p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Alignement des axes visuels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Convergence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Motricité conjuguée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000" dirty="0"/>
          </a:p>
          <a:p>
            <a:r>
              <a:rPr lang="fr-FR" dirty="0"/>
              <a:t>= Orientation du regard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EB2BEE9-9D16-3461-CC84-490CE79D8C9E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95485" y="1812402"/>
            <a:ext cx="5850752" cy="39005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202ABE2-C96F-F9B6-7727-F4D185256824}"/>
              </a:ext>
            </a:extLst>
          </p:cNvPr>
          <p:cNvSpPr txBox="1"/>
          <p:nvPr/>
        </p:nvSpPr>
        <p:spPr>
          <a:xfrm>
            <a:off x="117446" y="6142615"/>
            <a:ext cx="451490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900" dirty="0"/>
              <a:t>Les voies de la vision.</a:t>
            </a:r>
          </a:p>
          <a:p>
            <a:pPr algn="ctr"/>
            <a:endParaRPr lang="fr-FR" sz="900" dirty="0"/>
          </a:p>
          <a:p>
            <a:pPr algn="ctr"/>
            <a:r>
              <a:rPr lang="fr-FR" sz="900" dirty="0"/>
              <a:t>Dessin Michel </a:t>
            </a:r>
            <a:r>
              <a:rPr lang="fr-FR" sz="900" dirty="0" err="1"/>
              <a:t>Saemann</a:t>
            </a:r>
            <a:r>
              <a:rPr lang="fr-FR" sz="900" dirty="0"/>
              <a:t> et François Poulain - Archives Larousse</a:t>
            </a:r>
          </a:p>
        </p:txBody>
      </p:sp>
    </p:spTree>
    <p:extLst>
      <p:ext uri="{BB962C8B-B14F-4D97-AF65-F5344CB8AC3E}">
        <p14:creationId xmlns:p14="http://schemas.microsoft.com/office/powerpoint/2010/main" val="44400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47EB86-4A4C-CFD4-80FC-DCE618C3D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4" name="Rectangle 8203">
            <a:extLst>
              <a:ext uri="{FF2B5EF4-FFF2-40B4-BE49-F238E27FC236}">
                <a16:creationId xmlns:a16="http://schemas.microsoft.com/office/drawing/2014/main" id="{BCFF2FF6-6C6F-D664-8FE8-2B5F2388F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6" name="Rectangle 8205">
            <a:extLst>
              <a:ext uri="{FF2B5EF4-FFF2-40B4-BE49-F238E27FC236}">
                <a16:creationId xmlns:a16="http://schemas.microsoft.com/office/drawing/2014/main" id="{22E80D26-4053-488B-B105-0DE58173F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7A73AD43-13B5-2B34-095C-DED8B2CAF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5838FAE6-98EA-328A-8DAC-C14ED5937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D2BB7FB-1890-E479-B803-25992125E2F5}"/>
              </a:ext>
            </a:extLst>
          </p:cNvPr>
          <p:cNvSpPr/>
          <p:nvPr/>
        </p:nvSpPr>
        <p:spPr>
          <a:xfrm>
            <a:off x="-3" y="177852"/>
            <a:ext cx="7063721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Fonctions visuelles supérieures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836244-10D0-500E-98F3-2F419FCFBC32}"/>
              </a:ext>
            </a:extLst>
          </p:cNvPr>
          <p:cNvSpPr txBox="1"/>
          <p:nvPr/>
        </p:nvSpPr>
        <p:spPr>
          <a:xfrm>
            <a:off x="3046810" y="3244334"/>
            <a:ext cx="609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6A68564-24C2-2EFD-3B3B-FC82B212A91B}"/>
              </a:ext>
            </a:extLst>
          </p:cNvPr>
          <p:cNvSpPr/>
          <p:nvPr/>
        </p:nvSpPr>
        <p:spPr>
          <a:xfrm>
            <a:off x="7382499" y="57747"/>
            <a:ext cx="4727726" cy="1431545"/>
          </a:xfrm>
          <a:prstGeom prst="ellipse">
            <a:avLst/>
          </a:prstGeom>
          <a:solidFill>
            <a:srgbClr val="008BBC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Orthoptistes et pluridisciplinarité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FE23E9-928D-98CD-522D-353A2ADFC29A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02370" y="1630920"/>
            <a:ext cx="4076116" cy="38799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045AC1-DC50-A1EE-68A1-04B10D87A30B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58682" y="1781432"/>
            <a:ext cx="4076116" cy="3664468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B578C6A-B00C-8618-3719-6FC22CA85635}"/>
              </a:ext>
            </a:extLst>
          </p:cNvPr>
          <p:cNvCxnSpPr/>
          <p:nvPr/>
        </p:nvCxnSpPr>
        <p:spPr>
          <a:xfrm>
            <a:off x="4496499" y="6014906"/>
            <a:ext cx="288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0E84161-6330-5437-B783-98BDC4C54125}"/>
              </a:ext>
            </a:extLst>
          </p:cNvPr>
          <p:cNvSpPr/>
          <p:nvPr/>
        </p:nvSpPr>
        <p:spPr>
          <a:xfrm>
            <a:off x="5326792" y="5542940"/>
            <a:ext cx="1384184" cy="3693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Action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72F92DE-ECB1-76EE-9A3D-9AC951F2CB5E}"/>
              </a:ext>
            </a:extLst>
          </p:cNvPr>
          <p:cNvSpPr/>
          <p:nvPr/>
        </p:nvSpPr>
        <p:spPr>
          <a:xfrm>
            <a:off x="1349406" y="5551630"/>
            <a:ext cx="3038707" cy="914400"/>
          </a:xfrm>
          <a:prstGeom prst="roundRect">
            <a:avLst/>
          </a:prstGeom>
          <a:solidFill>
            <a:srgbClr val="CD6F5D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Fonctions </a:t>
            </a:r>
            <a:r>
              <a:rPr lang="fr-FR" dirty="0" err="1"/>
              <a:t>visuo-motrices</a:t>
            </a:r>
            <a:r>
              <a:rPr lang="fr-FR" dirty="0"/>
              <a:t> et visuo-spatiales</a:t>
            </a:r>
          </a:p>
          <a:p>
            <a:pPr algn="ctr"/>
            <a:r>
              <a:rPr lang="fr-FR" dirty="0"/>
              <a:t>Localisation et mouvement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17B499E-AB97-6CE7-4C23-F712AC703C50}"/>
              </a:ext>
            </a:extLst>
          </p:cNvPr>
          <p:cNvSpPr/>
          <p:nvPr/>
        </p:nvSpPr>
        <p:spPr>
          <a:xfrm>
            <a:off x="7625918" y="5542940"/>
            <a:ext cx="3552568" cy="914394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Fonctions </a:t>
            </a:r>
            <a:r>
              <a:rPr lang="fr-FR" dirty="0" err="1">
                <a:solidFill>
                  <a:schemeClr val="bg1"/>
                </a:solidFill>
              </a:rPr>
              <a:t>visuo</a:t>
            </a:r>
            <a:r>
              <a:rPr lang="fr-FR" dirty="0">
                <a:solidFill>
                  <a:schemeClr val="bg1"/>
                </a:solidFill>
              </a:rPr>
              <a:t>-perceptives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 Reconnaissance visuelle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1F42158-6CB6-4E09-EB88-F0E6C5DFB0E1}"/>
              </a:ext>
            </a:extLst>
          </p:cNvPr>
          <p:cNvSpPr/>
          <p:nvPr/>
        </p:nvSpPr>
        <p:spPr>
          <a:xfrm>
            <a:off x="5326792" y="6149576"/>
            <a:ext cx="1384184" cy="3693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Analyse </a:t>
            </a:r>
          </a:p>
        </p:txBody>
      </p:sp>
    </p:spTree>
    <p:extLst>
      <p:ext uri="{BB962C8B-B14F-4D97-AF65-F5344CB8AC3E}">
        <p14:creationId xmlns:p14="http://schemas.microsoft.com/office/powerpoint/2010/main" val="73757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0" grpId="0" animBg="1"/>
      <p:bldP spid="21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88C29A-6B01-B6F4-72C9-BEB3D2BD0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4" name="Rectangle 8203">
            <a:extLst>
              <a:ext uri="{FF2B5EF4-FFF2-40B4-BE49-F238E27FC236}">
                <a16:creationId xmlns:a16="http://schemas.microsoft.com/office/drawing/2014/main" id="{83CF11DB-F49F-E42A-12B4-DD9673EB4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6" name="Rectangle 8205">
            <a:extLst>
              <a:ext uri="{FF2B5EF4-FFF2-40B4-BE49-F238E27FC236}">
                <a16:creationId xmlns:a16="http://schemas.microsoft.com/office/drawing/2014/main" id="{BB4D1A8E-3FBA-CCAE-0AAA-948F07213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1612DC27-67E2-00C3-4C56-24A7448AD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55B946FC-4F4C-C12E-1A6D-6445141BB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7AB80CD-B14A-2B69-A089-5BFFC5E9F28F}"/>
              </a:ext>
            </a:extLst>
          </p:cNvPr>
          <p:cNvSpPr/>
          <p:nvPr/>
        </p:nvSpPr>
        <p:spPr>
          <a:xfrm>
            <a:off x="-5" y="177852"/>
            <a:ext cx="12078273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sz="4000" dirty="0"/>
              <a:t>Besoins visuels dans le développement de l’enfant</a:t>
            </a:r>
          </a:p>
        </p:txBody>
      </p:sp>
      <p:sp>
        <p:nvSpPr>
          <p:cNvPr id="5127" name="Flèche : courbe vers la gauche 5126">
            <a:extLst>
              <a:ext uri="{FF2B5EF4-FFF2-40B4-BE49-F238E27FC236}">
                <a16:creationId xmlns:a16="http://schemas.microsoft.com/office/drawing/2014/main" id="{D4BB70BE-7E11-4B94-214E-0CDC6751F08B}"/>
              </a:ext>
            </a:extLst>
          </p:cNvPr>
          <p:cNvSpPr/>
          <p:nvPr/>
        </p:nvSpPr>
        <p:spPr>
          <a:xfrm rot="10800000">
            <a:off x="6195625" y="5104710"/>
            <a:ext cx="583031" cy="925276"/>
          </a:xfrm>
          <a:prstGeom prst="curvedLeftArrow">
            <a:avLst/>
          </a:prstGeom>
          <a:solidFill>
            <a:srgbClr val="5AC2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128" name="Flèche : courbe vers la gauche 5127">
            <a:extLst>
              <a:ext uri="{FF2B5EF4-FFF2-40B4-BE49-F238E27FC236}">
                <a16:creationId xmlns:a16="http://schemas.microsoft.com/office/drawing/2014/main" id="{CF312E6A-8422-5CEB-81FF-266D089F76FA}"/>
              </a:ext>
            </a:extLst>
          </p:cNvPr>
          <p:cNvSpPr/>
          <p:nvPr/>
        </p:nvSpPr>
        <p:spPr>
          <a:xfrm>
            <a:off x="6778656" y="5185382"/>
            <a:ext cx="617440" cy="941866"/>
          </a:xfrm>
          <a:prstGeom prst="curvedLeftArrow">
            <a:avLst/>
          </a:prstGeom>
          <a:solidFill>
            <a:srgbClr val="5AC28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129" name="Rectangle : coins arrondis 5128">
            <a:extLst>
              <a:ext uri="{FF2B5EF4-FFF2-40B4-BE49-F238E27FC236}">
                <a16:creationId xmlns:a16="http://schemas.microsoft.com/office/drawing/2014/main" id="{B7A7EA07-7948-F943-B5CE-BFF8A3968830}"/>
              </a:ext>
            </a:extLst>
          </p:cNvPr>
          <p:cNvSpPr/>
          <p:nvPr/>
        </p:nvSpPr>
        <p:spPr>
          <a:xfrm>
            <a:off x="4873061" y="4933179"/>
            <a:ext cx="1166070" cy="504406"/>
          </a:xfrm>
          <a:prstGeom prst="roundRect">
            <a:avLst/>
          </a:prstGeom>
          <a:solidFill>
            <a:srgbClr val="008BB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Vision</a:t>
            </a:r>
          </a:p>
        </p:txBody>
      </p:sp>
      <p:sp>
        <p:nvSpPr>
          <p:cNvPr id="5130" name="Rectangle : coins arrondis 5129">
            <a:extLst>
              <a:ext uri="{FF2B5EF4-FFF2-40B4-BE49-F238E27FC236}">
                <a16:creationId xmlns:a16="http://schemas.microsoft.com/office/drawing/2014/main" id="{BF44A37F-859D-3187-9571-70A8E8198272}"/>
              </a:ext>
            </a:extLst>
          </p:cNvPr>
          <p:cNvSpPr/>
          <p:nvPr/>
        </p:nvSpPr>
        <p:spPr>
          <a:xfrm>
            <a:off x="7612879" y="5777784"/>
            <a:ext cx="1800778" cy="504406"/>
          </a:xfrm>
          <a:prstGeom prst="roundRect">
            <a:avLst/>
          </a:prstGeom>
          <a:solidFill>
            <a:srgbClr val="008BB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Apprentissages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12D2D29-360E-E49B-95DF-502840F20091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07022" y="2222471"/>
            <a:ext cx="5106246" cy="2232159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AB931483-E12C-5244-3B3D-A4504F93EB58}"/>
              </a:ext>
            </a:extLst>
          </p:cNvPr>
          <p:cNvSpPr/>
          <p:nvPr/>
        </p:nvSpPr>
        <p:spPr>
          <a:xfrm>
            <a:off x="428801" y="2134505"/>
            <a:ext cx="3187817" cy="1330369"/>
          </a:xfrm>
          <a:prstGeom prst="ellipse">
            <a:avLst/>
          </a:prstGeom>
          <a:solidFill>
            <a:srgbClr val="CD6F5D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regard anticipe les gestes (imitation, pointage)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141A625-4A26-211C-F645-47AD09146456}"/>
              </a:ext>
            </a:extLst>
          </p:cNvPr>
          <p:cNvSpPr/>
          <p:nvPr/>
        </p:nvSpPr>
        <p:spPr>
          <a:xfrm>
            <a:off x="767931" y="4111389"/>
            <a:ext cx="3187817" cy="1255589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regard contribue aux apprentissages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8E470F9-C1DC-8037-DCCD-3BB68DE166F2}"/>
              </a:ext>
            </a:extLst>
          </p:cNvPr>
          <p:cNvSpPr/>
          <p:nvPr/>
        </p:nvSpPr>
        <p:spPr>
          <a:xfrm>
            <a:off x="7963211" y="2614225"/>
            <a:ext cx="3799988" cy="1364981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fr-FR" dirty="0"/>
              <a:t> le regard soutient et nourrit la communication</a:t>
            </a:r>
          </a:p>
        </p:txBody>
      </p:sp>
    </p:spTree>
    <p:extLst>
      <p:ext uri="{BB962C8B-B14F-4D97-AF65-F5344CB8AC3E}">
        <p14:creationId xmlns:p14="http://schemas.microsoft.com/office/powerpoint/2010/main" val="86552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nimBg="1"/>
      <p:bldP spid="5128" grpId="0" animBg="1"/>
      <p:bldP spid="5129" grpId="0" animBg="1"/>
      <p:bldP spid="5130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81BA9B-0153-5DB4-EC9C-04B95A0BF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4" name="Rectangle 8203">
            <a:extLst>
              <a:ext uri="{FF2B5EF4-FFF2-40B4-BE49-F238E27FC236}">
                <a16:creationId xmlns:a16="http://schemas.microsoft.com/office/drawing/2014/main" id="{61253D35-6CD2-8FD8-FCA7-F5D7A67B7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6" name="Rectangle 8205">
            <a:extLst>
              <a:ext uri="{FF2B5EF4-FFF2-40B4-BE49-F238E27FC236}">
                <a16:creationId xmlns:a16="http://schemas.microsoft.com/office/drawing/2014/main" id="{D8F568C7-8DDA-BEDF-4287-D5FDBAF8D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7EFB43D5-EA0E-4DE7-D039-1734AA71A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F2963A5C-EE18-5CF9-DA06-CB8DA6236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FD6FE86-D0D5-BC1A-04AB-FD8ED706B0A6}"/>
              </a:ext>
            </a:extLst>
          </p:cNvPr>
          <p:cNvSpPr/>
          <p:nvPr/>
        </p:nvSpPr>
        <p:spPr>
          <a:xfrm>
            <a:off x="-4" y="182177"/>
            <a:ext cx="7063721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Besoins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visuels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pour le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graphisme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omment l'écriture manuscrite améliore vos facultés d'apprentissage et  votre mémoire">
            <a:extLst>
              <a:ext uri="{FF2B5EF4-FFF2-40B4-BE49-F238E27FC236}">
                <a16:creationId xmlns:a16="http://schemas.microsoft.com/office/drawing/2014/main" id="{7E70F5FC-B3AB-F58C-7625-3F30B081E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188" y="2187495"/>
            <a:ext cx="3355910" cy="251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49210D7-E4DD-251B-715C-715C0D94F113}"/>
              </a:ext>
            </a:extLst>
          </p:cNvPr>
          <p:cNvSpPr/>
          <p:nvPr/>
        </p:nvSpPr>
        <p:spPr>
          <a:xfrm>
            <a:off x="8167233" y="3301272"/>
            <a:ext cx="3538479" cy="109952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Coordination vision centrale (fixation) et vision périphérique (localisation visuelle dynamique)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BD31578-756D-B489-A954-F7C3A77A77F9}"/>
              </a:ext>
            </a:extLst>
          </p:cNvPr>
          <p:cNvSpPr/>
          <p:nvPr/>
        </p:nvSpPr>
        <p:spPr>
          <a:xfrm>
            <a:off x="8390067" y="1985040"/>
            <a:ext cx="2894964" cy="933275"/>
          </a:xfrm>
          <a:prstGeom prst="roundRect">
            <a:avLst/>
          </a:prstGeom>
          <a:solidFill>
            <a:srgbClr val="CD6F5D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Perception des formes, orientation, dimensions, positions relatives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B421B92-CA3D-5A8E-13F4-D50DD4DD750E}"/>
              </a:ext>
            </a:extLst>
          </p:cNvPr>
          <p:cNvSpPr/>
          <p:nvPr/>
        </p:nvSpPr>
        <p:spPr>
          <a:xfrm>
            <a:off x="3294147" y="5125888"/>
            <a:ext cx="5021991" cy="1150626"/>
          </a:xfrm>
          <a:prstGeom prst="ellipse">
            <a:avLst/>
          </a:prstGeom>
          <a:solidFill>
            <a:srgbClr val="00206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Lien avec psychomotricien, ergothérapeute </a:t>
            </a:r>
          </a:p>
          <a:p>
            <a:pPr algn="ctr"/>
            <a:r>
              <a:rPr lang="fr-FR" dirty="0"/>
              <a:t>TDC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EC9A80-6B7F-7E3C-C64F-62A7CDB101A4}"/>
              </a:ext>
            </a:extLst>
          </p:cNvPr>
          <p:cNvSpPr/>
          <p:nvPr/>
        </p:nvSpPr>
        <p:spPr>
          <a:xfrm>
            <a:off x="8709611" y="4748383"/>
            <a:ext cx="2575420" cy="75500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Coordination </a:t>
            </a:r>
            <a:r>
              <a:rPr lang="fr-FR" dirty="0" err="1"/>
              <a:t>oculo</a:t>
            </a:r>
            <a:r>
              <a:rPr lang="fr-FR" dirty="0"/>
              <a:t>- manuelle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569BB81-A0E9-E672-F4BA-92940CF1BE1E}"/>
              </a:ext>
            </a:extLst>
          </p:cNvPr>
          <p:cNvSpPr/>
          <p:nvPr/>
        </p:nvSpPr>
        <p:spPr>
          <a:xfrm>
            <a:off x="773821" y="2408309"/>
            <a:ext cx="2786125" cy="1150626"/>
          </a:xfrm>
          <a:prstGeom prst="roundRect">
            <a:avLst/>
          </a:prstGeom>
          <a:solidFill>
            <a:srgbClr val="008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Vision simple et nette (acuité visuelle, convergence fusionnelle)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7025007-4E5D-788E-2E84-5D7138448EBF}"/>
              </a:ext>
            </a:extLst>
          </p:cNvPr>
          <p:cNvSpPr/>
          <p:nvPr/>
        </p:nvSpPr>
        <p:spPr>
          <a:xfrm>
            <a:off x="885842" y="4100434"/>
            <a:ext cx="2562081" cy="705992"/>
          </a:xfrm>
          <a:prstGeom prst="roundRect">
            <a:avLst/>
          </a:prstGeom>
          <a:solidFill>
            <a:srgbClr val="008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Orientation du regard (motricité)</a:t>
            </a:r>
          </a:p>
        </p:txBody>
      </p:sp>
    </p:spTree>
    <p:extLst>
      <p:ext uri="{BB962C8B-B14F-4D97-AF65-F5344CB8AC3E}">
        <p14:creationId xmlns:p14="http://schemas.microsoft.com/office/powerpoint/2010/main" val="28886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  <p:bldP spid="11" grpId="0" animBg="1"/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4" name="Rectangle 820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6" name="Rectangle 820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3CF5E61-0DA0-6301-A08B-DA385A31690D}"/>
              </a:ext>
            </a:extLst>
          </p:cNvPr>
          <p:cNvSpPr/>
          <p:nvPr/>
        </p:nvSpPr>
        <p:spPr>
          <a:xfrm>
            <a:off x="0" y="166656"/>
            <a:ext cx="7063721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Besoins visuels pour la lecture </a:t>
            </a:r>
          </a:p>
        </p:txBody>
      </p:sp>
      <p:pic>
        <p:nvPicPr>
          <p:cNvPr id="8194" name="Picture 2" descr="Lecture Cartes | Quizlet">
            <a:extLst>
              <a:ext uri="{FF2B5EF4-FFF2-40B4-BE49-F238E27FC236}">
                <a16:creationId xmlns:a16="http://schemas.microsoft.com/office/drawing/2014/main" id="{F0203E38-EE04-1B70-7F3C-485547974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9592" y="2366614"/>
            <a:ext cx="4295377" cy="199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9A6F2B64-7327-BAFF-4B7D-1412000A281C}"/>
              </a:ext>
            </a:extLst>
          </p:cNvPr>
          <p:cNvSpPr/>
          <p:nvPr/>
        </p:nvSpPr>
        <p:spPr>
          <a:xfrm>
            <a:off x="4313467" y="5283636"/>
            <a:ext cx="3187625" cy="1049741"/>
          </a:xfrm>
          <a:prstGeom prst="ellipse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fr-FR" sz="1800" dirty="0"/>
              <a:t>Lien avec </a:t>
            </a:r>
            <a:r>
              <a:rPr lang="fr-FR" dirty="0"/>
              <a:t>o</a:t>
            </a:r>
            <a:r>
              <a:rPr lang="fr-FR" sz="1800" dirty="0"/>
              <a:t>rthophonistes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fr-FR" sz="1800" dirty="0"/>
              <a:t> DYSLEXIE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0104226-B127-EF8F-EA5C-38228B992147}"/>
              </a:ext>
            </a:extLst>
          </p:cNvPr>
          <p:cNvSpPr/>
          <p:nvPr/>
        </p:nvSpPr>
        <p:spPr>
          <a:xfrm>
            <a:off x="8326965" y="3199244"/>
            <a:ext cx="3632619" cy="102041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Coordination vision centrale (fixation) et vision périphérique </a:t>
            </a:r>
          </a:p>
          <a:p>
            <a:r>
              <a:rPr lang="fr-FR" dirty="0"/>
              <a:t>(localisation visuelle dynamique)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66F990-5E09-B84D-E652-EBAD2AF58706}"/>
              </a:ext>
            </a:extLst>
          </p:cNvPr>
          <p:cNvSpPr/>
          <p:nvPr/>
        </p:nvSpPr>
        <p:spPr>
          <a:xfrm>
            <a:off x="8996044" y="1982792"/>
            <a:ext cx="1862076" cy="767644"/>
          </a:xfrm>
          <a:prstGeom prst="roundRect">
            <a:avLst/>
          </a:prstGeom>
          <a:solidFill>
            <a:srgbClr val="CD6F5D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Perception des formes (lettres)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20499B-E160-8964-D9CA-319650352DD8}"/>
              </a:ext>
            </a:extLst>
          </p:cNvPr>
          <p:cNvSpPr/>
          <p:nvPr/>
        </p:nvSpPr>
        <p:spPr>
          <a:xfrm>
            <a:off x="8326964" y="4668470"/>
            <a:ext cx="3632619" cy="6337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Capacités </a:t>
            </a:r>
            <a:r>
              <a:rPr lang="fr-FR" dirty="0" err="1"/>
              <a:t>visuo</a:t>
            </a:r>
            <a:r>
              <a:rPr lang="fr-FR" dirty="0"/>
              <a:t>-attentionnelles (exploration, empan)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9E1DDA3-FDE0-F375-4861-D49A8EC72850}"/>
              </a:ext>
            </a:extLst>
          </p:cNvPr>
          <p:cNvSpPr/>
          <p:nvPr/>
        </p:nvSpPr>
        <p:spPr>
          <a:xfrm>
            <a:off x="773821" y="2408309"/>
            <a:ext cx="2786125" cy="1150626"/>
          </a:xfrm>
          <a:prstGeom prst="roundRect">
            <a:avLst/>
          </a:prstGeom>
          <a:solidFill>
            <a:srgbClr val="008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Vision simple et nette (acuité visuelle, convergence fusionnelle)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23FCD00-AD24-3E83-E603-005F5A77876C}"/>
              </a:ext>
            </a:extLst>
          </p:cNvPr>
          <p:cNvSpPr/>
          <p:nvPr/>
        </p:nvSpPr>
        <p:spPr>
          <a:xfrm>
            <a:off x="885842" y="4100434"/>
            <a:ext cx="2562081" cy="705992"/>
          </a:xfrm>
          <a:prstGeom prst="roundRect">
            <a:avLst/>
          </a:prstGeom>
          <a:solidFill>
            <a:srgbClr val="008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Orientation du regard (motricité)</a:t>
            </a:r>
          </a:p>
        </p:txBody>
      </p:sp>
    </p:spTree>
    <p:extLst>
      <p:ext uri="{BB962C8B-B14F-4D97-AF65-F5344CB8AC3E}">
        <p14:creationId xmlns:p14="http://schemas.microsoft.com/office/powerpoint/2010/main" val="31668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597E03-18B6-AD80-751B-B1F787114B1B}"/>
              </a:ext>
            </a:extLst>
          </p:cNvPr>
          <p:cNvSpPr/>
          <p:nvPr/>
        </p:nvSpPr>
        <p:spPr>
          <a:xfrm>
            <a:off x="0" y="207554"/>
            <a:ext cx="7063721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Besoins</a:t>
            </a: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visuels</a:t>
            </a: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pour </a:t>
            </a:r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mathématiques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222" name="Picture 6" descr="Maternelle - Numération - Jouer avec des cartes de quantités ~ La Classe  des gnomes">
            <a:extLst>
              <a:ext uri="{FF2B5EF4-FFF2-40B4-BE49-F238E27FC236}">
                <a16:creationId xmlns:a16="http://schemas.microsoft.com/office/drawing/2014/main" id="{816C4683-F995-12FD-2D0F-8C0AFD5CD3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22809" y="2327944"/>
            <a:ext cx="3040912" cy="229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2A860D-5562-7C3E-62E6-259D8046D644}"/>
              </a:ext>
            </a:extLst>
          </p:cNvPr>
          <p:cNvSpPr txBox="1">
            <a:spLocks/>
          </p:cNvSpPr>
          <p:nvPr/>
        </p:nvSpPr>
        <p:spPr>
          <a:xfrm>
            <a:off x="502815" y="2125527"/>
            <a:ext cx="7684840" cy="29749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3F52F5E-5636-E74D-F5A2-1CD3E9114F9C}"/>
              </a:ext>
            </a:extLst>
          </p:cNvPr>
          <p:cNvSpPr/>
          <p:nvPr/>
        </p:nvSpPr>
        <p:spPr>
          <a:xfrm>
            <a:off x="8128856" y="2453403"/>
            <a:ext cx="3040912" cy="1023457"/>
          </a:xfrm>
          <a:prstGeom prst="roundRect">
            <a:avLst/>
          </a:prstGeom>
          <a:solidFill>
            <a:srgbClr val="CD6F5D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Perception visuelle (tailles, longueurs, quantités)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147A5AB-0DA3-4C10-0AE5-F7BBE89E8059}"/>
              </a:ext>
            </a:extLst>
          </p:cNvPr>
          <p:cNvSpPr/>
          <p:nvPr/>
        </p:nvSpPr>
        <p:spPr>
          <a:xfrm>
            <a:off x="8301531" y="3870574"/>
            <a:ext cx="2690683" cy="1088822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  <a:p>
            <a:pPr algn="ctr"/>
            <a:r>
              <a:rPr lang="fr-FR" dirty="0"/>
              <a:t>Repérage spatial (localisation visuelle statique et dynamique)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C77754A-1485-6C9E-A3C0-83377ED28F9A}"/>
              </a:ext>
            </a:extLst>
          </p:cNvPr>
          <p:cNvSpPr/>
          <p:nvPr/>
        </p:nvSpPr>
        <p:spPr>
          <a:xfrm>
            <a:off x="4177908" y="5352177"/>
            <a:ext cx="3187625" cy="1235054"/>
          </a:xfrm>
          <a:prstGeom prst="ellipse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fr-FR" dirty="0"/>
              <a:t>Lien avec p</a:t>
            </a:r>
            <a:r>
              <a:rPr lang="fr-FR" sz="1800" dirty="0"/>
              <a:t>sychomotricien,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fr-FR" sz="1800" dirty="0"/>
              <a:t>orthophoniste, ergothérapeute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C169083-53A0-6F1A-B65F-28431BF2F793}"/>
              </a:ext>
            </a:extLst>
          </p:cNvPr>
          <p:cNvSpPr/>
          <p:nvPr/>
        </p:nvSpPr>
        <p:spPr>
          <a:xfrm>
            <a:off x="773821" y="2408309"/>
            <a:ext cx="2786125" cy="1150626"/>
          </a:xfrm>
          <a:prstGeom prst="roundRect">
            <a:avLst/>
          </a:prstGeom>
          <a:solidFill>
            <a:srgbClr val="008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Vision simple et nette (acuité visuelle, convergence fusionnelle) 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E9B04BF-735A-61D7-22F2-62487C1D6EF5}"/>
              </a:ext>
            </a:extLst>
          </p:cNvPr>
          <p:cNvSpPr/>
          <p:nvPr/>
        </p:nvSpPr>
        <p:spPr>
          <a:xfrm>
            <a:off x="885842" y="4100434"/>
            <a:ext cx="2562081" cy="705992"/>
          </a:xfrm>
          <a:prstGeom prst="roundRect">
            <a:avLst/>
          </a:prstGeom>
          <a:solidFill>
            <a:srgbClr val="008BB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Orientation du regard (motricité)</a:t>
            </a:r>
          </a:p>
        </p:txBody>
      </p:sp>
    </p:spTree>
    <p:extLst>
      <p:ext uri="{BB962C8B-B14F-4D97-AF65-F5344CB8AC3E}">
        <p14:creationId xmlns:p14="http://schemas.microsoft.com/office/powerpoint/2010/main" val="365942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62BDF5-0682-9514-77A6-C54DC3528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 : coins arrondis 3">
            <a:extLst>
              <a:ext uri="{FF2B5EF4-FFF2-40B4-BE49-F238E27FC236}">
                <a16:creationId xmlns:a16="http://schemas.microsoft.com/office/drawing/2014/main" id="{11AEC47F-C9B1-C57A-240F-08700E54CFC8}"/>
              </a:ext>
            </a:extLst>
          </p:cNvPr>
          <p:cNvSpPr/>
          <p:nvPr/>
        </p:nvSpPr>
        <p:spPr>
          <a:xfrm>
            <a:off x="113211" y="1650313"/>
            <a:ext cx="7350035" cy="5098830"/>
          </a:xfrm>
          <a:prstGeom prst="roundRect">
            <a:avLst>
              <a:gd name="adj" fmla="val 42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b="1" u="sng" dirty="0">
                <a:solidFill>
                  <a:schemeClr val="tx2"/>
                </a:solidFill>
              </a:rPr>
              <a:t>Anamnèse :</a:t>
            </a:r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27820FC3-2FC7-C8D4-5B68-D311261FB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C99AE6D1-DE80-1E83-54A1-96D39B52F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D0B6B4E3-2BB6-25DA-445B-545685479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B8C7118-3816-9037-21DF-AE701B27F457}"/>
              </a:ext>
            </a:extLst>
          </p:cNvPr>
          <p:cNvSpPr/>
          <p:nvPr/>
        </p:nvSpPr>
        <p:spPr>
          <a:xfrm>
            <a:off x="0" y="207554"/>
            <a:ext cx="7063721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Impor</a:t>
            </a:r>
            <a:r>
              <a:rPr lang="en-US" sz="3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tance du </a:t>
            </a:r>
            <a:r>
              <a:rPr lang="fr-FR" sz="3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dépistage</a:t>
            </a:r>
            <a:r>
              <a:rPr lang="en-US" sz="3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visuel</a:t>
            </a: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689522" y="3586055"/>
            <a:ext cx="2052000" cy="648000"/>
          </a:xfrm>
          <a:prstGeom prst="roundRect">
            <a:avLst>
              <a:gd name="adj" fmla="val 143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Port de lunettes ?</a:t>
            </a:r>
          </a:p>
        </p:txBody>
      </p:sp>
      <p:sp>
        <p:nvSpPr>
          <p:cNvPr id="45" name="Rectangle à coins arrondis 44"/>
          <p:cNvSpPr/>
          <p:nvPr/>
        </p:nvSpPr>
        <p:spPr>
          <a:xfrm>
            <a:off x="3583040" y="3316335"/>
            <a:ext cx="2504245" cy="468000"/>
          </a:xfrm>
          <a:prstGeom prst="roundRect">
            <a:avLst>
              <a:gd name="adj" fmla="val 143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Contrôle tous les ans</a:t>
            </a:r>
          </a:p>
        </p:txBody>
      </p:sp>
      <p:cxnSp>
        <p:nvCxnSpPr>
          <p:cNvPr id="46" name="Connecteur droit avec flèche 11"/>
          <p:cNvCxnSpPr>
            <a:stCxn id="44" idx="3"/>
            <a:endCxn id="45" idx="1"/>
          </p:cNvCxnSpPr>
          <p:nvPr/>
        </p:nvCxnSpPr>
        <p:spPr>
          <a:xfrm flipV="1">
            <a:off x="2741522" y="3550335"/>
            <a:ext cx="841518" cy="35972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ZoneTexte 46"/>
          <p:cNvSpPr txBox="1"/>
          <p:nvPr/>
        </p:nvSpPr>
        <p:spPr>
          <a:xfrm>
            <a:off x="2905529" y="3388040"/>
            <a:ext cx="504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Oui</a:t>
            </a:r>
          </a:p>
        </p:txBody>
      </p:sp>
      <p:cxnSp>
        <p:nvCxnSpPr>
          <p:cNvPr id="48" name="Connecteur droit avec flèche 15"/>
          <p:cNvCxnSpPr>
            <a:stCxn id="44" idx="3"/>
            <a:endCxn id="50" idx="1"/>
          </p:cNvCxnSpPr>
          <p:nvPr/>
        </p:nvCxnSpPr>
        <p:spPr>
          <a:xfrm>
            <a:off x="2741522" y="3910055"/>
            <a:ext cx="814577" cy="363673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2858528" y="4119720"/>
            <a:ext cx="598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Non</a:t>
            </a:r>
          </a:p>
        </p:txBody>
      </p:sp>
      <p:sp>
        <p:nvSpPr>
          <p:cNvPr id="50" name="Rectangle à coins arrondis 49"/>
          <p:cNvSpPr/>
          <p:nvPr/>
        </p:nvSpPr>
        <p:spPr>
          <a:xfrm>
            <a:off x="3556099" y="4021728"/>
            <a:ext cx="3708000" cy="504000"/>
          </a:xfrm>
          <a:prstGeom prst="roundRect">
            <a:avLst>
              <a:gd name="adj" fmla="val 143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Contrôle en PS, CP, 6</a:t>
            </a:r>
            <a:r>
              <a:rPr lang="fr-FR" baseline="30000" dirty="0"/>
              <a:t>è</a:t>
            </a:r>
            <a:r>
              <a:rPr lang="fr-FR" dirty="0"/>
              <a:t> </a:t>
            </a:r>
            <a:r>
              <a:rPr lang="fr-FR" sz="1400" dirty="0"/>
              <a:t>(au minimum)</a:t>
            </a:r>
            <a:endParaRPr lang="fr-FR" dirty="0"/>
          </a:p>
        </p:txBody>
      </p:sp>
      <p:sp>
        <p:nvSpPr>
          <p:cNvPr id="67" name="Rectangle à coins arrondis 66"/>
          <p:cNvSpPr/>
          <p:nvPr/>
        </p:nvSpPr>
        <p:spPr>
          <a:xfrm>
            <a:off x="689523" y="2279769"/>
            <a:ext cx="4716000" cy="648000"/>
          </a:xfrm>
          <a:prstGeom prst="roundRect">
            <a:avLst>
              <a:gd name="adj" fmla="val 143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Date du dernier contrôle visuel ?</a:t>
            </a:r>
          </a:p>
        </p:txBody>
      </p:sp>
      <p:sp>
        <p:nvSpPr>
          <p:cNvPr id="84" name="Ellipse 83"/>
          <p:cNvSpPr/>
          <p:nvPr/>
        </p:nvSpPr>
        <p:spPr>
          <a:xfrm>
            <a:off x="278674" y="2412273"/>
            <a:ext cx="313508" cy="3135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1</a:t>
            </a:r>
            <a:endParaRPr lang="fr-FR" b="1" dirty="0"/>
          </a:p>
        </p:txBody>
      </p:sp>
      <p:sp>
        <p:nvSpPr>
          <p:cNvPr id="85" name="Ellipse 84"/>
          <p:cNvSpPr/>
          <p:nvPr/>
        </p:nvSpPr>
        <p:spPr>
          <a:xfrm>
            <a:off x="278674" y="3735977"/>
            <a:ext cx="313508" cy="3135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2</a:t>
            </a:r>
            <a:endParaRPr lang="fr-FR" b="1" dirty="0"/>
          </a:p>
        </p:txBody>
      </p:sp>
      <p:sp>
        <p:nvSpPr>
          <p:cNvPr id="89" name="Rectangle à coins arrondis 88"/>
          <p:cNvSpPr/>
          <p:nvPr/>
        </p:nvSpPr>
        <p:spPr>
          <a:xfrm>
            <a:off x="689521" y="4728754"/>
            <a:ext cx="3307713" cy="1863635"/>
          </a:xfrm>
          <a:prstGeom prst="roundRect">
            <a:avLst>
              <a:gd name="adj" fmla="val 91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/>
              <a:t>Contrôle nécessaire si :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r>
              <a:rPr lang="fr-FR" sz="1600" dirty="0"/>
              <a:t> Signes de fatigue oculaire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r>
              <a:rPr lang="fr-FR" sz="1600" dirty="0"/>
              <a:t> Clignements intempestifs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r>
              <a:rPr lang="fr-FR" sz="1600" dirty="0"/>
              <a:t> Céphalées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r>
              <a:rPr lang="fr-FR" sz="1600" dirty="0"/>
              <a:t> Vision double</a:t>
            </a:r>
          </a:p>
          <a:p>
            <a:pPr>
              <a:spcBef>
                <a:spcPts val="300"/>
              </a:spcBef>
              <a:buFont typeface="Arial" pitchFamily="34" charset="0"/>
              <a:buChar char="•"/>
            </a:pPr>
            <a:r>
              <a:rPr lang="fr-FR" sz="1600" dirty="0"/>
              <a:t> Vision floue</a:t>
            </a:r>
            <a:endParaRPr lang="fr-FR" dirty="0"/>
          </a:p>
        </p:txBody>
      </p:sp>
      <p:sp>
        <p:nvSpPr>
          <p:cNvPr id="90" name="Ellipse 89"/>
          <p:cNvSpPr/>
          <p:nvPr/>
        </p:nvSpPr>
        <p:spPr>
          <a:xfrm>
            <a:off x="278674" y="4937759"/>
            <a:ext cx="313508" cy="31350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3</a:t>
            </a:r>
            <a:endParaRPr lang="fr-FR" b="1" dirty="0"/>
          </a:p>
        </p:txBody>
      </p:sp>
      <p:sp>
        <p:nvSpPr>
          <p:cNvPr id="91" name="Rectangle : coins arrondis 3">
            <a:extLst>
              <a:ext uri="{FF2B5EF4-FFF2-40B4-BE49-F238E27FC236}">
                <a16:creationId xmlns:a16="http://schemas.microsoft.com/office/drawing/2014/main" id="{11AEC47F-C9B1-C57A-240F-08700E54CFC8}"/>
              </a:ext>
            </a:extLst>
          </p:cNvPr>
          <p:cNvSpPr/>
          <p:nvPr/>
        </p:nvSpPr>
        <p:spPr>
          <a:xfrm>
            <a:off x="7602583" y="1650313"/>
            <a:ext cx="4432664" cy="5098830"/>
          </a:xfrm>
          <a:prstGeom prst="roundRect">
            <a:avLst>
              <a:gd name="adj" fmla="val 428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4000" b="1" dirty="0">
                <a:solidFill>
                  <a:srgbClr val="CD6F5D"/>
                </a:solidFill>
              </a:rPr>
              <a:t>⚠</a:t>
            </a:r>
            <a:endParaRPr lang="fr-FR" sz="2800" b="1" dirty="0">
              <a:solidFill>
                <a:srgbClr val="CD6F5D"/>
              </a:solidFill>
            </a:endParaRPr>
          </a:p>
        </p:txBody>
      </p:sp>
      <p:sp>
        <p:nvSpPr>
          <p:cNvPr id="8" name="Rectangle : coins arrondis 3">
            <a:extLst>
              <a:ext uri="{FF2B5EF4-FFF2-40B4-BE49-F238E27FC236}">
                <a16:creationId xmlns:a16="http://schemas.microsoft.com/office/drawing/2014/main" id="{11AEC47F-C9B1-C57A-240F-08700E54CFC8}"/>
              </a:ext>
            </a:extLst>
          </p:cNvPr>
          <p:cNvSpPr/>
          <p:nvPr/>
        </p:nvSpPr>
        <p:spPr>
          <a:xfrm>
            <a:off x="7751726" y="5210206"/>
            <a:ext cx="4140000" cy="1053861"/>
          </a:xfrm>
          <a:prstGeom prst="roundRect">
            <a:avLst>
              <a:gd name="adj" fmla="val 6477"/>
            </a:avLst>
          </a:prstGeom>
          <a:solidFill>
            <a:srgbClr val="CD6F5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/>
              <a:t>AMBLYOPIE :</a:t>
            </a:r>
          </a:p>
          <a:p>
            <a:r>
              <a:rPr lang="fr-FR" dirty="0"/>
              <a:t>Prise en charge au plus tôt </a:t>
            </a:r>
            <a:r>
              <a:rPr lang="fr-FR" dirty="0">
                <a:sym typeface="Wingdings" pitchFamily="2" charset="2"/>
              </a:rPr>
              <a:t> chance de récupération </a:t>
            </a:r>
            <a:r>
              <a:rPr lang="fr-FR" dirty="0"/>
              <a:t>rapide</a:t>
            </a:r>
          </a:p>
        </p:txBody>
      </p:sp>
      <p:sp>
        <p:nvSpPr>
          <p:cNvPr id="94" name="Rectangle : coins arrondis 3">
            <a:extLst>
              <a:ext uri="{FF2B5EF4-FFF2-40B4-BE49-F238E27FC236}">
                <a16:creationId xmlns:a16="http://schemas.microsoft.com/office/drawing/2014/main" id="{11AEC47F-C9B1-C57A-240F-08700E54CFC8}"/>
              </a:ext>
            </a:extLst>
          </p:cNvPr>
          <p:cNvSpPr/>
          <p:nvPr/>
        </p:nvSpPr>
        <p:spPr>
          <a:xfrm>
            <a:off x="7751726" y="3932895"/>
            <a:ext cx="4140000" cy="875377"/>
          </a:xfrm>
          <a:prstGeom prst="roundRect">
            <a:avLst>
              <a:gd name="adj" fmla="val 6477"/>
            </a:avLst>
          </a:prstGeom>
          <a:solidFill>
            <a:srgbClr val="CD6F5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développement rétinien de l’acuité se termine à 7-8 ans</a:t>
            </a:r>
          </a:p>
        </p:txBody>
      </p:sp>
      <p:sp>
        <p:nvSpPr>
          <p:cNvPr id="95" name="Rectangle : coins arrondis 3">
            <a:extLst>
              <a:ext uri="{FF2B5EF4-FFF2-40B4-BE49-F238E27FC236}">
                <a16:creationId xmlns:a16="http://schemas.microsoft.com/office/drawing/2014/main" id="{11AEC47F-C9B1-C57A-240F-08700E54CFC8}"/>
              </a:ext>
            </a:extLst>
          </p:cNvPr>
          <p:cNvSpPr/>
          <p:nvPr/>
        </p:nvSpPr>
        <p:spPr>
          <a:xfrm>
            <a:off x="7751726" y="2655584"/>
            <a:ext cx="4140000" cy="875377"/>
          </a:xfrm>
          <a:prstGeom prst="roundRect">
            <a:avLst>
              <a:gd name="adj" fmla="val 6477"/>
            </a:avLst>
          </a:prstGeom>
          <a:solidFill>
            <a:srgbClr val="CD6F5D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Les défauts visuels évoluent avec la croissance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49870" y="4655549"/>
            <a:ext cx="1244399" cy="1900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85259" y="1800398"/>
            <a:ext cx="1138819" cy="181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072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44" grpId="0" animBg="1"/>
      <p:bldP spid="45" grpId="0" animBg="1"/>
      <p:bldP spid="47" grpId="0"/>
      <p:bldP spid="49" grpId="0"/>
      <p:bldP spid="50" grpId="0" animBg="1"/>
      <p:bldP spid="67" grpId="0" animBg="1"/>
      <p:bldP spid="84" grpId="0" animBg="1"/>
      <p:bldP spid="85" grpId="0" animBg="1"/>
      <p:bldP spid="89" grpId="0" animBg="1"/>
      <p:bldP spid="90" grpId="0" animBg="1"/>
      <p:bldP spid="91" grpId="0" animBg="1"/>
      <p:bldP spid="8" grpId="0" animBg="1"/>
      <p:bldP spid="94" grpId="0" animBg="1"/>
      <p:bldP spid="9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934B2B-CDAF-BC97-7659-6846BC988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Rectangle 9224">
            <a:extLst>
              <a:ext uri="{FF2B5EF4-FFF2-40B4-BE49-F238E27FC236}">
                <a16:creationId xmlns:a16="http://schemas.microsoft.com/office/drawing/2014/main" id="{010F3259-CF59-7FB5-0CE2-1B25526B6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D93C6EC1-5083-8DC8-3B08-30F69E82C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06D0D860-53AE-611A-D0D2-8EEF578F9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87ECD6F-5C4C-5751-8587-D7D31C6BB8F1}"/>
              </a:ext>
            </a:extLst>
          </p:cNvPr>
          <p:cNvSpPr/>
          <p:nvPr/>
        </p:nvSpPr>
        <p:spPr>
          <a:xfrm>
            <a:off x="0" y="207554"/>
            <a:ext cx="7430610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Signes d’appel pour adresser en Bilan Orthoptique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5E8C8E6-EB62-7571-6FC5-1D8701A74E60}"/>
              </a:ext>
            </a:extLst>
          </p:cNvPr>
          <p:cNvSpPr/>
          <p:nvPr/>
        </p:nvSpPr>
        <p:spPr>
          <a:xfrm>
            <a:off x="184040" y="1905521"/>
            <a:ext cx="5760000" cy="2240351"/>
          </a:xfrm>
          <a:prstGeom prst="roundRect">
            <a:avLst>
              <a:gd name="adj" fmla="val 7156"/>
            </a:avLst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fr-FR" b="1" u="sng" dirty="0"/>
              <a:t>Troubles de la gestion du regard </a:t>
            </a:r>
          </a:p>
          <a:p>
            <a:pPr marL="266700" indent="-177800">
              <a:buFont typeface="Arial" pitchFamily="34" charset="0"/>
              <a:buChar char="•"/>
            </a:pPr>
            <a:r>
              <a:rPr lang="fr-FR" dirty="0"/>
              <a:t>Sauts de mots ou lignes en lecture, lecture non fluide</a:t>
            </a:r>
          </a:p>
          <a:p>
            <a:pPr marL="266700" indent="-177800">
              <a:buFont typeface="Arial" pitchFamily="34" charset="0"/>
              <a:buChar char="•"/>
            </a:pPr>
            <a:r>
              <a:rPr lang="fr-FR" dirty="0"/>
              <a:t>Fixation et poursuite difficile avec mauvaise dissociation œil-tête</a:t>
            </a:r>
          </a:p>
          <a:p>
            <a:pPr marL="266700" indent="-177800">
              <a:spcBef>
                <a:spcPts val="1800"/>
              </a:spcBef>
              <a:buFont typeface="Arial" pitchFamily="34" charset="0"/>
              <a:buChar char="•"/>
            </a:pPr>
            <a:r>
              <a:rPr lang="fr-FR" dirty="0"/>
              <a:t>TSA, TDAH, DYS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9D9F3E3-625C-00F2-03F3-258AAC7517E8}"/>
              </a:ext>
            </a:extLst>
          </p:cNvPr>
          <p:cNvSpPr/>
          <p:nvPr/>
        </p:nvSpPr>
        <p:spPr>
          <a:xfrm>
            <a:off x="6270551" y="1905521"/>
            <a:ext cx="5760000" cy="2240351"/>
          </a:xfrm>
          <a:prstGeom prst="roundRect">
            <a:avLst>
              <a:gd name="adj" fmla="val 6760"/>
            </a:avLst>
          </a:prstGeom>
          <a:solidFill>
            <a:srgbClr val="008BBC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fr-FR" b="1" u="sng" dirty="0"/>
              <a:t>Mauvais réflexe de convergence</a:t>
            </a:r>
          </a:p>
          <a:p>
            <a:pPr marL="266700" indent="-177800">
              <a:buFont typeface="Arial" pitchFamily="34" charset="0"/>
              <a:buChar char="•"/>
            </a:pPr>
            <a:r>
              <a:rPr lang="fr-FR" dirty="0"/>
              <a:t>Fatigue oculaire et/ou Céphalées à la fixation prolongée</a:t>
            </a:r>
          </a:p>
          <a:p>
            <a:pPr marL="266700" indent="-177800">
              <a:buFont typeface="Arial" pitchFamily="34" charset="0"/>
              <a:buChar char="•"/>
            </a:pPr>
            <a:r>
              <a:rPr lang="fr-FR" dirty="0"/>
              <a:t>Flou passage du loin au près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6459FFA-98FD-DCB9-F449-CEC2CF0106DA}"/>
              </a:ext>
            </a:extLst>
          </p:cNvPr>
          <p:cNvSpPr/>
          <p:nvPr/>
        </p:nvSpPr>
        <p:spPr>
          <a:xfrm>
            <a:off x="184040" y="4492101"/>
            <a:ext cx="5760000" cy="2056166"/>
          </a:xfrm>
          <a:prstGeom prst="roundRect">
            <a:avLst>
              <a:gd name="adj" fmla="val 5873"/>
            </a:avLst>
          </a:prstGeom>
          <a:solidFill>
            <a:srgbClr val="CD6F5D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fr-FR" b="1" u="sng" dirty="0"/>
              <a:t>Maladresse dans la coordination oculo-manuelle</a:t>
            </a:r>
          </a:p>
          <a:p>
            <a:pPr marL="266700" indent="-177800">
              <a:buFont typeface="Arial" pitchFamily="34" charset="0"/>
              <a:buChar char="•"/>
            </a:pPr>
            <a:r>
              <a:rPr lang="fr-FR" dirty="0"/>
              <a:t>Difficultés à relier les points</a:t>
            </a:r>
          </a:p>
          <a:p>
            <a:pPr marL="266700" indent="-177800">
              <a:buFont typeface="Arial" pitchFamily="34" charset="0"/>
              <a:buChar char="•"/>
            </a:pPr>
            <a:r>
              <a:rPr lang="fr-FR" dirty="0"/>
              <a:t>Difficultés de pointage </a:t>
            </a:r>
          </a:p>
          <a:p>
            <a:pPr marL="266700" indent="-177800">
              <a:buFont typeface="Arial" pitchFamily="34" charset="0"/>
              <a:buChar char="•"/>
            </a:pPr>
            <a:r>
              <a:rPr lang="fr-FR" dirty="0"/>
              <a:t>Entoure mal ou à coté</a:t>
            </a:r>
          </a:p>
          <a:p>
            <a:pPr marL="266700" indent="-177800">
              <a:spcBef>
                <a:spcPts val="1800"/>
              </a:spcBef>
              <a:buFont typeface="Arial" pitchFamily="34" charset="0"/>
              <a:buChar char="•"/>
            </a:pPr>
            <a:r>
              <a:rPr lang="fr-FR" dirty="0"/>
              <a:t>TDC, DYSPRAXIE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DEE6689-D0A5-B6B3-C155-A9482A429AF2}"/>
              </a:ext>
            </a:extLst>
          </p:cNvPr>
          <p:cNvSpPr/>
          <p:nvPr/>
        </p:nvSpPr>
        <p:spPr>
          <a:xfrm>
            <a:off x="6270551" y="4492101"/>
            <a:ext cx="5760000" cy="2056166"/>
          </a:xfrm>
          <a:prstGeom prst="roundRect">
            <a:avLst>
              <a:gd name="adj" fmla="val 7168"/>
            </a:avLst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fr-FR" b="1" u="sng" dirty="0"/>
              <a:t>Attention visuelle perturbée</a:t>
            </a:r>
          </a:p>
          <a:p>
            <a:pPr marL="266700" indent="-177800">
              <a:buFont typeface="Arial" pitchFamily="34" charset="0"/>
              <a:buChar char="•"/>
            </a:pPr>
            <a:r>
              <a:rPr lang="fr-FR" dirty="0"/>
              <a:t>Erreurs de lecture </a:t>
            </a:r>
          </a:p>
          <a:p>
            <a:pPr marL="266700" indent="-177800">
              <a:buFont typeface="Arial" pitchFamily="34" charset="0"/>
              <a:buChar char="•"/>
            </a:pPr>
            <a:r>
              <a:rPr lang="fr-FR" dirty="0"/>
              <a:t>Difficultés figure-fond (sélection informations visuelles sur fond chargé)</a:t>
            </a:r>
          </a:p>
          <a:p>
            <a:pPr marL="266700" indent="-177800">
              <a:spcBef>
                <a:spcPts val="1800"/>
              </a:spcBef>
              <a:buFont typeface="Arial" pitchFamily="34" charset="0"/>
              <a:buChar char="•"/>
            </a:pPr>
            <a:r>
              <a:rPr lang="fr-FR" dirty="0"/>
              <a:t>DYSLEXIE , TDAH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56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-Poursuite_2">
            <a:hlinkClick r:id="" action="ppaction://media"/>
            <a:extLst>
              <a:ext uri="{FF2B5EF4-FFF2-40B4-BE49-F238E27FC236}">
                <a16:creationId xmlns:a16="http://schemas.microsoft.com/office/drawing/2014/main" id="{C8CCFB79-9AA4-6F71-A462-FB15C5DB86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screen"/>
          <a:stretch>
            <a:fillRect/>
          </a:stretch>
        </p:blipFill>
        <p:spPr>
          <a:xfrm>
            <a:off x="-3794" y="-1859"/>
            <a:ext cx="12197498" cy="6861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Rectangle 9224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F597E03-18B6-AD80-751B-B1F787114B1B}"/>
              </a:ext>
            </a:extLst>
          </p:cNvPr>
          <p:cNvSpPr/>
          <p:nvPr/>
        </p:nvSpPr>
        <p:spPr>
          <a:xfrm>
            <a:off x="-4" y="207554"/>
            <a:ext cx="7063721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Rééducation orthoptique </a:t>
            </a:r>
            <a:endParaRPr lang="en-US" sz="3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1278" y="2924661"/>
            <a:ext cx="343640" cy="343640"/>
          </a:xfrm>
          <a:prstGeom prst="rect">
            <a:avLst/>
          </a:prstGeom>
          <a:blipFill>
            <a:blip r:embed="rId2" cstate="screen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5" name="Rectangle à coins arrondis 14"/>
          <p:cNvSpPr/>
          <p:nvPr/>
        </p:nvSpPr>
        <p:spPr>
          <a:xfrm>
            <a:off x="734640" y="1767875"/>
            <a:ext cx="11376000" cy="658454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lvl="0"/>
            <a:r>
              <a:rPr lang="fr-FR" sz="2000" b="1" u="sng" dirty="0"/>
              <a:t>Objectif :</a:t>
            </a:r>
            <a:r>
              <a:rPr lang="fr-FR" sz="2000" b="1" dirty="0"/>
              <a:t> diminuer l’effort visuel pour faciliter la réalisation de l’activité (lecture, écriture, …)</a:t>
            </a:r>
            <a:endParaRPr lang="en-US" sz="2000" b="1" dirty="0"/>
          </a:p>
        </p:txBody>
      </p:sp>
      <p:pic>
        <p:nvPicPr>
          <p:cNvPr id="5123" name="Picture 3" descr="D:\Downloads\pngegg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1709609"/>
            <a:ext cx="755462" cy="752934"/>
          </a:xfrm>
          <a:prstGeom prst="rect">
            <a:avLst/>
          </a:prstGeom>
          <a:noFill/>
        </p:spPr>
      </p:pic>
      <p:sp>
        <p:nvSpPr>
          <p:cNvPr id="18" name="Rectangle à coins arrondis 17"/>
          <p:cNvSpPr/>
          <p:nvPr/>
        </p:nvSpPr>
        <p:spPr>
          <a:xfrm>
            <a:off x="1157613" y="2843127"/>
            <a:ext cx="9309160" cy="658454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lvl="0">
              <a:lnSpc>
                <a:spcPct val="100000"/>
              </a:lnSpc>
            </a:pPr>
            <a:r>
              <a:rPr lang="fr-FR" dirty="0"/>
              <a:t>Optimiser les capacités d’accommodation et de convergence </a:t>
            </a:r>
            <a:endParaRPr lang="en-US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1130980" y="3748300"/>
            <a:ext cx="9335793" cy="658454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lvl="0"/>
            <a:r>
              <a:rPr lang="fr-FR" dirty="0"/>
              <a:t>Permettre un repérage visuel plus rapide et efficace :</a:t>
            </a:r>
          </a:p>
          <a:p>
            <a:pPr lvl="0"/>
            <a:r>
              <a:rPr lang="fr-FR" dirty="0"/>
              <a:t>Travailler la FIXATION, MOTRICITE (saccades/poursuite), LOCALISATION visuelle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1148735" y="4635715"/>
            <a:ext cx="9282527" cy="658454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lvl="0"/>
            <a:r>
              <a:rPr lang="fr-FR" dirty="0"/>
              <a:t>Entraîner la reconnaissance visuelle : stratégies d’analyse </a:t>
            </a:r>
            <a:r>
              <a:rPr lang="fr-FR" dirty="0" err="1"/>
              <a:t>visuo</a:t>
            </a:r>
            <a:r>
              <a:rPr lang="fr-FR" dirty="0"/>
              <a:t>-perceptives</a:t>
            </a:r>
          </a:p>
        </p:txBody>
      </p:sp>
      <p:sp>
        <p:nvSpPr>
          <p:cNvPr id="21" name="Rectangle à coins arrondis 20"/>
          <p:cNvSpPr/>
          <p:nvPr/>
        </p:nvSpPr>
        <p:spPr>
          <a:xfrm>
            <a:off x="1157614" y="5576393"/>
            <a:ext cx="9309159" cy="658454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lvl="0"/>
            <a:r>
              <a:rPr lang="fr-FR" dirty="0"/>
              <a:t>Améliorer le guidage visuel du geste : localisation visuelle dynamique, coordination œil-main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1278" y="3784740"/>
            <a:ext cx="343640" cy="343640"/>
          </a:xfrm>
          <a:prstGeom prst="rect">
            <a:avLst/>
          </a:prstGeom>
          <a:blipFill>
            <a:blip r:embed="rId2" cstate="screen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691278" y="4681033"/>
            <a:ext cx="343640" cy="343640"/>
          </a:xfrm>
          <a:prstGeom prst="rect">
            <a:avLst/>
          </a:prstGeom>
          <a:blipFill>
            <a:blip r:embed="rId2" cstate="screen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691278" y="5586379"/>
            <a:ext cx="343640" cy="343640"/>
          </a:xfrm>
          <a:prstGeom prst="rect">
            <a:avLst/>
          </a:prstGeom>
          <a:blipFill>
            <a:blip r:embed="rId2" cstate="screen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1676" y="5633724"/>
            <a:ext cx="638174" cy="83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705730" y="3802597"/>
            <a:ext cx="1074938" cy="57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0679189" y="2476500"/>
            <a:ext cx="1003825" cy="1175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0516526" y="4594378"/>
            <a:ext cx="1308532" cy="90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7656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A9B04F-8554-5056-8263-998662576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27C0B526-36D7-63E0-643B-20F5C7BF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A5187FA0-8FDE-4B1B-D0F6-4EA5BBB18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A8A51763-C0AC-4498-E38D-3CE321255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CE9C87E3-BECF-DD45-2B06-6EBA66BE7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30DF6FE-17FF-9F4A-AD30-F9822E3999C7}"/>
              </a:ext>
            </a:extLst>
          </p:cNvPr>
          <p:cNvSpPr/>
          <p:nvPr/>
        </p:nvSpPr>
        <p:spPr>
          <a:xfrm>
            <a:off x="-4" y="207554"/>
            <a:ext cx="7063721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fr-FR" sz="3600" dirty="0"/>
              <a:t>Bibliographie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BBBF04-4EFD-BA82-921E-BFBF53865A32}"/>
              </a:ext>
            </a:extLst>
          </p:cNvPr>
          <p:cNvSpPr txBox="1">
            <a:spLocks/>
          </p:cNvSpPr>
          <p:nvPr/>
        </p:nvSpPr>
        <p:spPr>
          <a:xfrm>
            <a:off x="628650" y="2754700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C49934-9C01-B25C-9573-FDD2AACA1196}"/>
              </a:ext>
            </a:extLst>
          </p:cNvPr>
          <p:cNvSpPr txBox="1"/>
          <p:nvPr/>
        </p:nvSpPr>
        <p:spPr>
          <a:xfrm>
            <a:off x="628650" y="1708298"/>
            <a:ext cx="1074682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Sylvie </a:t>
            </a:r>
            <a:r>
              <a:rPr lang="fr-FR" dirty="0" err="1"/>
              <a:t>Chokron</a:t>
            </a:r>
            <a:r>
              <a:rPr lang="fr-FR" dirty="0"/>
              <a:t>, directrice de recherche CNRS, « Vision et Cognition » Fondation Ophtalmologique Rothschild.  « Troubles </a:t>
            </a:r>
            <a:r>
              <a:rPr lang="fr-FR" dirty="0" err="1"/>
              <a:t>neurovisuels</a:t>
            </a:r>
            <a:r>
              <a:rPr lang="fr-FR" dirty="0"/>
              <a:t>, développement cognitif et social ».</a:t>
            </a:r>
            <a:endParaRPr lang="fr-FR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Gérard Bailly, Frédéric </a:t>
            </a:r>
            <a:r>
              <a:rPr lang="fr-FR" dirty="0" err="1"/>
              <a:t>Elisei</a:t>
            </a:r>
            <a:r>
              <a:rPr lang="fr-FR" dirty="0"/>
              <a:t>, Stephan </a:t>
            </a:r>
            <a:r>
              <a:rPr lang="fr-FR" dirty="0" err="1"/>
              <a:t>Reidt</a:t>
            </a:r>
            <a:r>
              <a:rPr lang="fr-FR" dirty="0"/>
              <a:t>. « Boucles de perception action 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fr-FR" dirty="0"/>
              <a:t>    Sylvie </a:t>
            </a:r>
            <a:r>
              <a:rPr lang="fr-FR" dirty="0" err="1"/>
              <a:t>Chokron</a:t>
            </a:r>
            <a:r>
              <a:rPr lang="fr-FR" i="0" dirty="0">
                <a:effectLst/>
              </a:rPr>
              <a:t>, Marie </a:t>
            </a:r>
            <a:r>
              <a:rPr lang="fr-FR" i="0" dirty="0" err="1">
                <a:effectLst/>
              </a:rPr>
              <a:t>Pieron</a:t>
            </a:r>
            <a:r>
              <a:rPr lang="fr-FR" i="0" dirty="0">
                <a:effectLst/>
              </a:rPr>
              <a:t>,</a:t>
            </a:r>
            <a:r>
              <a:rPr lang="fr-FR" dirty="0">
                <a:effectLst/>
              </a:rPr>
              <a:t> Tiziana </a:t>
            </a:r>
            <a:r>
              <a:rPr lang="fr-FR" dirty="0" err="1">
                <a:effectLst/>
              </a:rPr>
              <a:t>Zalla</a:t>
            </a:r>
            <a:r>
              <a:rPr lang="fr-FR" dirty="0"/>
              <a:t>.   »</a:t>
            </a:r>
            <a:r>
              <a:rPr lang="fr-FR" i="0" dirty="0">
                <a:effectLst/>
              </a:rPr>
              <a:t>Troubles du spectre de l'autisme et troubles de la fonction visuelle: revue critique, implications théoriques et cliniques ».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fr-FR" i="0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FR" strike="noStrike" dirty="0"/>
              <a:t>     SFERO « L’orthoptie dans les troubles des apprentissages » 25 Juin 2020</a:t>
            </a:r>
            <a:endParaRPr lang="fr-FR" i="0" strike="noStrike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fr-FR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Clément Descamps. « Les troubles de l’orientation du regard dans la dyspraxie visuospatiale ». Sciences du Vivant [q-bio]. 2021. ffdumas-03483925f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Anouk Dupont. «  Les troubles de la motricité conjuguée chez les TDAH » Sciences du Vivant [q-bio]. 2021. ffdumas-03483975f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Jeanne </a:t>
            </a:r>
            <a:r>
              <a:rPr lang="fr-FR" dirty="0" err="1"/>
              <a:t>Lachgar</a:t>
            </a:r>
            <a:r>
              <a:rPr lang="fr-FR" dirty="0"/>
              <a:t>. « Dyslexie : la place de l’orthoptie dans la prise en charge ». Sciences du Vivant [q-bio]. 2020. ffdumas-03008164</a:t>
            </a:r>
          </a:p>
        </p:txBody>
      </p:sp>
    </p:spTree>
    <p:extLst>
      <p:ext uri="{BB962C8B-B14F-4D97-AF65-F5344CB8AC3E}">
        <p14:creationId xmlns:p14="http://schemas.microsoft.com/office/powerpoint/2010/main" val="2877581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52DB1C-60B4-DCB8-48BD-F2C41B9D2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30364B60-3B93-DE74-C799-32E2D4A69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A6E717B6-BD81-3CC2-A5CF-1DFE7CA37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C60B1D93-C8E7-CBB6-C2AB-14567C5B5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6086E815-3268-F77D-0014-BCE93E91C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657892-8339-7060-477F-23B1F2F39FB7}"/>
              </a:ext>
            </a:extLst>
          </p:cNvPr>
          <p:cNvSpPr/>
          <p:nvPr/>
        </p:nvSpPr>
        <p:spPr>
          <a:xfrm>
            <a:off x="-4" y="207554"/>
            <a:ext cx="7063721" cy="1159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fr-FR" sz="3600" dirty="0"/>
              <a:t>Merci de votre attention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E9AE29-E3FB-4E6A-9E26-F91E3A638966}"/>
              </a:ext>
            </a:extLst>
          </p:cNvPr>
          <p:cNvSpPr txBox="1">
            <a:spLocks/>
          </p:cNvSpPr>
          <p:nvPr/>
        </p:nvSpPr>
        <p:spPr>
          <a:xfrm>
            <a:off x="628650" y="2754700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81079C-90E9-CABF-7274-D572154267B6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557647" y="1673142"/>
            <a:ext cx="4634352" cy="46343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C89610-9CC2-6283-FE8B-5F37503EFA85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14094" y="2595514"/>
            <a:ext cx="7143552" cy="263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018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2603</TotalTime>
  <Words>769</Words>
  <Application>Microsoft Office PowerPoint</Application>
  <PresentationFormat>Grand écran</PresentationFormat>
  <Paragraphs>133</Paragraphs>
  <Slides>13</Slides>
  <Notes>4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Wingdings</vt:lpstr>
      <vt:lpstr>Thème Office</vt:lpstr>
      <vt:lpstr>La prise en charge orthoptique des TND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prise en charge orthoptique des TND </dc:title>
  <dc:creator>Jean-Baptiste</dc:creator>
  <cp:lastModifiedBy>Jean-Baptiste</cp:lastModifiedBy>
  <cp:revision>253</cp:revision>
  <dcterms:created xsi:type="dcterms:W3CDTF">2024-01-22T18:47:50Z</dcterms:created>
  <dcterms:modified xsi:type="dcterms:W3CDTF">2024-02-14T20:25:56Z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Thème Office:8</vt:lpwstr>
  </property>
  <property fmtid="{D5CDD505-2E9C-101B-9397-08002B2CF9AE}" pid="3" name="ClassificationContentMarkingFooterText">
    <vt:lpwstr>C2 – Usage restreint </vt:lpwstr>
  </property>
  <property fmtid="{D5CDD505-2E9C-101B-9397-08002B2CF9AE}" pid="4" name="MSIP_Label_5af1dbbe-1e64-4437-b4ae-0c846e98b90b_Enabled">
    <vt:lpwstr>true</vt:lpwstr>
  </property>
  <property fmtid="{D5CDD505-2E9C-101B-9397-08002B2CF9AE}" pid="5" name="MSIP_Label_5af1dbbe-1e64-4437-b4ae-0c846e98b90b_SetDate">
    <vt:lpwstr>2024-02-14T19:33:31Z</vt:lpwstr>
  </property>
  <property fmtid="{D5CDD505-2E9C-101B-9397-08002B2CF9AE}" pid="6" name="MSIP_Label_5af1dbbe-1e64-4437-b4ae-0c846e98b90b_Method">
    <vt:lpwstr>Privileged</vt:lpwstr>
  </property>
  <property fmtid="{D5CDD505-2E9C-101B-9397-08002B2CF9AE}" pid="7" name="MSIP_Label_5af1dbbe-1e64-4437-b4ae-0c846e98b90b_Name">
    <vt:lpwstr>EXTERNE</vt:lpwstr>
  </property>
  <property fmtid="{D5CDD505-2E9C-101B-9397-08002B2CF9AE}" pid="8" name="MSIP_Label_5af1dbbe-1e64-4437-b4ae-0c846e98b90b_SiteId">
    <vt:lpwstr>8b87af7d-8647-4dc7-8df4-5f69a2011bb5</vt:lpwstr>
  </property>
  <property fmtid="{D5CDD505-2E9C-101B-9397-08002B2CF9AE}" pid="9" name="MSIP_Label_5af1dbbe-1e64-4437-b4ae-0c846e98b90b_ActionId">
    <vt:lpwstr>1f2bdb69-dbe4-41d8-838e-52bd9071853f</vt:lpwstr>
  </property>
  <property fmtid="{D5CDD505-2E9C-101B-9397-08002B2CF9AE}" pid="10" name="MSIP_Label_5af1dbbe-1e64-4437-b4ae-0c846e98b90b_ContentBits">
    <vt:lpwstr>0</vt:lpwstr>
  </property>
</Properties>
</file>