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B6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0951F-959E-B639-B328-7503EEA040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CB7B925-0172-FC95-5D26-DCD14BA610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52387F-6780-05A3-0B85-E2B288C8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28E0C5A-93FB-15EB-BF6D-A05DFEB19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72A280D-0EF2-720E-A38C-094D41F5D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0826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D3A891-B4C9-F3F4-0378-0A286000F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E9F96F-5346-A3A9-3B48-E303146B6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4E41DD-440A-3672-EF9F-9A040004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AD1AA4-648B-9893-8C92-5F1375EB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A8775AA-9B83-9E58-8942-892C79DA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1454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86F7A-AF4A-CF65-F335-0A33749C7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0D9235D-1195-8600-0686-5FB75BCB19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D2DD6-A7CE-BE6D-7082-B9C5E996B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99B488-5463-6717-4412-25CB8645B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DD78B0-708C-9848-DCAA-C50F67BAC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861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181672-9869-7704-72FD-944C1CAA2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E78912-2595-2AB9-4F4A-A0B665ADC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F1FDA8D-A9EA-CE02-3E78-E6C54013E4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4E4F034-00A6-0FB2-9EB3-BCFC16007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DD23BB7-8C91-8C53-4C03-472BF378FB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FC12CB-832C-3D5F-1D07-8BDF42759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26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73FC0D-469D-B58A-916B-629942271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D40DC38-5718-AE52-F1B3-7777E0963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F69F413-1E9F-FC88-DE22-AE0745326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3003304-B24D-6FFA-D303-E3666D1CCB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6C4BCD7-F576-354E-697D-566CB935F2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A94D112-2493-5253-6144-C22AE62A0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5FFC40D-CB39-0598-F0E7-E30A1997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F45EFE4-2443-53A2-0F8B-725E82D30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593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30DCD-3AF9-CA04-13D7-4A0D83E50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56878C-04FB-7E9E-672E-A8783BD6A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DA67A41-090D-1453-3B54-B390EBEDC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C6819B-DAE0-7DC7-D5CE-D33563393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15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6CE8283-D7AC-B050-EB69-6CEEA65AB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3EC12A4-66DC-A2D3-22E5-46B25A323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68ED64-826E-A4C1-1AB9-F8E54425F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400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21FD95-AF28-960A-2C83-FA82B4DBC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DF4640-EE35-79D2-CF01-DD815638A1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E9226DB-8588-3148-E040-E8E9795D7B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628033-4C6B-45D4-31AE-7262FD18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46CAEEF-630A-ABA4-8D0B-6631188E0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D3C314E-99AE-D897-DB50-375A53B6C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4780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DEBB25-33A4-783D-6998-FE325B2AE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DAA0818-2CA3-EBC1-618F-49DAEF49C3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7717CA1-5866-3F5C-1298-7FFB0D974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766E56-F6CE-360E-B7F9-50B80A32E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11C8FAB-DBB1-B564-F7E5-6737C97D2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513EF3-F035-6DAC-1EB3-619DFDC1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5372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96F49C-1240-AF88-DD5F-0AF3266B0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9EE4E1-FA7B-FE9F-B06E-A05A85E57B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D42828-8036-F893-8BE8-C4EF31D9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51236A-C47E-22EC-96B6-D604815C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BCD597-D999-B5A6-5042-9468CD5A6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134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F2CBB51-DC73-A020-FABE-71C8FAC0B5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3D6F93-7462-9696-15A2-EDD233DCD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BDC6C3-2E2B-3AAF-CDBF-A8B28AF68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F59441-C2B8-DAE4-61E2-468F4946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FAB2C8-E8B0-3334-23EE-526729252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5460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D55081C-65DB-4C36-1ED4-807CDED1A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5E4F8C8-2764-1454-370D-608E76B22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A7298C-D407-F41A-F68C-5F398D362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3B2EF3-F76E-419B-B7B4-175229F8772C}" type="datetimeFigureOut">
              <a:rPr lang="fr-FR" smtClean="0"/>
              <a:t>13/02/2024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C5CD44-BA88-D12E-4FC6-E3430845A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8F75682-7457-8AF9-13A4-55E8C9A20F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4F726-37B3-444D-A626-8035453BFF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2767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llipse 14">
            <a:extLst>
              <a:ext uri="{FF2B5EF4-FFF2-40B4-BE49-F238E27FC236}">
                <a16:creationId xmlns:a16="http://schemas.microsoft.com/office/drawing/2014/main" id="{8314EC7B-5C55-B0A1-A5C1-353B44EB2D0D}"/>
              </a:ext>
            </a:extLst>
          </p:cNvPr>
          <p:cNvSpPr/>
          <p:nvPr/>
        </p:nvSpPr>
        <p:spPr>
          <a:xfrm>
            <a:off x="9049754" y="4730832"/>
            <a:ext cx="2310250" cy="207784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38718DB-6D66-E0F9-B344-0A07202FD25B}"/>
              </a:ext>
            </a:extLst>
          </p:cNvPr>
          <p:cNvSpPr/>
          <p:nvPr/>
        </p:nvSpPr>
        <p:spPr>
          <a:xfrm>
            <a:off x="9470283" y="1967945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6E82A13-C9CB-83C5-E7BD-886288DB9C33}"/>
              </a:ext>
            </a:extLst>
          </p:cNvPr>
          <p:cNvSpPr/>
          <p:nvPr/>
        </p:nvSpPr>
        <p:spPr>
          <a:xfrm>
            <a:off x="8611446" y="37323"/>
            <a:ext cx="1927003" cy="17970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C3AD503-01DE-CFA8-9D69-6CE3E9CCCEF2}"/>
              </a:ext>
            </a:extLst>
          </p:cNvPr>
          <p:cNvSpPr/>
          <p:nvPr/>
        </p:nvSpPr>
        <p:spPr>
          <a:xfrm>
            <a:off x="3280051" y="889913"/>
            <a:ext cx="5992430" cy="5630504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794DB37-CDAB-4C40-069F-10A3DB55383C}"/>
              </a:ext>
            </a:extLst>
          </p:cNvPr>
          <p:cNvSpPr/>
          <p:nvPr/>
        </p:nvSpPr>
        <p:spPr>
          <a:xfrm>
            <a:off x="-30458" y="2080507"/>
            <a:ext cx="3876177" cy="370053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A6AA7F-E332-24E9-8144-7EBA222D6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8791" y="127793"/>
            <a:ext cx="3486540" cy="471993"/>
          </a:xfrm>
        </p:spPr>
        <p:txBody>
          <a:bodyPr>
            <a:noAutofit/>
          </a:bodyPr>
          <a:lstStyle/>
          <a:p>
            <a:r>
              <a:rPr lang="fr-FR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L’orthophonie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240A43E-5227-50C1-4ACA-895480EDC6DC}"/>
              </a:ext>
            </a:extLst>
          </p:cNvPr>
          <p:cNvSpPr txBox="1">
            <a:spLocks/>
          </p:cNvSpPr>
          <p:nvPr/>
        </p:nvSpPr>
        <p:spPr>
          <a:xfrm>
            <a:off x="171060" y="980838"/>
            <a:ext cx="3640691" cy="1008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Selon </a:t>
            </a:r>
            <a:r>
              <a:rPr lang="fr-FR" sz="2000" b="1" dirty="0">
                <a:solidFill>
                  <a:schemeClr val="accent1">
                    <a:lumMod val="75000"/>
                  </a:schemeClr>
                </a:solidFill>
                <a:latin typeface="sourcesanspro"/>
              </a:rPr>
              <a:t>le code de la santé public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, la pratique de l’orthophonie comporte:</a:t>
            </a: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72AF69A-B9C4-0CDD-C169-892C48B08F63}"/>
              </a:ext>
            </a:extLst>
          </p:cNvPr>
          <p:cNvSpPr txBox="1"/>
          <p:nvPr/>
        </p:nvSpPr>
        <p:spPr>
          <a:xfrm>
            <a:off x="269934" y="2705913"/>
            <a:ext cx="356411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fr-FR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</a:t>
            </a:r>
            <a:r>
              <a:rPr lang="fr-FR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promotion de la santé</a:t>
            </a:r>
            <a:r>
              <a:rPr lang="fr-FR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endParaRPr lang="fr-FR" sz="1800" b="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r>
              <a:rPr lang="fr-FR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 </a:t>
            </a:r>
            <a:r>
              <a:rPr lang="fr-FR" sz="1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prévention</a:t>
            </a:r>
            <a:r>
              <a:rPr lang="fr-FR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endParaRPr lang="fr-FR" sz="1800" b="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r>
              <a:rPr lang="fr-FR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bilan orthophonique</a:t>
            </a:r>
            <a:r>
              <a:rPr lang="fr-FR" sz="1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</a:t>
            </a:r>
          </a:p>
          <a:p>
            <a:endParaRPr lang="fr-FR" sz="1800" b="1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Le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traitement des </a:t>
            </a:r>
          </a:p>
          <a:p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	troubles </a:t>
            </a:r>
            <a:r>
              <a:rPr lang="fr-FR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de…</a:t>
            </a:r>
            <a:endParaRPr lang="fr-FR" sz="1800" b="1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165B29-BB6B-836B-60A1-53F8311E991C}"/>
              </a:ext>
            </a:extLst>
          </p:cNvPr>
          <p:cNvSpPr txBox="1"/>
          <p:nvPr/>
        </p:nvSpPr>
        <p:spPr>
          <a:xfrm>
            <a:off x="3811751" y="1402473"/>
            <a:ext cx="552852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	…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</a:t>
            </a:r>
            <a:r>
              <a:rPr lang="fr-FR" sz="32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communication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endParaRPr lang="fr-FR" sz="2400" b="1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le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langage dans toutes ses dimensions,</a:t>
            </a:r>
            <a:endParaRPr lang="fr-FR" sz="2800" b="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endParaRPr lang="fr-FR" sz="24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	la</a:t>
            </a:r>
            <a:r>
              <a:rPr lang="fr-FR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cognition mathématique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</a:t>
            </a:r>
            <a:endParaRPr lang="fr-FR" sz="2400" b="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endParaRPr lang="fr-FR" sz="24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r>
              <a:rPr lang="fr-FR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		la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parole</a:t>
            </a:r>
            <a:r>
              <a:rPr lang="fr-FR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         </a:t>
            </a:r>
            <a:r>
              <a:rPr lang="fr-FR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voix</a:t>
            </a:r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,</a:t>
            </a:r>
          </a:p>
          <a:p>
            <a:endParaRPr lang="fr-FR" sz="24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	      les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fonctions </a:t>
            </a:r>
          </a:p>
          <a:p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	     </a:t>
            </a:r>
            <a:r>
              <a:rPr lang="fr-FR" sz="2400" b="1" i="0" dirty="0" err="1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oro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-</a:t>
            </a:r>
            <a:r>
              <a:rPr lang="fr-FR" sz="2400" b="1" i="0" dirty="0" err="1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myo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-faciales</a:t>
            </a:r>
            <a:r>
              <a:rPr lang="fr-FR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9E9F8B-01C3-E733-216A-E6224AAA99D7}"/>
              </a:ext>
            </a:extLst>
          </p:cNvPr>
          <p:cNvSpPr txBox="1"/>
          <p:nvPr/>
        </p:nvSpPr>
        <p:spPr>
          <a:xfrm>
            <a:off x="8830547" y="561880"/>
            <a:ext cx="15792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Source Sans Pro" panose="020B0503030403020204" pitchFamily="34" charset="0"/>
              </a:rPr>
              <a:t>I</a:t>
            </a:r>
            <a:r>
              <a:rPr lang="fr-FR" sz="1800" dirty="0">
                <a:solidFill>
                  <a:schemeClr val="bg2">
                    <a:lumMod val="50000"/>
                  </a:schemeClr>
                </a:solidFill>
                <a:latin typeface="Source Sans Pro" panose="020B0503030403020204" pitchFamily="34" charset="0"/>
              </a:rPr>
              <a:t>ntervient sur prescription médicale.</a:t>
            </a:r>
            <a:endParaRPr lang="fr-FR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E437BA8-C3A7-91F1-AAEA-32DB5AC4DF90}"/>
              </a:ext>
            </a:extLst>
          </p:cNvPr>
          <p:cNvSpPr txBox="1"/>
          <p:nvPr/>
        </p:nvSpPr>
        <p:spPr>
          <a:xfrm>
            <a:off x="9732570" y="2189237"/>
            <a:ext cx="206078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L’orthophoniste établit en autonomie son diagnostic et décide des soins orthophoniques à mettre en œuvre. </a:t>
            </a:r>
            <a:endParaRPr lang="fr-FR" sz="1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B7FEC81-E4B1-A86A-2D20-760909D5A349}"/>
              </a:ext>
            </a:extLst>
          </p:cNvPr>
          <p:cNvSpPr txBox="1"/>
          <p:nvPr/>
        </p:nvSpPr>
        <p:spPr>
          <a:xfrm>
            <a:off x="9214336" y="5042376"/>
            <a:ext cx="193301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Profession conventionnée avec la sécurité sociale (82% en libéral).</a:t>
            </a:r>
          </a:p>
        </p:txBody>
      </p:sp>
    </p:spTree>
    <p:extLst>
      <p:ext uri="{BB962C8B-B14F-4D97-AF65-F5344CB8AC3E}">
        <p14:creationId xmlns:p14="http://schemas.microsoft.com/office/powerpoint/2010/main" val="366631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4" grpId="0" animBg="1"/>
      <p:bldP spid="13" grpId="0" animBg="1"/>
      <p:bldP spid="12" grpId="0" animBg="1"/>
      <p:bldP spid="11" grpId="0" animBg="1"/>
      <p:bldP spid="3" grpId="0" build="p"/>
      <p:bldP spid="4" grpId="0"/>
      <p:bldP spid="6" grpId="0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>
            <a:extLst>
              <a:ext uri="{FF2B5EF4-FFF2-40B4-BE49-F238E27FC236}">
                <a16:creationId xmlns:a16="http://schemas.microsoft.com/office/drawing/2014/main" id="{D4ACC7C0-7707-5C6F-4155-EC10874BD4C9}"/>
              </a:ext>
            </a:extLst>
          </p:cNvPr>
          <p:cNvSpPr/>
          <p:nvPr/>
        </p:nvSpPr>
        <p:spPr>
          <a:xfrm>
            <a:off x="5981502" y="4407732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38718DB-6D66-E0F9-B344-0A07202FD25B}"/>
              </a:ext>
            </a:extLst>
          </p:cNvPr>
          <p:cNvSpPr/>
          <p:nvPr/>
        </p:nvSpPr>
        <p:spPr>
          <a:xfrm>
            <a:off x="8333081" y="2988682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416BF96-C74A-5B4D-E83E-F31718691F40}"/>
              </a:ext>
            </a:extLst>
          </p:cNvPr>
          <p:cNvSpPr/>
          <p:nvPr/>
        </p:nvSpPr>
        <p:spPr>
          <a:xfrm>
            <a:off x="7861481" y="486320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314EC7B-5C55-B0A1-A5C1-353B44EB2D0D}"/>
              </a:ext>
            </a:extLst>
          </p:cNvPr>
          <p:cNvSpPr/>
          <p:nvPr/>
        </p:nvSpPr>
        <p:spPr>
          <a:xfrm>
            <a:off x="171840" y="1221915"/>
            <a:ext cx="2310250" cy="207784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26E82A13-C9CB-83C5-E7BD-886288DB9C33}"/>
              </a:ext>
            </a:extLst>
          </p:cNvPr>
          <p:cNvSpPr/>
          <p:nvPr/>
        </p:nvSpPr>
        <p:spPr>
          <a:xfrm>
            <a:off x="5032753" y="1510958"/>
            <a:ext cx="3029547" cy="289854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C3AD503-01DE-CFA8-9D69-6CE3E9CCCEF2}"/>
              </a:ext>
            </a:extLst>
          </p:cNvPr>
          <p:cNvSpPr/>
          <p:nvPr/>
        </p:nvSpPr>
        <p:spPr>
          <a:xfrm>
            <a:off x="1388834" y="3299762"/>
            <a:ext cx="3385192" cy="31393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A6AA7F-E332-24E9-8144-7EBA222D6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8790" y="127793"/>
            <a:ext cx="5356809" cy="535303"/>
          </a:xfrm>
        </p:spPr>
        <p:txBody>
          <a:bodyPr>
            <a:noAutofit/>
          </a:bodyPr>
          <a:lstStyle/>
          <a:p>
            <a:r>
              <a:rPr lang="fr-FR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L’orthophonie et les TND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240A43E-5227-50C1-4ACA-895480EDC6DC}"/>
              </a:ext>
            </a:extLst>
          </p:cNvPr>
          <p:cNvSpPr txBox="1">
            <a:spLocks/>
          </p:cNvSpPr>
          <p:nvPr/>
        </p:nvSpPr>
        <p:spPr>
          <a:xfrm>
            <a:off x="713168" y="753973"/>
            <a:ext cx="7394511" cy="53530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3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Selon </a:t>
            </a:r>
            <a:r>
              <a:rPr lang="fr-FR" sz="3300" b="1" dirty="0">
                <a:solidFill>
                  <a:schemeClr val="accent1">
                    <a:lumMod val="75000"/>
                  </a:schemeClr>
                </a:solidFill>
                <a:latin typeface="sourcesanspro"/>
              </a:rPr>
              <a:t>la NGAP, l’orthophoniste intervient pour le bilan et le suivi de:</a:t>
            </a:r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165B29-BB6B-836B-60A1-53F8311E991C}"/>
              </a:ext>
            </a:extLst>
          </p:cNvPr>
          <p:cNvSpPr txBox="1"/>
          <p:nvPr/>
        </p:nvSpPr>
        <p:spPr>
          <a:xfrm>
            <a:off x="1388834" y="3891237"/>
            <a:ext cx="352124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troubles </a:t>
            </a:r>
          </a:p>
          <a:p>
            <a:pPr algn="ctr"/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de la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parole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d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u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langage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</a:p>
          <a:p>
            <a:pPr algn="ctr"/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«</a:t>
            </a:r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 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dysphasies</a:t>
            </a:r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 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»	</a:t>
            </a:r>
          </a:p>
          <a:p>
            <a:pPr algn="ctr"/>
            <a:endParaRPr lang="fr-FR" sz="24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103CD17-4DE2-03DF-CF3F-22D7684C9D39}"/>
              </a:ext>
            </a:extLst>
          </p:cNvPr>
          <p:cNvSpPr txBox="1"/>
          <p:nvPr/>
        </p:nvSpPr>
        <p:spPr>
          <a:xfrm>
            <a:off x="5229845" y="2494362"/>
            <a:ext cx="261153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troubles des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apprentissages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: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74B75B-077E-AD81-57AE-3C26C99A3531}"/>
              </a:ext>
            </a:extLst>
          </p:cNvPr>
          <p:cNvSpPr txBox="1"/>
          <p:nvPr/>
        </p:nvSpPr>
        <p:spPr>
          <a:xfrm>
            <a:off x="8141924" y="1018646"/>
            <a:ext cx="214571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Trouble de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l’acquisition de la lecture </a:t>
            </a:r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« dyslexie »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3C0A84-D1AC-6843-239B-4465DA807774}"/>
              </a:ext>
            </a:extLst>
          </p:cNvPr>
          <p:cNvSpPr txBox="1"/>
          <p:nvPr/>
        </p:nvSpPr>
        <p:spPr>
          <a:xfrm>
            <a:off x="8489649" y="3615983"/>
            <a:ext cx="24109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de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l’acquisition de l’orthographe </a:t>
            </a:r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« dysorthographie »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8DC734-3175-A902-F7BB-9C27785F7C11}"/>
              </a:ext>
            </a:extLst>
          </p:cNvPr>
          <p:cNvSpPr txBox="1"/>
          <p:nvPr/>
        </p:nvSpPr>
        <p:spPr>
          <a:xfrm>
            <a:off x="5932063" y="4970400"/>
            <a:ext cx="268424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de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la cognition mathématique </a:t>
            </a:r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« dyscalculie »</a:t>
            </a:r>
            <a:endParaRPr lang="fr-FR" sz="24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FADA7F-0F4A-2EC1-AA7C-420B06B4007A}"/>
              </a:ext>
            </a:extLst>
          </p:cNvPr>
          <p:cNvSpPr txBox="1"/>
          <p:nvPr/>
        </p:nvSpPr>
        <p:spPr>
          <a:xfrm>
            <a:off x="607049" y="1595316"/>
            <a:ext cx="14834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En première ligne:</a:t>
            </a:r>
          </a:p>
        </p:txBody>
      </p:sp>
    </p:spTree>
    <p:extLst>
      <p:ext uri="{BB962C8B-B14F-4D97-AF65-F5344CB8AC3E}">
        <p14:creationId xmlns:p14="http://schemas.microsoft.com/office/powerpoint/2010/main" val="1785702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1" grpId="0" animBg="1"/>
      <p:bldP spid="15" grpId="0" animBg="1"/>
      <p:bldP spid="13" grpId="0" animBg="1"/>
      <p:bldP spid="12" grpId="0" animBg="1"/>
      <p:bldP spid="3" grpId="0" build="p"/>
      <p:bldP spid="4" grpId="0"/>
      <p:bldP spid="7" grpId="0"/>
      <p:bldP spid="2" grpId="0"/>
      <p:bldP spid="5" grpId="0"/>
      <p:bldP spid="6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llipse 9">
            <a:extLst>
              <a:ext uri="{FF2B5EF4-FFF2-40B4-BE49-F238E27FC236}">
                <a16:creationId xmlns:a16="http://schemas.microsoft.com/office/drawing/2014/main" id="{D4ACC7C0-7707-5C6F-4155-EC10874BD4C9}"/>
              </a:ext>
            </a:extLst>
          </p:cNvPr>
          <p:cNvSpPr/>
          <p:nvPr/>
        </p:nvSpPr>
        <p:spPr>
          <a:xfrm>
            <a:off x="6423770" y="4189702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38718DB-6D66-E0F9-B344-0A07202FD25B}"/>
              </a:ext>
            </a:extLst>
          </p:cNvPr>
          <p:cNvSpPr/>
          <p:nvPr/>
        </p:nvSpPr>
        <p:spPr>
          <a:xfrm>
            <a:off x="8604099" y="2766171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416BF96-C74A-5B4D-E83E-F31718691F40}"/>
              </a:ext>
            </a:extLst>
          </p:cNvPr>
          <p:cNvSpPr/>
          <p:nvPr/>
        </p:nvSpPr>
        <p:spPr>
          <a:xfrm>
            <a:off x="6737285" y="1018203"/>
            <a:ext cx="2585364" cy="2473911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8314EC7B-5C55-B0A1-A5C1-353B44EB2D0D}"/>
              </a:ext>
            </a:extLst>
          </p:cNvPr>
          <p:cNvSpPr/>
          <p:nvPr/>
        </p:nvSpPr>
        <p:spPr>
          <a:xfrm>
            <a:off x="1571872" y="1074133"/>
            <a:ext cx="2310250" cy="2077848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CC3AD503-01DE-CFA8-9D69-6CE3E9CCCEF2}"/>
              </a:ext>
            </a:extLst>
          </p:cNvPr>
          <p:cNvSpPr/>
          <p:nvPr/>
        </p:nvSpPr>
        <p:spPr>
          <a:xfrm>
            <a:off x="3609222" y="2045964"/>
            <a:ext cx="3385192" cy="313931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A6AA7F-E332-24E9-8144-7EBA222D6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8790" y="127793"/>
            <a:ext cx="5356809" cy="535303"/>
          </a:xfrm>
        </p:spPr>
        <p:txBody>
          <a:bodyPr>
            <a:noAutofit/>
          </a:bodyPr>
          <a:lstStyle/>
          <a:p>
            <a:r>
              <a:rPr lang="fr-FR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L’orthophonie et les TND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240A43E-5227-50C1-4ACA-895480EDC6DC}"/>
              </a:ext>
            </a:extLst>
          </p:cNvPr>
          <p:cNvSpPr txBox="1">
            <a:spLocks/>
          </p:cNvSpPr>
          <p:nvPr/>
        </p:nvSpPr>
        <p:spPr>
          <a:xfrm>
            <a:off x="713168" y="753973"/>
            <a:ext cx="7394511" cy="535303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3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Selon </a:t>
            </a:r>
            <a:r>
              <a:rPr lang="fr-FR" sz="3300" b="1" dirty="0">
                <a:solidFill>
                  <a:schemeClr val="accent1">
                    <a:lumMod val="75000"/>
                  </a:schemeClr>
                </a:solidFill>
                <a:latin typeface="sourcesanspro"/>
              </a:rPr>
              <a:t>la NGAP, l’orthophoniste intervient pour le bilan et le suivi de:</a:t>
            </a:r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F165B29-BB6B-836B-60A1-53F8311E991C}"/>
              </a:ext>
            </a:extLst>
          </p:cNvPr>
          <p:cNvSpPr txBox="1"/>
          <p:nvPr/>
        </p:nvSpPr>
        <p:spPr>
          <a:xfrm>
            <a:off x="4027498" y="2711365"/>
            <a:ext cx="26842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Bilans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éducation 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ou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rééducation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de la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communication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et du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langage</a:t>
            </a:r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dans…	</a:t>
            </a:r>
          </a:p>
          <a:p>
            <a:pPr algn="ctr"/>
            <a:endParaRPr lang="fr-FR" sz="24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674B75B-077E-AD81-57AE-3C26C99A3531}"/>
              </a:ext>
            </a:extLst>
          </p:cNvPr>
          <p:cNvSpPr txBox="1"/>
          <p:nvPr/>
        </p:nvSpPr>
        <p:spPr>
          <a:xfrm>
            <a:off x="6957107" y="1702230"/>
            <a:ext cx="21457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troubles du spectre de </a:t>
            </a:r>
            <a:r>
              <a:rPr lang="fr-FR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l’autisme</a:t>
            </a:r>
            <a:endParaRPr lang="fr-FR" sz="2000" b="1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3C0A84-D1AC-6843-239B-4465DA807774}"/>
              </a:ext>
            </a:extLst>
          </p:cNvPr>
          <p:cNvSpPr txBox="1"/>
          <p:nvPr/>
        </p:nvSpPr>
        <p:spPr>
          <a:xfrm>
            <a:off x="8737064" y="3402961"/>
            <a:ext cx="24109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Les troubles du </a:t>
            </a:r>
            <a:r>
              <a:rPr lang="fr-FR" sz="24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développement intellectuel</a:t>
            </a:r>
            <a:endParaRPr lang="fr-FR" sz="2000" b="1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8DC734-3175-A902-F7BB-9C27785F7C11}"/>
              </a:ext>
            </a:extLst>
          </p:cNvPr>
          <p:cNvSpPr txBox="1"/>
          <p:nvPr/>
        </p:nvSpPr>
        <p:spPr>
          <a:xfrm>
            <a:off x="6394350" y="4780588"/>
            <a:ext cx="27084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Tout trouble neurodéveloppemental </a:t>
            </a:r>
            <a:r>
              <a:rPr lang="fr-FR" sz="20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touchant les domaines de l’orthophonie</a:t>
            </a:r>
            <a:endParaRPr lang="fr-FR" sz="20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FADA7F-0F4A-2EC1-AA7C-420B06B4007A}"/>
              </a:ext>
            </a:extLst>
          </p:cNvPr>
          <p:cNvSpPr txBox="1"/>
          <p:nvPr/>
        </p:nvSpPr>
        <p:spPr>
          <a:xfrm>
            <a:off x="1649255" y="1555602"/>
            <a:ext cx="21554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Idéalement en accompagnement pluridisciplinaire: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DA844FA-455C-5F47-7919-78789B7203C1}"/>
              </a:ext>
            </a:extLst>
          </p:cNvPr>
          <p:cNvSpPr/>
          <p:nvPr/>
        </p:nvSpPr>
        <p:spPr>
          <a:xfrm>
            <a:off x="63628" y="4089952"/>
            <a:ext cx="2917914" cy="2588202"/>
          </a:xfrm>
          <a:prstGeom prst="ellipse">
            <a:avLst/>
          </a:prstGeom>
          <a:solidFill>
            <a:srgbClr val="CEB6E2"/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73D304-33CB-5905-B867-5DDE14AFBDD8}"/>
              </a:ext>
            </a:extLst>
          </p:cNvPr>
          <p:cNvSpPr txBox="1"/>
          <p:nvPr/>
        </p:nvSpPr>
        <p:spPr>
          <a:xfrm>
            <a:off x="185177" y="4303272"/>
            <a:ext cx="277338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Et aussi: </a:t>
            </a:r>
          </a:p>
          <a:p>
            <a:pPr algn="ctr"/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Troubles du </a:t>
            </a:r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graphisme,  </a:t>
            </a:r>
          </a:p>
          <a:p>
            <a:pPr algn="ctr"/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de l</a:t>
            </a:r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’oralité, </a:t>
            </a:r>
          </a:p>
          <a:p>
            <a:pPr algn="ctr"/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bégaiement, </a:t>
            </a:r>
          </a:p>
          <a:p>
            <a:pPr algn="ctr"/>
            <a:r>
              <a:rPr lang="fr-FR" sz="20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de la </a:t>
            </a:r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déglutition, </a:t>
            </a:r>
          </a:p>
          <a:p>
            <a:pPr algn="ctr"/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OMF, </a:t>
            </a:r>
          </a:p>
          <a:p>
            <a:pPr algn="ctr"/>
            <a:r>
              <a:rPr lang="fr-FR" sz="20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surdités…</a:t>
            </a:r>
          </a:p>
        </p:txBody>
      </p:sp>
    </p:spTree>
    <p:extLst>
      <p:ext uri="{BB962C8B-B14F-4D97-AF65-F5344CB8AC3E}">
        <p14:creationId xmlns:p14="http://schemas.microsoft.com/office/powerpoint/2010/main" val="4258323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  <p:bldP spid="11" grpId="0" animBg="1"/>
      <p:bldP spid="15" grpId="0" animBg="1"/>
      <p:bldP spid="12" grpId="0" animBg="1"/>
      <p:bldP spid="3" grpId="0" build="p"/>
      <p:bldP spid="4" grpId="0"/>
      <p:bldP spid="7" grpId="0"/>
      <p:bldP spid="5" grpId="0"/>
      <p:bldP spid="6" grpId="0"/>
      <p:bldP spid="8" grpId="0"/>
      <p:bldP spid="9" grpId="0"/>
      <p:bldP spid="16" grpId="0" animBg="1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7BA6AA7F-E332-24E9-8144-7EBA222D67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51" y="329514"/>
            <a:ext cx="5356809" cy="535303"/>
          </a:xfrm>
        </p:spPr>
        <p:txBody>
          <a:bodyPr>
            <a:noAutofit/>
          </a:bodyPr>
          <a:lstStyle/>
          <a:p>
            <a:r>
              <a:rPr lang="fr-FR" sz="3600" b="1" i="1" dirty="0">
                <a:solidFill>
                  <a:schemeClr val="accent1">
                    <a:lumMod val="60000"/>
                    <a:lumOff val="4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L’orthophonie et les TND</a:t>
            </a:r>
          </a:p>
        </p:txBody>
      </p:sp>
      <p:sp>
        <p:nvSpPr>
          <p:cNvPr id="4" name="Espace réservé du contenu 1">
            <a:extLst>
              <a:ext uri="{FF2B5EF4-FFF2-40B4-BE49-F238E27FC236}">
                <a16:creationId xmlns:a16="http://schemas.microsoft.com/office/drawing/2014/main" id="{9240A43E-5227-50C1-4ACA-895480EDC6DC}"/>
              </a:ext>
            </a:extLst>
          </p:cNvPr>
          <p:cNvSpPr txBox="1">
            <a:spLocks/>
          </p:cNvSpPr>
          <p:nvPr/>
        </p:nvSpPr>
        <p:spPr>
          <a:xfrm>
            <a:off x="525830" y="3094055"/>
            <a:ext cx="2896054" cy="3994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Orientation via: </a:t>
            </a:r>
          </a:p>
          <a:p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7DA844FA-455C-5F47-7919-78789B7203C1}"/>
              </a:ext>
            </a:extLst>
          </p:cNvPr>
          <p:cNvSpPr/>
          <p:nvPr/>
        </p:nvSpPr>
        <p:spPr>
          <a:xfrm>
            <a:off x="3964429" y="215053"/>
            <a:ext cx="7437120" cy="6681312"/>
          </a:xfrm>
          <a:prstGeom prst="ellipse">
            <a:avLst/>
          </a:prstGeom>
          <a:solidFill>
            <a:srgbClr val="CEB6E2"/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073D304-33CB-5905-B867-5DDE14AFBDD8}"/>
              </a:ext>
            </a:extLst>
          </p:cNvPr>
          <p:cNvSpPr txBox="1"/>
          <p:nvPr/>
        </p:nvSpPr>
        <p:spPr>
          <a:xfrm>
            <a:off x="5704025" y="845714"/>
            <a:ext cx="401319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médecins</a:t>
            </a:r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 traitants,</a:t>
            </a:r>
          </a:p>
          <a:p>
            <a:pPr algn="ctr"/>
            <a:endParaRPr lang="fr-FR" sz="28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pPr algn="ctr"/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Les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enseignants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,</a:t>
            </a:r>
          </a:p>
          <a:p>
            <a:pPr algn="ctr"/>
            <a:endParaRPr lang="fr-FR" sz="28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pPr algn="ctr"/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Les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PMI</a:t>
            </a:r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</a:t>
            </a:r>
          </a:p>
          <a:p>
            <a:pPr algn="ctr"/>
            <a:endParaRPr lang="fr-FR" sz="28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pPr algn="ctr"/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La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médecine scolaire</a:t>
            </a:r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,</a:t>
            </a:r>
          </a:p>
          <a:p>
            <a:pPr algn="ctr"/>
            <a:endParaRPr lang="fr-FR" sz="28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pPr algn="ctr"/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Plainte initiale de </a:t>
            </a:r>
            <a:r>
              <a:rPr lang="fr-FR" sz="2800" b="1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parents</a:t>
            </a:r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,</a:t>
            </a:r>
          </a:p>
          <a:p>
            <a:pPr algn="ctr"/>
            <a:endParaRPr lang="fr-FR" sz="2800" i="0" dirty="0">
              <a:solidFill>
                <a:schemeClr val="bg2">
                  <a:lumMod val="50000"/>
                </a:schemeClr>
              </a:solidFill>
              <a:effectLst/>
              <a:latin typeface="sourcesanspro"/>
            </a:endParaRPr>
          </a:p>
          <a:p>
            <a:pPr algn="ctr"/>
            <a:r>
              <a:rPr lang="fr-FR" sz="2800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Les différents </a:t>
            </a:r>
            <a:r>
              <a:rPr lang="fr-FR" sz="2800" b="1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professionnels de santé</a:t>
            </a:r>
          </a:p>
          <a:p>
            <a:pPr algn="ctr"/>
            <a:r>
              <a:rPr lang="fr-FR" sz="2800" i="0" dirty="0">
                <a:solidFill>
                  <a:schemeClr val="bg2">
                    <a:lumMod val="50000"/>
                  </a:schemeClr>
                </a:solidFill>
                <a:effectLst/>
                <a:latin typeface="sourcesanspro"/>
              </a:rPr>
              <a:t>…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0371BA8E-D84E-9532-480A-37A20CA266A9}"/>
              </a:ext>
            </a:extLst>
          </p:cNvPr>
          <p:cNvSpPr/>
          <p:nvPr/>
        </p:nvSpPr>
        <p:spPr>
          <a:xfrm>
            <a:off x="10916918" y="5661271"/>
            <a:ext cx="1179926" cy="1133148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952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contenu 1">
            <a:extLst>
              <a:ext uri="{FF2B5EF4-FFF2-40B4-BE49-F238E27FC236}">
                <a16:creationId xmlns:a16="http://schemas.microsoft.com/office/drawing/2014/main" id="{42274AA4-C585-F3DD-27B7-FA6FDC4EC336}"/>
              </a:ext>
            </a:extLst>
          </p:cNvPr>
          <p:cNvSpPr txBox="1">
            <a:spLocks/>
          </p:cNvSpPr>
          <p:nvPr/>
        </p:nvSpPr>
        <p:spPr>
          <a:xfrm>
            <a:off x="10967665" y="6028102"/>
            <a:ext cx="1078432" cy="3994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bg2">
                    <a:lumMod val="50000"/>
                  </a:schemeClr>
                </a:solidFill>
                <a:latin typeface="sourcesanspro"/>
              </a:rPr>
              <a:t>Merci!</a:t>
            </a:r>
          </a:p>
          <a:p>
            <a:endParaRPr lang="fr-FR" sz="33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  <a:latin typeface="sourcesanspro"/>
            </a:endParaRPr>
          </a:p>
          <a:p>
            <a:endParaRPr lang="fr-FR" sz="2000" dirty="0">
              <a:solidFill>
                <a:schemeClr val="bg2">
                  <a:lumMod val="50000"/>
                </a:schemeClr>
              </a:solidFill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9549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6" grpId="0" animBg="1"/>
      <p:bldP spid="17" grpId="0"/>
      <p:bldP spid="2" grpId="0" animBg="1"/>
      <p:bldP spid="13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Grand écran</PresentationFormat>
  <Paragraphs>94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Source Sans Pro</vt:lpstr>
      <vt:lpstr>sourcesanspro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Claire Pouteau</dc:creator>
  <cp:lastModifiedBy>Claire Pouteau</cp:lastModifiedBy>
  <cp:revision>4</cp:revision>
  <dcterms:created xsi:type="dcterms:W3CDTF">2024-02-13T14:38:20Z</dcterms:created>
  <dcterms:modified xsi:type="dcterms:W3CDTF">2024-02-14T07:27:58Z</dcterms:modified>
</cp:coreProperties>
</file>