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46" r:id="rId4"/>
    <p:sldId id="258" r:id="rId5"/>
    <p:sldId id="259" r:id="rId6"/>
    <p:sldId id="260" r:id="rId7"/>
    <p:sldId id="261" r:id="rId8"/>
    <p:sldId id="275" r:id="rId9"/>
    <p:sldId id="2648" r:id="rId10"/>
    <p:sldId id="264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162F80-1B9D-40CC-95EB-52A0589A238F}" v="5" dt="2024-02-13T09:28:19.2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sophie bellouin" userId="c37620bee0fec3de" providerId="LiveId" clId="{FE162F80-1B9D-40CC-95EB-52A0589A238F}"/>
    <pc:docChg chg="custSel delSld modSld">
      <pc:chgData name="anne sophie bellouin" userId="c37620bee0fec3de" providerId="LiveId" clId="{FE162F80-1B9D-40CC-95EB-52A0589A238F}" dt="2024-02-13T09:37:25.267" v="727" actId="20577"/>
      <pc:docMkLst>
        <pc:docMk/>
      </pc:docMkLst>
      <pc:sldChg chg="modSp mod">
        <pc:chgData name="anne sophie bellouin" userId="c37620bee0fec3de" providerId="LiveId" clId="{FE162F80-1B9D-40CC-95EB-52A0589A238F}" dt="2024-02-13T09:31:07.274" v="247" actId="113"/>
        <pc:sldMkLst>
          <pc:docMk/>
          <pc:sldMk cId="2280805693" sldId="259"/>
        </pc:sldMkLst>
        <pc:spChg chg="mod">
          <ac:chgData name="anne sophie bellouin" userId="c37620bee0fec3de" providerId="LiveId" clId="{FE162F80-1B9D-40CC-95EB-52A0589A238F}" dt="2024-02-13T09:31:07.274" v="247" actId="113"/>
          <ac:spMkLst>
            <pc:docMk/>
            <pc:sldMk cId="2280805693" sldId="259"/>
            <ac:spMk id="3" creationId="{EB8CF44A-C08B-8FD9-B474-7BC7CFD3EC34}"/>
          </ac:spMkLst>
        </pc:spChg>
      </pc:sldChg>
      <pc:sldChg chg="modSp mod">
        <pc:chgData name="anne sophie bellouin" userId="c37620bee0fec3de" providerId="LiveId" clId="{FE162F80-1B9D-40CC-95EB-52A0589A238F}" dt="2024-02-13T09:33:21.055" v="555" actId="20577"/>
        <pc:sldMkLst>
          <pc:docMk/>
          <pc:sldMk cId="185845962" sldId="260"/>
        </pc:sldMkLst>
        <pc:spChg chg="mod">
          <ac:chgData name="anne sophie bellouin" userId="c37620bee0fec3de" providerId="LiveId" clId="{FE162F80-1B9D-40CC-95EB-52A0589A238F}" dt="2024-02-13T09:31:58.044" v="362" actId="20577"/>
          <ac:spMkLst>
            <pc:docMk/>
            <pc:sldMk cId="185845962" sldId="260"/>
            <ac:spMk id="3" creationId="{F342F4A5-18AA-FEB2-890B-C25933B0784D}"/>
          </ac:spMkLst>
        </pc:spChg>
        <pc:spChg chg="mod">
          <ac:chgData name="anne sophie bellouin" userId="c37620bee0fec3de" providerId="LiveId" clId="{FE162F80-1B9D-40CC-95EB-52A0589A238F}" dt="2024-02-13T09:33:21.055" v="555" actId="20577"/>
          <ac:spMkLst>
            <pc:docMk/>
            <pc:sldMk cId="185845962" sldId="260"/>
            <ac:spMk id="4" creationId="{1E67F678-6D3F-1F52-C800-7BAA440640A4}"/>
          </ac:spMkLst>
        </pc:spChg>
      </pc:sldChg>
      <pc:sldChg chg="modSp mod">
        <pc:chgData name="anne sophie bellouin" userId="c37620bee0fec3de" providerId="LiveId" clId="{FE162F80-1B9D-40CC-95EB-52A0589A238F}" dt="2024-02-13T09:34:42.769" v="707" actId="20577"/>
        <pc:sldMkLst>
          <pc:docMk/>
          <pc:sldMk cId="2275500431" sldId="261"/>
        </pc:sldMkLst>
        <pc:spChg chg="mod">
          <ac:chgData name="anne sophie bellouin" userId="c37620bee0fec3de" providerId="LiveId" clId="{FE162F80-1B9D-40CC-95EB-52A0589A238F}" dt="2024-02-13T09:34:42.769" v="707" actId="20577"/>
          <ac:spMkLst>
            <pc:docMk/>
            <pc:sldMk cId="2275500431" sldId="261"/>
            <ac:spMk id="3" creationId="{FFD90B49-594E-7AAB-497A-D8B153D6E585}"/>
          </ac:spMkLst>
        </pc:spChg>
      </pc:sldChg>
      <pc:sldChg chg="del">
        <pc:chgData name="anne sophie bellouin" userId="c37620bee0fec3de" providerId="LiveId" clId="{FE162F80-1B9D-40CC-95EB-52A0589A238F}" dt="2024-02-13T09:34:55.515" v="709" actId="47"/>
        <pc:sldMkLst>
          <pc:docMk/>
          <pc:sldMk cId="4247443458" sldId="262"/>
        </pc:sldMkLst>
      </pc:sldChg>
      <pc:sldChg chg="modSp mod">
        <pc:chgData name="anne sophie bellouin" userId="c37620bee0fec3de" providerId="LiveId" clId="{FE162F80-1B9D-40CC-95EB-52A0589A238F}" dt="2024-02-13T09:35:25.692" v="714" actId="207"/>
        <pc:sldMkLst>
          <pc:docMk/>
          <pc:sldMk cId="800966481" sldId="275"/>
        </pc:sldMkLst>
        <pc:spChg chg="mod">
          <ac:chgData name="anne sophie bellouin" userId="c37620bee0fec3de" providerId="LiveId" clId="{FE162F80-1B9D-40CC-95EB-52A0589A238F}" dt="2024-02-13T09:35:25.692" v="714" actId="207"/>
          <ac:spMkLst>
            <pc:docMk/>
            <pc:sldMk cId="800966481" sldId="275"/>
            <ac:spMk id="2" creationId="{75E23A78-988C-45E1-A523-A0623FAFBDC4}"/>
          </ac:spMkLst>
        </pc:spChg>
        <pc:spChg chg="mod">
          <ac:chgData name="anne sophie bellouin" userId="c37620bee0fec3de" providerId="LiveId" clId="{FE162F80-1B9D-40CC-95EB-52A0589A238F}" dt="2024-02-13T09:35:09.938" v="712" actId="1076"/>
          <ac:spMkLst>
            <pc:docMk/>
            <pc:sldMk cId="800966481" sldId="275"/>
            <ac:spMk id="7" creationId="{CC7184D5-0006-6779-2768-D1F605345625}"/>
          </ac:spMkLst>
        </pc:spChg>
        <pc:picChg chg="mod">
          <ac:chgData name="anne sophie bellouin" userId="c37620bee0fec3de" providerId="LiveId" clId="{FE162F80-1B9D-40CC-95EB-52A0589A238F}" dt="2024-02-13T09:35:02.410" v="711" actId="1076"/>
          <ac:picMkLst>
            <pc:docMk/>
            <pc:sldMk cId="800966481" sldId="275"/>
            <ac:picMk id="9" creationId="{653E975E-F7C5-DDD2-0FB7-28055972C928}"/>
          </ac:picMkLst>
        </pc:picChg>
      </pc:sldChg>
      <pc:sldChg chg="addSp modSp mod">
        <pc:chgData name="anne sophie bellouin" userId="c37620bee0fec3de" providerId="LiveId" clId="{FE162F80-1B9D-40CC-95EB-52A0589A238F}" dt="2024-02-13T09:28:23.606" v="25" actId="1076"/>
        <pc:sldMkLst>
          <pc:docMk/>
          <pc:sldMk cId="3402191852" sldId="2646"/>
        </pc:sldMkLst>
        <pc:spChg chg="add mod">
          <ac:chgData name="anne sophie bellouin" userId="c37620bee0fec3de" providerId="LiveId" clId="{FE162F80-1B9D-40CC-95EB-52A0589A238F}" dt="2024-02-13T09:26:56.992" v="3" actId="208"/>
          <ac:spMkLst>
            <pc:docMk/>
            <pc:sldMk cId="3402191852" sldId="2646"/>
            <ac:spMk id="2" creationId="{BBDF87BC-0254-76EC-5C57-75F0FBA4F06C}"/>
          </ac:spMkLst>
        </pc:spChg>
        <pc:spChg chg="add mod">
          <ac:chgData name="anne sophie bellouin" userId="c37620bee0fec3de" providerId="LiveId" clId="{FE162F80-1B9D-40CC-95EB-52A0589A238F}" dt="2024-02-13T09:27:26.356" v="10" actId="14100"/>
          <ac:spMkLst>
            <pc:docMk/>
            <pc:sldMk cId="3402191852" sldId="2646"/>
            <ac:spMk id="4" creationId="{1D0A44FE-4274-71D9-A16C-B39AEFEA546C}"/>
          </ac:spMkLst>
        </pc:spChg>
        <pc:spChg chg="add mod">
          <ac:chgData name="anne sophie bellouin" userId="c37620bee0fec3de" providerId="LiveId" clId="{FE162F80-1B9D-40CC-95EB-52A0589A238F}" dt="2024-02-13T09:27:44.118" v="15" actId="14100"/>
          <ac:spMkLst>
            <pc:docMk/>
            <pc:sldMk cId="3402191852" sldId="2646"/>
            <ac:spMk id="5" creationId="{B2650404-FB4E-C337-E2F6-8B51F8DB16C4}"/>
          </ac:spMkLst>
        </pc:spChg>
        <pc:spChg chg="add mod">
          <ac:chgData name="anne sophie bellouin" userId="c37620bee0fec3de" providerId="LiveId" clId="{FE162F80-1B9D-40CC-95EB-52A0589A238F}" dt="2024-02-13T09:28:00.997" v="21" actId="14100"/>
          <ac:spMkLst>
            <pc:docMk/>
            <pc:sldMk cId="3402191852" sldId="2646"/>
            <ac:spMk id="6" creationId="{E3CC350F-985C-C7BD-89BD-570A17B7C44E}"/>
          </ac:spMkLst>
        </pc:spChg>
        <pc:spChg chg="add mod">
          <ac:chgData name="anne sophie bellouin" userId="c37620bee0fec3de" providerId="LiveId" clId="{FE162F80-1B9D-40CC-95EB-52A0589A238F}" dt="2024-02-13T09:28:15.598" v="23" actId="1076"/>
          <ac:spMkLst>
            <pc:docMk/>
            <pc:sldMk cId="3402191852" sldId="2646"/>
            <ac:spMk id="7" creationId="{07C0F201-84DB-3773-9809-BF95BB6628A6}"/>
          </ac:spMkLst>
        </pc:spChg>
        <pc:spChg chg="add mod">
          <ac:chgData name="anne sophie bellouin" userId="c37620bee0fec3de" providerId="LiveId" clId="{FE162F80-1B9D-40CC-95EB-52A0589A238F}" dt="2024-02-13T09:28:23.606" v="25" actId="1076"/>
          <ac:spMkLst>
            <pc:docMk/>
            <pc:sldMk cId="3402191852" sldId="2646"/>
            <ac:spMk id="8" creationId="{0C191466-83A7-0990-32B6-FF8C24E2C063}"/>
          </ac:spMkLst>
        </pc:spChg>
      </pc:sldChg>
      <pc:sldChg chg="modSp mod">
        <pc:chgData name="anne sophie bellouin" userId="c37620bee0fec3de" providerId="LiveId" clId="{FE162F80-1B9D-40CC-95EB-52A0589A238F}" dt="2024-02-13T09:37:25.267" v="727" actId="20577"/>
        <pc:sldMkLst>
          <pc:docMk/>
          <pc:sldMk cId="1755502104" sldId="2648"/>
        </pc:sldMkLst>
        <pc:spChg chg="mod">
          <ac:chgData name="anne sophie bellouin" userId="c37620bee0fec3de" providerId="LiveId" clId="{FE162F80-1B9D-40CC-95EB-52A0589A238F}" dt="2024-02-13T09:37:25.267" v="727" actId="20577"/>
          <ac:spMkLst>
            <pc:docMk/>
            <pc:sldMk cId="1755502104" sldId="2648"/>
            <ac:spMk id="8" creationId="{9D16CD14-4BBC-4734-9C2E-98062DF54C22}"/>
          </ac:spMkLst>
        </pc:spChg>
      </pc:sldChg>
      <pc:sldChg chg="del">
        <pc:chgData name="anne sophie bellouin" userId="c37620bee0fec3de" providerId="LiveId" clId="{FE162F80-1B9D-40CC-95EB-52A0589A238F}" dt="2024-02-13T09:34:51.386" v="708" actId="47"/>
        <pc:sldMkLst>
          <pc:docMk/>
          <pc:sldMk cId="375255384" sldId="264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 descr="Liseré Gris.png"/>
          <p:cNvPicPr>
            <a:picLocks noChangeAspect="1"/>
          </p:cNvPicPr>
          <p:nvPr userDrawn="1"/>
        </p:nvPicPr>
        <p:blipFill>
          <a:blip r:embed="rId2" cstate="print"/>
          <a:srcRect r="23965" b="19860"/>
          <a:stretch>
            <a:fillRect/>
          </a:stretch>
        </p:blipFill>
        <p:spPr>
          <a:xfrm>
            <a:off x="7320295" y="1772816"/>
            <a:ext cx="4871705" cy="508518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908720"/>
            <a:ext cx="10972800" cy="576064"/>
          </a:xfrm>
        </p:spPr>
        <p:txBody>
          <a:bodyPr>
            <a:noAutofit/>
          </a:bodyPr>
          <a:lstStyle>
            <a:lvl1pPr algn="l">
              <a:defRPr sz="3200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1065198" y="255564"/>
            <a:ext cx="648157" cy="365125"/>
          </a:xfrm>
        </p:spPr>
        <p:txBody>
          <a:bodyPr/>
          <a:lstStyle>
            <a:lvl1pPr algn="r">
              <a:defRPr sz="1400"/>
            </a:lvl1pPr>
          </a:lstStyle>
          <a:p>
            <a:fld id="{3E54C9AA-1C71-4E24-B844-1057B81B3104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0" name="Straight Connector 21"/>
          <p:cNvCxnSpPr/>
          <p:nvPr userDrawn="1"/>
        </p:nvCxnSpPr>
        <p:spPr>
          <a:xfrm>
            <a:off x="11065198" y="228601"/>
            <a:ext cx="0" cy="371475"/>
          </a:xfrm>
          <a:prstGeom prst="line">
            <a:avLst/>
          </a:prstGeom>
          <a:ln>
            <a:solidFill>
              <a:srgbClr val="F9B00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78358" b="18751"/>
          <a:stretch/>
        </p:blipFill>
        <p:spPr bwMode="auto">
          <a:xfrm>
            <a:off x="457264" y="228605"/>
            <a:ext cx="409626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Connecteur droit 14"/>
          <p:cNvCxnSpPr/>
          <p:nvPr userDrawn="1"/>
        </p:nvCxnSpPr>
        <p:spPr>
          <a:xfrm>
            <a:off x="0" y="819150"/>
            <a:ext cx="1219358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re 1"/>
          <p:cNvSpPr txBox="1">
            <a:spLocks/>
          </p:cNvSpPr>
          <p:nvPr userDrawn="1"/>
        </p:nvSpPr>
        <p:spPr>
          <a:xfrm>
            <a:off x="7320295" y="260648"/>
            <a:ext cx="3652505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4E454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22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15739" y="260648"/>
            <a:ext cx="5977442" cy="360040"/>
          </a:xfrm>
        </p:spPr>
        <p:txBody>
          <a:bodyPr anchor="ctr">
            <a:normAutofit/>
          </a:bodyPr>
          <a:lstStyle>
            <a:lvl1pPr marL="0" indent="0" algn="r">
              <a:buNone/>
              <a:defRPr sz="1400" b="0">
                <a:solidFill>
                  <a:srgbClr val="7FA4C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1628800"/>
            <a:ext cx="10959720" cy="4896544"/>
          </a:xfrm>
        </p:spPr>
        <p:txBody>
          <a:bodyPr wrap="square">
            <a:normAutofit/>
          </a:bodyPr>
          <a:lstStyle>
            <a:lvl1pPr marL="0" indent="0">
              <a:buNone/>
              <a:defRPr sz="1700">
                <a:solidFill>
                  <a:srgbClr val="4E4541"/>
                </a:solidFill>
              </a:defRPr>
            </a:lvl1pPr>
            <a:lvl2pPr>
              <a:defRPr sz="1700">
                <a:solidFill>
                  <a:srgbClr val="4E4541"/>
                </a:solidFill>
              </a:defRPr>
            </a:lvl2pPr>
            <a:lvl3pPr>
              <a:defRPr sz="1700">
                <a:solidFill>
                  <a:srgbClr val="4E4541"/>
                </a:solidFill>
              </a:defRPr>
            </a:lvl3pPr>
            <a:lvl4pPr>
              <a:defRPr sz="1700">
                <a:solidFill>
                  <a:srgbClr val="4E4541"/>
                </a:solidFill>
              </a:defRPr>
            </a:lvl4pPr>
            <a:lvl5pPr>
              <a:defRPr sz="1700">
                <a:solidFill>
                  <a:srgbClr val="4E454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685092684"/>
      </p:ext>
    </p:extLst>
  </p:cSld>
  <p:clrMapOvr>
    <a:masterClrMapping/>
  </p:clrMapOvr>
  <p:transition>
    <p:spli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  <p:sldLayoutId id="214748366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4C46AF-50F3-D896-E3AC-74D38EC5DF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RECOMMANDATIONS has  </a:t>
            </a:r>
            <a:r>
              <a:rPr lang="fr-FR" dirty="0" err="1"/>
              <a:t>tnd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20A9592-6C23-CE61-F982-FC6FA61B4D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Dr Anne Sophie BELLOUIN</a:t>
            </a:r>
          </a:p>
          <a:p>
            <a:r>
              <a:rPr lang="fr-FR" dirty="0" err="1"/>
              <a:t>Hdj</a:t>
            </a:r>
            <a:r>
              <a:rPr lang="fr-FR" dirty="0"/>
              <a:t> </a:t>
            </a:r>
            <a:r>
              <a:rPr lang="fr-FR" dirty="0" err="1"/>
              <a:t>galilée</a:t>
            </a:r>
            <a:r>
              <a:rPr lang="fr-FR" dirty="0"/>
              <a:t> clinique </a:t>
            </a:r>
            <a:r>
              <a:rPr lang="fr-FR" dirty="0" err="1"/>
              <a:t>breteche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9707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554AD0-0A53-A33B-5F2A-6F6DC1213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Recommandations has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AAD9B7-BBA8-5C4F-A4CC-8C9C01B3C1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Parcours de soin TND 2018</a:t>
            </a:r>
          </a:p>
          <a:p>
            <a:r>
              <a:rPr lang="fr-FR" dirty="0"/>
              <a:t>Repérage FDR de TND 2021</a:t>
            </a:r>
          </a:p>
        </p:txBody>
      </p:sp>
      <p:pic>
        <p:nvPicPr>
          <p:cNvPr id="5" name="Image 4" descr="Une image contenant Police, texte, logo, Graphique&#10;&#10;Description générée automatiquement">
            <a:extLst>
              <a:ext uri="{FF2B5EF4-FFF2-40B4-BE49-F238E27FC236}">
                <a16:creationId xmlns:a16="http://schemas.microsoft.com/office/drawing/2014/main" id="{69CA52EE-A7C1-8A77-5E83-FED664181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1492249"/>
            <a:ext cx="302895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400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2665BA8-61AB-7715-2A56-31A50D60A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801" y="164388"/>
            <a:ext cx="8993275" cy="602037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BDF87BC-0254-76EC-5C57-75F0FBA4F06C}"/>
              </a:ext>
            </a:extLst>
          </p:cNvPr>
          <p:cNvSpPr/>
          <p:nvPr/>
        </p:nvSpPr>
        <p:spPr>
          <a:xfrm>
            <a:off x="1259457" y="1992702"/>
            <a:ext cx="1561381" cy="411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D0A44FE-4274-71D9-A16C-B39AEFEA546C}"/>
              </a:ext>
            </a:extLst>
          </p:cNvPr>
          <p:cNvSpPr/>
          <p:nvPr/>
        </p:nvSpPr>
        <p:spPr>
          <a:xfrm>
            <a:off x="2820838" y="3001993"/>
            <a:ext cx="819509" cy="218248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650404-FB4E-C337-E2F6-8B51F8DB16C4}"/>
              </a:ext>
            </a:extLst>
          </p:cNvPr>
          <p:cNvSpPr/>
          <p:nvPr/>
        </p:nvSpPr>
        <p:spPr>
          <a:xfrm>
            <a:off x="2820838" y="5184475"/>
            <a:ext cx="672860" cy="52333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CC350F-985C-C7BD-89BD-570A17B7C44E}"/>
              </a:ext>
            </a:extLst>
          </p:cNvPr>
          <p:cNvSpPr/>
          <p:nvPr/>
        </p:nvSpPr>
        <p:spPr>
          <a:xfrm rot="5400000">
            <a:off x="4199626" y="4329024"/>
            <a:ext cx="296173" cy="141473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C0F201-84DB-3773-9809-BF95BB6628A6}"/>
              </a:ext>
            </a:extLst>
          </p:cNvPr>
          <p:cNvSpPr/>
          <p:nvPr/>
        </p:nvSpPr>
        <p:spPr>
          <a:xfrm rot="5400000">
            <a:off x="3506637" y="3385869"/>
            <a:ext cx="296173" cy="141473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191466-83A7-0990-32B6-FF8C24E2C063}"/>
              </a:ext>
            </a:extLst>
          </p:cNvPr>
          <p:cNvSpPr/>
          <p:nvPr/>
        </p:nvSpPr>
        <p:spPr>
          <a:xfrm rot="5400000">
            <a:off x="2920041" y="2816525"/>
            <a:ext cx="296173" cy="141473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2191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F4B81D-4848-7711-1C16-E63114144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051" y="0"/>
            <a:ext cx="9905998" cy="1478570"/>
          </a:xfrm>
        </p:spPr>
        <p:txBody>
          <a:bodyPr/>
          <a:lstStyle/>
          <a:p>
            <a:r>
              <a:rPr lang="fr-FR" dirty="0"/>
              <a:t>Parcours de soin enfant </a:t>
            </a:r>
            <a:r>
              <a:rPr lang="fr-FR" dirty="0" err="1"/>
              <a:t>tnd</a:t>
            </a:r>
            <a:endParaRPr lang="fr-FR" dirty="0"/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248052FA-11D7-6CAF-84A7-B2C32E1F2CD7}"/>
              </a:ext>
            </a:extLst>
          </p:cNvPr>
          <p:cNvSpPr/>
          <p:nvPr/>
        </p:nvSpPr>
        <p:spPr>
          <a:xfrm rot="10800000">
            <a:off x="3220604" y="1362974"/>
            <a:ext cx="6161984" cy="5495026"/>
          </a:xfrm>
          <a:prstGeom prst="triangle">
            <a:avLst>
              <a:gd name="adj" fmla="val 4983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88F6FB0C-580A-E4D9-7F9E-9BF2771E4923}"/>
              </a:ext>
            </a:extLst>
          </p:cNvPr>
          <p:cNvCxnSpPr/>
          <p:nvPr/>
        </p:nvCxnSpPr>
        <p:spPr>
          <a:xfrm>
            <a:off x="3933645" y="2708695"/>
            <a:ext cx="4744529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443A2468-4C92-B7AE-B5C2-5E97CAA9DD33}"/>
              </a:ext>
            </a:extLst>
          </p:cNvPr>
          <p:cNvCxnSpPr/>
          <p:nvPr/>
        </p:nvCxnSpPr>
        <p:spPr>
          <a:xfrm>
            <a:off x="5080958" y="4511615"/>
            <a:ext cx="244127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13C06B81-E1AD-FB8B-016B-A0CFD03005F0}"/>
              </a:ext>
            </a:extLst>
          </p:cNvPr>
          <p:cNvSpPr txBox="1"/>
          <p:nvPr/>
        </p:nvSpPr>
        <p:spPr>
          <a:xfrm>
            <a:off x="4761781" y="1742536"/>
            <a:ext cx="3243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SITUATIONS SIMPLES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3A6BE44-6941-E455-4CC7-A4EC2BCF6B85}"/>
              </a:ext>
            </a:extLst>
          </p:cNvPr>
          <p:cNvSpPr txBox="1"/>
          <p:nvPr/>
        </p:nvSpPr>
        <p:spPr>
          <a:xfrm>
            <a:off x="5158596" y="3319565"/>
            <a:ext cx="2363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SITUATIONS COMPLEXES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026F268-81E9-CCC1-AC51-7CA0F13F3ECB}"/>
              </a:ext>
            </a:extLst>
          </p:cNvPr>
          <p:cNvSpPr txBox="1"/>
          <p:nvPr/>
        </p:nvSpPr>
        <p:spPr>
          <a:xfrm>
            <a:off x="5667554" y="4677423"/>
            <a:ext cx="14319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SITUATIONS TRES COMPLEXES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B919BFA-51CD-AF6D-9D86-825C01A863B9}"/>
              </a:ext>
            </a:extLst>
          </p:cNvPr>
          <p:cNvSpPr txBox="1"/>
          <p:nvPr/>
        </p:nvSpPr>
        <p:spPr>
          <a:xfrm>
            <a:off x="2411159" y="2027208"/>
            <a:ext cx="1207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NIV 1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85B3588-E62B-4ABC-5715-6B00ED5D40A0}"/>
              </a:ext>
            </a:extLst>
          </p:cNvPr>
          <p:cNvSpPr txBox="1"/>
          <p:nvPr/>
        </p:nvSpPr>
        <p:spPr>
          <a:xfrm>
            <a:off x="2411159" y="3273398"/>
            <a:ext cx="1437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NIV 2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A1DB040-F8AE-DA29-EE00-F1F226F68E58}"/>
              </a:ext>
            </a:extLst>
          </p:cNvPr>
          <p:cNvSpPr txBox="1"/>
          <p:nvPr/>
        </p:nvSpPr>
        <p:spPr>
          <a:xfrm>
            <a:off x="2447176" y="4881033"/>
            <a:ext cx="1331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NIV 3</a:t>
            </a:r>
          </a:p>
        </p:txBody>
      </p:sp>
    </p:spTree>
    <p:extLst>
      <p:ext uri="{BB962C8B-B14F-4D97-AF65-F5344CB8AC3E}">
        <p14:creationId xmlns:p14="http://schemas.microsoft.com/office/powerpoint/2010/main" val="2922537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F4B81D-4848-7711-1C16-E63114144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051" y="0"/>
            <a:ext cx="9905998" cy="1478570"/>
          </a:xfrm>
        </p:spPr>
        <p:txBody>
          <a:bodyPr/>
          <a:lstStyle/>
          <a:p>
            <a:r>
              <a:rPr lang="fr-FR" dirty="0"/>
              <a:t>Parcours de soin enfant </a:t>
            </a:r>
            <a:r>
              <a:rPr lang="fr-FR" dirty="0" err="1"/>
              <a:t>tnd</a:t>
            </a:r>
            <a:endParaRPr lang="fr-FR" dirty="0"/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248052FA-11D7-6CAF-84A7-B2C32E1F2CD7}"/>
              </a:ext>
            </a:extLst>
          </p:cNvPr>
          <p:cNvSpPr/>
          <p:nvPr/>
        </p:nvSpPr>
        <p:spPr>
          <a:xfrm rot="10800000">
            <a:off x="3220604" y="1362974"/>
            <a:ext cx="6161984" cy="5495026"/>
          </a:xfrm>
          <a:prstGeom prst="triangle">
            <a:avLst>
              <a:gd name="adj" fmla="val 4983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88F6FB0C-580A-E4D9-7F9E-9BF2771E4923}"/>
              </a:ext>
            </a:extLst>
          </p:cNvPr>
          <p:cNvCxnSpPr/>
          <p:nvPr/>
        </p:nvCxnSpPr>
        <p:spPr>
          <a:xfrm>
            <a:off x="3933645" y="2708695"/>
            <a:ext cx="4744529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443A2468-4C92-B7AE-B5C2-5E97CAA9DD33}"/>
              </a:ext>
            </a:extLst>
          </p:cNvPr>
          <p:cNvCxnSpPr/>
          <p:nvPr/>
        </p:nvCxnSpPr>
        <p:spPr>
          <a:xfrm>
            <a:off x="5080958" y="4511615"/>
            <a:ext cx="244127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13C06B81-E1AD-FB8B-016B-A0CFD03005F0}"/>
              </a:ext>
            </a:extLst>
          </p:cNvPr>
          <p:cNvSpPr txBox="1"/>
          <p:nvPr/>
        </p:nvSpPr>
        <p:spPr>
          <a:xfrm>
            <a:off x="4761781" y="1742536"/>
            <a:ext cx="3243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SITUATIONS SIMPLES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3A6BE44-6941-E455-4CC7-A4EC2BCF6B85}"/>
              </a:ext>
            </a:extLst>
          </p:cNvPr>
          <p:cNvSpPr txBox="1"/>
          <p:nvPr/>
        </p:nvSpPr>
        <p:spPr>
          <a:xfrm>
            <a:off x="5158596" y="3319565"/>
            <a:ext cx="2363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SITUATIONS COMPLEXES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026F268-81E9-CCC1-AC51-7CA0F13F3ECB}"/>
              </a:ext>
            </a:extLst>
          </p:cNvPr>
          <p:cNvSpPr txBox="1"/>
          <p:nvPr/>
        </p:nvSpPr>
        <p:spPr>
          <a:xfrm>
            <a:off x="5667554" y="4677423"/>
            <a:ext cx="14319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SITUATIONS TRES COMPLEXES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B919BFA-51CD-AF6D-9D86-825C01A863B9}"/>
              </a:ext>
            </a:extLst>
          </p:cNvPr>
          <p:cNvSpPr txBox="1"/>
          <p:nvPr/>
        </p:nvSpPr>
        <p:spPr>
          <a:xfrm>
            <a:off x="2411159" y="2027208"/>
            <a:ext cx="1207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NIV 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8CF44A-C08B-8FD9-B474-7BC7CFD3EC34}"/>
              </a:ext>
            </a:extLst>
          </p:cNvPr>
          <p:cNvSpPr/>
          <p:nvPr/>
        </p:nvSpPr>
        <p:spPr>
          <a:xfrm>
            <a:off x="3016293" y="2708696"/>
            <a:ext cx="6366295" cy="31658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Un champ atteint</a:t>
            </a:r>
            <a:r>
              <a:rPr lang="fr-FR" dirty="0"/>
              <a:t>: communication, langage oral ou écrit , coordination, graphie, cognition mathématique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Bonne réponse </a:t>
            </a:r>
            <a:r>
              <a:rPr lang="fr-FR" dirty="0"/>
              <a:t>au renforcement et aménagement pédagogiques, associés à une rééducation bien conduite</a:t>
            </a:r>
          </a:p>
        </p:txBody>
      </p:sp>
    </p:spTree>
    <p:extLst>
      <p:ext uri="{BB962C8B-B14F-4D97-AF65-F5344CB8AC3E}">
        <p14:creationId xmlns:p14="http://schemas.microsoft.com/office/powerpoint/2010/main" val="2280805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F4B81D-4848-7711-1C16-E63114144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051" y="0"/>
            <a:ext cx="9905998" cy="1478570"/>
          </a:xfrm>
        </p:spPr>
        <p:txBody>
          <a:bodyPr/>
          <a:lstStyle/>
          <a:p>
            <a:r>
              <a:rPr lang="fr-FR" dirty="0"/>
              <a:t>Parcours de soin enfant </a:t>
            </a:r>
            <a:r>
              <a:rPr lang="fr-FR" dirty="0" err="1"/>
              <a:t>tnd</a:t>
            </a:r>
            <a:endParaRPr lang="fr-FR" dirty="0"/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248052FA-11D7-6CAF-84A7-B2C32E1F2CD7}"/>
              </a:ext>
            </a:extLst>
          </p:cNvPr>
          <p:cNvSpPr/>
          <p:nvPr/>
        </p:nvSpPr>
        <p:spPr>
          <a:xfrm rot="10800000">
            <a:off x="3220604" y="1362974"/>
            <a:ext cx="6161984" cy="5495026"/>
          </a:xfrm>
          <a:prstGeom prst="triangle">
            <a:avLst>
              <a:gd name="adj" fmla="val 4983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88F6FB0C-580A-E4D9-7F9E-9BF2771E4923}"/>
              </a:ext>
            </a:extLst>
          </p:cNvPr>
          <p:cNvCxnSpPr/>
          <p:nvPr/>
        </p:nvCxnSpPr>
        <p:spPr>
          <a:xfrm>
            <a:off x="3933645" y="2708695"/>
            <a:ext cx="4744529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443A2468-4C92-B7AE-B5C2-5E97CAA9DD33}"/>
              </a:ext>
            </a:extLst>
          </p:cNvPr>
          <p:cNvCxnSpPr/>
          <p:nvPr/>
        </p:nvCxnSpPr>
        <p:spPr>
          <a:xfrm>
            <a:off x="5080958" y="4511615"/>
            <a:ext cx="244127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13C06B81-E1AD-FB8B-016B-A0CFD03005F0}"/>
              </a:ext>
            </a:extLst>
          </p:cNvPr>
          <p:cNvSpPr txBox="1"/>
          <p:nvPr/>
        </p:nvSpPr>
        <p:spPr>
          <a:xfrm>
            <a:off x="4761781" y="1742536"/>
            <a:ext cx="3243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SITUATIONS SIMPLES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3A6BE44-6941-E455-4CC7-A4EC2BCF6B85}"/>
              </a:ext>
            </a:extLst>
          </p:cNvPr>
          <p:cNvSpPr txBox="1"/>
          <p:nvPr/>
        </p:nvSpPr>
        <p:spPr>
          <a:xfrm>
            <a:off x="5158596" y="3319565"/>
            <a:ext cx="2363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SITUATIONS COMPLEXES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026F268-81E9-CCC1-AC51-7CA0F13F3ECB}"/>
              </a:ext>
            </a:extLst>
          </p:cNvPr>
          <p:cNvSpPr txBox="1"/>
          <p:nvPr/>
        </p:nvSpPr>
        <p:spPr>
          <a:xfrm>
            <a:off x="5667554" y="4677423"/>
            <a:ext cx="14319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SITUATIONS TRES COMPLEXES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85B3588-E62B-4ABC-5715-6B00ED5D40A0}"/>
              </a:ext>
            </a:extLst>
          </p:cNvPr>
          <p:cNvSpPr txBox="1"/>
          <p:nvPr/>
        </p:nvSpPr>
        <p:spPr>
          <a:xfrm>
            <a:off x="2411159" y="3273398"/>
            <a:ext cx="1437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NIV 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42F4A5-18AA-FEB2-890B-C25933B0784D}"/>
              </a:ext>
            </a:extLst>
          </p:cNvPr>
          <p:cNvSpPr/>
          <p:nvPr/>
        </p:nvSpPr>
        <p:spPr>
          <a:xfrm>
            <a:off x="2786332" y="1190445"/>
            <a:ext cx="6771736" cy="151824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Plusieurs champs atteints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Réponse insuffisante aux prises en charge et aménagements mis en place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67F678-6D3F-1F52-C800-7BAA440640A4}"/>
              </a:ext>
            </a:extLst>
          </p:cNvPr>
          <p:cNvSpPr/>
          <p:nvPr/>
        </p:nvSpPr>
        <p:spPr>
          <a:xfrm>
            <a:off x="2876759" y="4503515"/>
            <a:ext cx="6590581" cy="239337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Besoin d’une synthèse des différentes pec, avec de priorisation et d’un suivi dans le temps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Besoin de regard multidisciplinaire, de temps d’échange pro , de coordination</a:t>
            </a:r>
          </a:p>
        </p:txBody>
      </p:sp>
    </p:spTree>
    <p:extLst>
      <p:ext uri="{BB962C8B-B14F-4D97-AF65-F5344CB8AC3E}">
        <p14:creationId xmlns:p14="http://schemas.microsoft.com/office/powerpoint/2010/main" val="185845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F4B81D-4848-7711-1C16-E63114144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051" y="0"/>
            <a:ext cx="9905998" cy="1478570"/>
          </a:xfrm>
        </p:spPr>
        <p:txBody>
          <a:bodyPr/>
          <a:lstStyle/>
          <a:p>
            <a:r>
              <a:rPr lang="fr-FR" dirty="0"/>
              <a:t>Parcours de soin enfant </a:t>
            </a:r>
            <a:r>
              <a:rPr lang="fr-FR" dirty="0" err="1"/>
              <a:t>tnd</a:t>
            </a:r>
            <a:endParaRPr lang="fr-FR" dirty="0"/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248052FA-11D7-6CAF-84A7-B2C32E1F2CD7}"/>
              </a:ext>
            </a:extLst>
          </p:cNvPr>
          <p:cNvSpPr/>
          <p:nvPr/>
        </p:nvSpPr>
        <p:spPr>
          <a:xfrm rot="10800000">
            <a:off x="3220604" y="1362974"/>
            <a:ext cx="6161984" cy="5495026"/>
          </a:xfrm>
          <a:prstGeom prst="triangle">
            <a:avLst>
              <a:gd name="adj" fmla="val 4983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88F6FB0C-580A-E4D9-7F9E-9BF2771E4923}"/>
              </a:ext>
            </a:extLst>
          </p:cNvPr>
          <p:cNvCxnSpPr/>
          <p:nvPr/>
        </p:nvCxnSpPr>
        <p:spPr>
          <a:xfrm>
            <a:off x="3933645" y="2708695"/>
            <a:ext cx="4744529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443A2468-4C92-B7AE-B5C2-5E97CAA9DD33}"/>
              </a:ext>
            </a:extLst>
          </p:cNvPr>
          <p:cNvCxnSpPr/>
          <p:nvPr/>
        </p:nvCxnSpPr>
        <p:spPr>
          <a:xfrm>
            <a:off x="5080958" y="4511615"/>
            <a:ext cx="244127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13C06B81-E1AD-FB8B-016B-A0CFD03005F0}"/>
              </a:ext>
            </a:extLst>
          </p:cNvPr>
          <p:cNvSpPr txBox="1"/>
          <p:nvPr/>
        </p:nvSpPr>
        <p:spPr>
          <a:xfrm>
            <a:off x="4761781" y="1742536"/>
            <a:ext cx="3243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SITUATIONS SIMPLES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3A6BE44-6941-E455-4CC7-A4EC2BCF6B85}"/>
              </a:ext>
            </a:extLst>
          </p:cNvPr>
          <p:cNvSpPr txBox="1"/>
          <p:nvPr/>
        </p:nvSpPr>
        <p:spPr>
          <a:xfrm>
            <a:off x="5158596" y="3319565"/>
            <a:ext cx="2363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SITUATIONS COMPLEXES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026F268-81E9-CCC1-AC51-7CA0F13F3ECB}"/>
              </a:ext>
            </a:extLst>
          </p:cNvPr>
          <p:cNvSpPr txBox="1"/>
          <p:nvPr/>
        </p:nvSpPr>
        <p:spPr>
          <a:xfrm>
            <a:off x="5667554" y="4677423"/>
            <a:ext cx="14319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SITUATIONS TRES COMPLEXES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A1DB040-F8AE-DA29-EE00-F1F226F68E58}"/>
              </a:ext>
            </a:extLst>
          </p:cNvPr>
          <p:cNvSpPr txBox="1"/>
          <p:nvPr/>
        </p:nvSpPr>
        <p:spPr>
          <a:xfrm>
            <a:off x="2447176" y="4881033"/>
            <a:ext cx="1331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NIV 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D90B49-594E-7AAB-497A-D8B153D6E585}"/>
              </a:ext>
            </a:extLst>
          </p:cNvPr>
          <p:cNvSpPr/>
          <p:nvPr/>
        </p:nvSpPr>
        <p:spPr>
          <a:xfrm>
            <a:off x="2829464" y="1190445"/>
            <a:ext cx="7056408" cy="332116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Situations très complexes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Enfants avec pathologies intriquées et donc avec déjà un suivi CHU: </a:t>
            </a:r>
            <a:r>
              <a:rPr lang="fr-FR" dirty="0" err="1"/>
              <a:t>prema</a:t>
            </a:r>
            <a:r>
              <a:rPr lang="fr-FR" dirty="0"/>
              <a:t>, </a:t>
            </a:r>
            <a:r>
              <a:rPr lang="fr-FR" dirty="0" err="1"/>
              <a:t>card</a:t>
            </a:r>
            <a:r>
              <a:rPr lang="fr-FR" dirty="0"/>
              <a:t> , </a:t>
            </a:r>
            <a:r>
              <a:rPr lang="fr-FR" dirty="0" err="1"/>
              <a:t>nephro</a:t>
            </a:r>
            <a:r>
              <a:rPr lang="fr-FR" dirty="0"/>
              <a:t> , génétique, NF1,… </a:t>
            </a:r>
          </a:p>
        </p:txBody>
      </p:sp>
    </p:spTree>
    <p:extLst>
      <p:ext uri="{BB962C8B-B14F-4D97-AF65-F5344CB8AC3E}">
        <p14:creationId xmlns:p14="http://schemas.microsoft.com/office/powerpoint/2010/main" val="2275500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E23A78-988C-45E1-A523-A0623FAFB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154243"/>
            <a:ext cx="10058400" cy="583117"/>
          </a:xfrm>
        </p:spPr>
        <p:txBody>
          <a:bodyPr>
            <a:norm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Haut risque de TND                           </a:t>
            </a:r>
            <a:r>
              <a:rPr lang="fr-FR" sz="2400" dirty="0">
                <a:solidFill>
                  <a:srgbClr val="C00000"/>
                </a:solidFill>
              </a:rPr>
              <a:t>Risque de TND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335836-83EE-8191-E650-0A90FC720C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Prématurité </a:t>
            </a:r>
            <a:r>
              <a:rPr lang="fr-FR" dirty="0" err="1"/>
              <a:t>inf</a:t>
            </a:r>
            <a:r>
              <a:rPr lang="fr-FR" dirty="0"/>
              <a:t> 32SA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Prématurité </a:t>
            </a:r>
            <a:r>
              <a:rPr lang="fr-FR" dirty="0" err="1"/>
              <a:t>inf</a:t>
            </a:r>
            <a:r>
              <a:rPr lang="fr-FR" dirty="0"/>
              <a:t> 37SA + RCIU </a:t>
            </a:r>
            <a:r>
              <a:rPr lang="fr-FR" dirty="0" err="1"/>
              <a:t>inf</a:t>
            </a:r>
            <a:r>
              <a:rPr lang="fr-FR" dirty="0"/>
              <a:t> -2DS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Souffrance fœtale aigue avec mise en hypothermie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AVC chez le prématuré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Microcéphalie ou macrocéphalie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ATCD TND sévère premier degré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Infections congénitales symptomatiques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Cardiopathies congénitales complexes opérées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Exposition anténatale toxiques (médicaments, alcool,..)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Chirurgie majeure, prolongée et répétée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6EC6D43-C8D4-EE87-BF3A-991B372FC47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Prématurité modérée 32 SA à 37 SA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RCIU -2 DS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Malformations cérébrales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Souffrance fœtale modérée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Exposition à alcool sans signe de fœtopathie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Exposition anténatale à des médicaments psychotropes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Choc septique avec hémoculture +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Méningoencéphalite à Entérovirus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Vulnérabilité socio-économique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Vulnérabilité psycho-affective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018EDC-9111-1832-0A2D-CA17899B3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810B38C-D4F5-42C2-967A-0B7FC97B2621}" type="datetime1">
              <a:rPr lang="fr-FR" smtClean="0"/>
              <a:t>13/02/2024</a:t>
            </a:fld>
            <a:endParaRPr lang="en-US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58331BA-5409-EE25-43B7-FEBC950CA09F}"/>
              </a:ext>
            </a:extLst>
          </p:cNvPr>
          <p:cNvSpPr txBox="1"/>
          <p:nvPr/>
        </p:nvSpPr>
        <p:spPr>
          <a:xfrm>
            <a:off x="824272" y="391833"/>
            <a:ext cx="9825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SITUATIONS MEDICALES A RISQUE DE TND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C7184D5-0006-6779-2768-D1F605345625}"/>
              </a:ext>
            </a:extLst>
          </p:cNvPr>
          <p:cNvSpPr txBox="1"/>
          <p:nvPr/>
        </p:nvSpPr>
        <p:spPr>
          <a:xfrm>
            <a:off x="1337095" y="6327667"/>
            <a:ext cx="5865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/>
              <a:t>HAS 2021: repérage des enfants à risque de TND</a:t>
            </a:r>
          </a:p>
        </p:txBody>
      </p:sp>
      <p:pic>
        <p:nvPicPr>
          <p:cNvPr id="9" name="Image 8" descr="Une image contenant diagramme&#10;&#10;Description générée automatiquement">
            <a:extLst>
              <a:ext uri="{FF2B5EF4-FFF2-40B4-BE49-F238E27FC236}">
                <a16:creationId xmlns:a16="http://schemas.microsoft.com/office/drawing/2014/main" id="{653E975E-F7C5-DDD2-0FB7-28055972C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792" y="370195"/>
            <a:ext cx="1966658" cy="69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966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51F92AB-D61D-4BBD-BD0C-E53480AAD53E}"/>
              </a:ext>
            </a:extLst>
          </p:cNvPr>
          <p:cNvSpPr/>
          <p:nvPr/>
        </p:nvSpPr>
        <p:spPr>
          <a:xfrm>
            <a:off x="4001822" y="848871"/>
            <a:ext cx="3590021" cy="13633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u="sng" dirty="0">
                <a:solidFill>
                  <a:srgbClr val="FFFFFF"/>
                </a:solidFill>
              </a:rPr>
              <a:t>NIVEAU 1 </a:t>
            </a:r>
            <a:r>
              <a:rPr lang="fr-FR" sz="1800" b="1" dirty="0">
                <a:solidFill>
                  <a:srgbClr val="FFFFFF"/>
                </a:solidFill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rgbClr val="FFFFFF"/>
                </a:solidFill>
              </a:rPr>
              <a:t>Médecin Traitant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rgbClr val="FFFFFF"/>
                </a:solidFill>
              </a:rPr>
              <a:t>Médecin scolaire / PMI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rgbClr val="FFFFFF"/>
                </a:solidFill>
              </a:rPr>
              <a:t>Pédiatre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rgbClr val="FFFFFF"/>
                </a:solidFill>
              </a:rPr>
              <a:t>Paramédicaux libéraux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1E21C8C-B942-4966-A74F-7E7F0B6DB1C1}"/>
              </a:ext>
            </a:extLst>
          </p:cNvPr>
          <p:cNvSpPr/>
          <p:nvPr/>
        </p:nvSpPr>
        <p:spPr>
          <a:xfrm>
            <a:off x="2506251" y="2706624"/>
            <a:ext cx="2984445" cy="1741432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u="sng" dirty="0">
                <a:solidFill>
                  <a:srgbClr val="FFFFFF"/>
                </a:solidFill>
              </a:rPr>
              <a:t>NIVEAU 2</a:t>
            </a:r>
            <a:r>
              <a:rPr lang="fr-FR" sz="1800" b="1" dirty="0">
                <a:solidFill>
                  <a:srgbClr val="FFFFFF"/>
                </a:solidFill>
              </a:rPr>
              <a:t> </a:t>
            </a:r>
          </a:p>
          <a:p>
            <a:pPr algn="ctr"/>
            <a:r>
              <a:rPr lang="fr-FR" sz="1800" b="1" dirty="0">
                <a:solidFill>
                  <a:srgbClr val="FFFFFF"/>
                </a:solidFill>
              </a:rPr>
              <a:t>Coordination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rgbClr val="FFFFFF"/>
                </a:solidFill>
              </a:rPr>
              <a:t>pédiatre spécialisé  EDEN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rgbClr val="FFFFFF"/>
                </a:solidFill>
              </a:rPr>
              <a:t>médecin scolaire neuro pédiatre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rgbClr val="FFFFFF"/>
                </a:solidFill>
              </a:rPr>
              <a:t>Pédopsychiatre</a:t>
            </a:r>
          </a:p>
          <a:p>
            <a:endParaRPr lang="fr-FR" sz="1600" dirty="0">
              <a:solidFill>
                <a:srgbClr val="FFFFFF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8041A19-0D85-4896-B589-0A16115A3666}"/>
              </a:ext>
            </a:extLst>
          </p:cNvPr>
          <p:cNvSpPr/>
          <p:nvPr/>
        </p:nvSpPr>
        <p:spPr>
          <a:xfrm>
            <a:off x="6506387" y="2706625"/>
            <a:ext cx="2769322" cy="1741432"/>
          </a:xfrm>
          <a:prstGeom prst="round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u="sng" dirty="0">
                <a:solidFill>
                  <a:srgbClr val="FFFFFF"/>
                </a:solidFill>
              </a:rPr>
              <a:t>NIVEAU 2</a:t>
            </a:r>
            <a:endParaRPr lang="fr-FR" sz="1800" b="1" dirty="0">
              <a:solidFill>
                <a:srgbClr val="FFFFFF"/>
              </a:solidFill>
            </a:endParaRPr>
          </a:p>
          <a:p>
            <a:pPr algn="ctr"/>
            <a:r>
              <a:rPr lang="fr-FR" sz="1800" b="1" dirty="0">
                <a:solidFill>
                  <a:srgbClr val="FFFFFF"/>
                </a:solidFill>
              </a:rPr>
              <a:t>Multidisciplinaire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rgbClr val="FFFFFF"/>
                </a:solidFill>
              </a:rPr>
              <a:t>HDJ dont Galilée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rgbClr val="FFFFFF"/>
                </a:solidFill>
              </a:rPr>
              <a:t>CAMPS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rgbClr val="FFFFFF"/>
                </a:solidFill>
              </a:rPr>
              <a:t>CMP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rgbClr val="FFFFFF"/>
                </a:solidFill>
              </a:rPr>
              <a:t>CMPP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AA53E8A-D559-4B0F-85E0-FBE3C2E5713D}"/>
              </a:ext>
            </a:extLst>
          </p:cNvPr>
          <p:cNvSpPr/>
          <p:nvPr/>
        </p:nvSpPr>
        <p:spPr>
          <a:xfrm>
            <a:off x="4001822" y="5626234"/>
            <a:ext cx="3590021" cy="625454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u="sng" dirty="0">
                <a:solidFill>
                  <a:srgbClr val="FFFFFF"/>
                </a:solidFill>
              </a:rPr>
              <a:t>NIVEAU 3</a:t>
            </a:r>
            <a:endParaRPr lang="fr-FR" sz="1800" b="1" dirty="0">
              <a:solidFill>
                <a:srgbClr val="FFFFFF"/>
              </a:solidFill>
            </a:endParaRPr>
          </a:p>
          <a:p>
            <a:pPr algn="ctr"/>
            <a:r>
              <a:rPr lang="fr-FR" sz="1800" dirty="0">
                <a:solidFill>
                  <a:srgbClr val="FFFFFF"/>
                </a:solidFill>
              </a:rPr>
              <a:t>CRTA, CRA, U2PEA</a:t>
            </a:r>
          </a:p>
        </p:txBody>
      </p:sp>
      <p:sp>
        <p:nvSpPr>
          <p:cNvPr id="7" name="Explosion : 8 points 6">
            <a:extLst>
              <a:ext uri="{FF2B5EF4-FFF2-40B4-BE49-F238E27FC236}">
                <a16:creationId xmlns:a16="http://schemas.microsoft.com/office/drawing/2014/main" id="{FF44ADCD-A237-4447-8276-931C80E595CE}"/>
              </a:ext>
            </a:extLst>
          </p:cNvPr>
          <p:cNvSpPr/>
          <p:nvPr/>
        </p:nvSpPr>
        <p:spPr>
          <a:xfrm rot="20447182">
            <a:off x="1977823" y="4642500"/>
            <a:ext cx="2235329" cy="1027652"/>
          </a:xfrm>
          <a:prstGeom prst="irregularSeal1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>
                <a:solidFill>
                  <a:srgbClr val="FFFFFF"/>
                </a:solidFill>
              </a:rPr>
              <a:t>RESOPEDIA</a:t>
            </a:r>
          </a:p>
        </p:txBody>
      </p:sp>
      <p:sp>
        <p:nvSpPr>
          <p:cNvPr id="8" name="Explosion : 8 points 7">
            <a:extLst>
              <a:ext uri="{FF2B5EF4-FFF2-40B4-BE49-F238E27FC236}">
                <a16:creationId xmlns:a16="http://schemas.microsoft.com/office/drawing/2014/main" id="{9D16CD14-4BBC-4734-9C2E-98062DF54C22}"/>
              </a:ext>
            </a:extLst>
          </p:cNvPr>
          <p:cNvSpPr/>
          <p:nvPr/>
        </p:nvSpPr>
        <p:spPr>
          <a:xfrm rot="1115943">
            <a:off x="7561431" y="4708530"/>
            <a:ext cx="1820173" cy="1140902"/>
          </a:xfrm>
          <a:prstGeom prst="irregularSeal1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rgbClr val="FFFFFF"/>
                </a:solidFill>
              </a:rPr>
              <a:t>ALECS</a:t>
            </a:r>
            <a:endParaRPr lang="fr-FR" sz="1800" dirty="0">
              <a:solidFill>
                <a:srgbClr val="FFFFFF"/>
              </a:solidFill>
            </a:endParaRPr>
          </a:p>
        </p:txBody>
      </p:sp>
      <p:sp>
        <p:nvSpPr>
          <p:cNvPr id="9" name="Flèche : trois pointes 8">
            <a:extLst>
              <a:ext uri="{FF2B5EF4-FFF2-40B4-BE49-F238E27FC236}">
                <a16:creationId xmlns:a16="http://schemas.microsoft.com/office/drawing/2014/main" id="{4AC33B21-4DD1-4C47-9A0C-30AC505DF837}"/>
              </a:ext>
            </a:extLst>
          </p:cNvPr>
          <p:cNvSpPr/>
          <p:nvPr/>
        </p:nvSpPr>
        <p:spPr>
          <a:xfrm>
            <a:off x="5652842" y="2236480"/>
            <a:ext cx="645869" cy="1396766"/>
          </a:xfrm>
          <a:prstGeom prst="leftRightUpArrow">
            <a:avLst/>
          </a:prstGeom>
          <a:solidFill>
            <a:schemeClr val="tx2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solidFill>
                <a:srgbClr val="FFFFFF"/>
              </a:solidFill>
            </a:endParaRPr>
          </a:p>
        </p:txBody>
      </p:sp>
      <p:sp>
        <p:nvSpPr>
          <p:cNvPr id="10" name="Flèche : double flèche horizontale 9">
            <a:extLst>
              <a:ext uri="{FF2B5EF4-FFF2-40B4-BE49-F238E27FC236}">
                <a16:creationId xmlns:a16="http://schemas.microsoft.com/office/drawing/2014/main" id="{10F66406-54DE-4610-B509-5F01EB0C1492}"/>
              </a:ext>
            </a:extLst>
          </p:cNvPr>
          <p:cNvSpPr/>
          <p:nvPr/>
        </p:nvSpPr>
        <p:spPr>
          <a:xfrm>
            <a:off x="5572920" y="4006558"/>
            <a:ext cx="847725" cy="232067"/>
          </a:xfrm>
          <a:prstGeom prst="leftRightArrow">
            <a:avLst/>
          </a:prstGeom>
          <a:solidFill>
            <a:schemeClr val="tx2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solidFill>
                <a:srgbClr val="FFFFFF"/>
              </a:solidFill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BD55EE4D-154A-4528-A2F6-CA7DDFE25453}"/>
              </a:ext>
            </a:extLst>
          </p:cNvPr>
          <p:cNvSpPr/>
          <p:nvPr/>
        </p:nvSpPr>
        <p:spPr>
          <a:xfrm>
            <a:off x="4658520" y="4472770"/>
            <a:ext cx="106462" cy="1051731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solidFill>
                <a:srgbClr val="FFFFFF"/>
              </a:solidFill>
            </a:endParaRPr>
          </a:p>
        </p:txBody>
      </p:sp>
      <p:sp>
        <p:nvSpPr>
          <p:cNvPr id="14" name="Explosion : 14 points 13">
            <a:extLst>
              <a:ext uri="{FF2B5EF4-FFF2-40B4-BE49-F238E27FC236}">
                <a16:creationId xmlns:a16="http://schemas.microsoft.com/office/drawing/2014/main" id="{A9238C32-C29F-4C08-A535-3E4305009297}"/>
              </a:ext>
            </a:extLst>
          </p:cNvPr>
          <p:cNvSpPr/>
          <p:nvPr/>
        </p:nvSpPr>
        <p:spPr>
          <a:xfrm rot="781855">
            <a:off x="1982463" y="1624274"/>
            <a:ext cx="2080198" cy="1174458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>
                <a:solidFill>
                  <a:srgbClr val="4E4541"/>
                </a:solidFill>
              </a:rPr>
              <a:t>OSCAR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/>
              <a:t>Troubles des acquisitions et des apprentissages</a:t>
            </a: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4C9AA-1C71-4E24-B844-1057B81B3104}" type="slidenum">
              <a:rPr lang="fr-FR" smtClean="0">
                <a:solidFill>
                  <a:srgbClr val="4E4541">
                    <a:tint val="75000"/>
                  </a:srgbClr>
                </a:solidFill>
              </a:rPr>
              <a:pPr/>
              <a:t>9</a:t>
            </a:fld>
            <a:endParaRPr lang="fr-FR">
              <a:solidFill>
                <a:srgbClr val="4E4541">
                  <a:tint val="75000"/>
                </a:srgbClr>
              </a:solidFill>
            </a:endParaRPr>
          </a:p>
        </p:txBody>
      </p:sp>
      <p:sp>
        <p:nvSpPr>
          <p:cNvPr id="2" name="Explosion : 14 points 1">
            <a:extLst>
              <a:ext uri="{FF2B5EF4-FFF2-40B4-BE49-F238E27FC236}">
                <a16:creationId xmlns:a16="http://schemas.microsoft.com/office/drawing/2014/main" id="{46EEAFC3-BFF6-C053-54C8-EA7CB7C1E972}"/>
              </a:ext>
            </a:extLst>
          </p:cNvPr>
          <p:cNvSpPr/>
          <p:nvPr/>
        </p:nvSpPr>
        <p:spPr>
          <a:xfrm rot="20820000">
            <a:off x="7383398" y="1558547"/>
            <a:ext cx="2448272" cy="1008112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>
                <a:solidFill>
                  <a:srgbClr val="4E4541"/>
                </a:solidFill>
              </a:rPr>
              <a:t>PCO 7-12</a:t>
            </a:r>
          </a:p>
        </p:txBody>
      </p:sp>
      <p:sp>
        <p:nvSpPr>
          <p:cNvPr id="19" name="Flèche : bas 10">
            <a:extLst>
              <a:ext uri="{FF2B5EF4-FFF2-40B4-BE49-F238E27FC236}">
                <a16:creationId xmlns:a16="http://schemas.microsoft.com/office/drawing/2014/main" id="{BD55EE4D-154A-4528-A2F6-CA7DDFE25453}"/>
              </a:ext>
            </a:extLst>
          </p:cNvPr>
          <p:cNvSpPr/>
          <p:nvPr/>
        </p:nvSpPr>
        <p:spPr>
          <a:xfrm>
            <a:off x="6763545" y="4472769"/>
            <a:ext cx="106462" cy="1051731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502104"/>
      </p:ext>
    </p:extLst>
  </p:cSld>
  <p:clrMapOvr>
    <a:masterClrMapping/>
  </p:clrMapOvr>
  <p:transition>
    <p:spli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A4CD9C1-F7D9-5437-7C35-4F80F7919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4C9AA-1C71-4E24-B844-1057B81B3104}" type="slidenum">
              <a:rPr lang="fr-FR" smtClean="0"/>
              <a:pPr/>
              <a:t>10</a:t>
            </a:fld>
            <a:endParaRPr lang="fr-FR"/>
          </a:p>
        </p:txBody>
      </p:sp>
      <p:pic>
        <p:nvPicPr>
          <p:cNvPr id="7" name="Image 6" descr="Une image contenant carte">
            <a:extLst>
              <a:ext uri="{FF2B5EF4-FFF2-40B4-BE49-F238E27FC236}">
                <a16:creationId xmlns:a16="http://schemas.microsoft.com/office/drawing/2014/main" id="{E338EBFB-DA23-BF5A-15BD-FAAFC68382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5" t="7426" r="13101" b="3480"/>
          <a:stretch/>
        </p:blipFill>
        <p:spPr>
          <a:xfrm>
            <a:off x="934244" y="438126"/>
            <a:ext cx="9621008" cy="600714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0" t="52443" r="29504" b="31585"/>
          <a:stretch/>
        </p:blipFill>
        <p:spPr>
          <a:xfrm>
            <a:off x="9803232" y="4375639"/>
            <a:ext cx="2378625" cy="316523"/>
          </a:xfrm>
          <a:prstGeom prst="rect">
            <a:avLst/>
          </a:prstGeom>
        </p:spPr>
      </p:pic>
      <p:cxnSp>
        <p:nvCxnSpPr>
          <p:cNvPr id="8" name="Connecteur droit avec flèche 7"/>
          <p:cNvCxnSpPr/>
          <p:nvPr/>
        </p:nvCxnSpPr>
        <p:spPr>
          <a:xfrm flipH="1" flipV="1">
            <a:off x="8338832" y="4521176"/>
            <a:ext cx="1396512" cy="12725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8585512"/>
      </p:ext>
    </p:extLst>
  </p:cSld>
  <p:clrMapOvr>
    <a:masterClrMapping/>
  </p:clrMapOvr>
  <p:transition>
    <p:split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40</TotalTime>
  <Words>349</Words>
  <Application>Microsoft Office PowerPoint</Application>
  <PresentationFormat>Grand écran</PresentationFormat>
  <Paragraphs>85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Tw Cen MT</vt:lpstr>
      <vt:lpstr>Wingdings</vt:lpstr>
      <vt:lpstr>Circuit</vt:lpstr>
      <vt:lpstr>RECOMMANDATIONS has  tnd</vt:lpstr>
      <vt:lpstr>Recommandations has</vt:lpstr>
      <vt:lpstr>Présentation PowerPoint</vt:lpstr>
      <vt:lpstr>Parcours de soin enfant tnd</vt:lpstr>
      <vt:lpstr>Parcours de soin enfant tnd</vt:lpstr>
      <vt:lpstr>Parcours de soin enfant tnd</vt:lpstr>
      <vt:lpstr>Parcours de soin enfant tnd</vt:lpstr>
      <vt:lpstr>Haut risque de TND                           Risque de TND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RECOMMANDATIONS has  tnd</dc:title>
  <dc:creator>anne sophie bellouin</dc:creator>
  <cp:lastModifiedBy>anne sophie bellouin</cp:lastModifiedBy>
  <cp:revision>1</cp:revision>
  <dcterms:created xsi:type="dcterms:W3CDTF">2024-01-13T07:22:09Z</dcterms:created>
  <dcterms:modified xsi:type="dcterms:W3CDTF">2024-02-13T09:37:27Z</dcterms:modified>
</cp:coreProperties>
</file>