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8288000" cy="10287000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Clear Sans" panose="020B0604020202020204" charset="0"/>
      <p:regular r:id="rId10"/>
    </p:embeddedFont>
    <p:embeddedFont>
      <p:font typeface="Clear Sans Bold" panose="020B0604020202020204" charset="0"/>
      <p:regular r:id="rId11"/>
    </p:embeddedFont>
    <p:embeddedFont>
      <p:font typeface="Clear Sans Medium" panose="020B0604020202020204" charset="0"/>
      <p:regular r:id="rId12"/>
    </p:embeddedFont>
    <p:embeddedFont>
      <p:font typeface="Lemon Tuesday" panose="02000506040000020004" pitchFamily="50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3" d="100"/>
          <a:sy n="103" d="100"/>
        </p:scale>
        <p:origin x="2766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6379066"/>
            <a:ext cx="18288000" cy="3907934"/>
          </a:xfrm>
          <a:prstGeom prst="rect">
            <a:avLst/>
          </a:prstGeom>
          <a:solidFill>
            <a:srgbClr val="C9EDC9"/>
          </a:solidFill>
        </p:spPr>
      </p:sp>
      <p:sp>
        <p:nvSpPr>
          <p:cNvPr id="3" name="TextBox 3"/>
          <p:cNvSpPr txBox="1"/>
          <p:nvPr/>
        </p:nvSpPr>
        <p:spPr>
          <a:xfrm>
            <a:off x="152400" y="8064752"/>
            <a:ext cx="12275092" cy="24276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27"/>
              </a:lnSpc>
            </a:pPr>
            <a:endParaRPr dirty="0"/>
          </a:p>
          <a:p>
            <a:pPr>
              <a:lnSpc>
                <a:spcPts val="4827"/>
              </a:lnSpc>
            </a:pPr>
            <a:r>
              <a:rPr lang="en-US" sz="3399" spc="-33" dirty="0">
                <a:solidFill>
                  <a:srgbClr val="363839"/>
                </a:solidFill>
                <a:latin typeface="Clear Sans"/>
              </a:rPr>
              <a:t>Marie JAFFRES-DELASSALLE - </a:t>
            </a:r>
            <a:r>
              <a:rPr lang="en-US" sz="3399" spc="-33" dirty="0" err="1">
                <a:solidFill>
                  <a:srgbClr val="363839"/>
                </a:solidFill>
                <a:latin typeface="Clear Sans"/>
              </a:rPr>
              <a:t>Ergothérapeute</a:t>
            </a:r>
            <a:endParaRPr lang="en-US" sz="3399" spc="-33" dirty="0">
              <a:solidFill>
                <a:srgbClr val="363839"/>
              </a:solidFill>
              <a:latin typeface="Clear Sans"/>
            </a:endParaRPr>
          </a:p>
          <a:p>
            <a:pPr>
              <a:lnSpc>
                <a:spcPts val="4827"/>
              </a:lnSpc>
            </a:pPr>
            <a:r>
              <a:rPr lang="en-US" sz="3399" spc="-33" dirty="0">
                <a:solidFill>
                  <a:srgbClr val="363839"/>
                </a:solidFill>
                <a:latin typeface="Clear Sans"/>
              </a:rPr>
              <a:t>Pierre MACIEJEWSKI - </a:t>
            </a:r>
            <a:r>
              <a:rPr lang="en-US" sz="3399" spc="-33" dirty="0" err="1">
                <a:solidFill>
                  <a:srgbClr val="363839"/>
                </a:solidFill>
                <a:latin typeface="Clear Sans"/>
              </a:rPr>
              <a:t>Ergothérapeute</a:t>
            </a:r>
            <a:endParaRPr lang="en-US" sz="3399" spc="-33" dirty="0">
              <a:solidFill>
                <a:srgbClr val="363839"/>
              </a:solidFill>
              <a:latin typeface="Clear Sans"/>
            </a:endParaRPr>
          </a:p>
          <a:p>
            <a:pPr marL="0" lvl="0" indent="0">
              <a:lnSpc>
                <a:spcPts val="4828"/>
              </a:lnSpc>
            </a:pPr>
            <a:endParaRPr lang="en-US" sz="3399" spc="-33" dirty="0">
              <a:solidFill>
                <a:srgbClr val="363839"/>
              </a:solidFill>
              <a:latin typeface="Clear Sans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28700" y="1008409"/>
            <a:ext cx="16230600" cy="40846"/>
          </a:xfrm>
          <a:prstGeom prst="rect">
            <a:avLst/>
          </a:prstGeom>
          <a:solidFill>
            <a:srgbClr val="C9EDC9"/>
          </a:solidFill>
        </p:spPr>
      </p:sp>
      <p:grpSp>
        <p:nvGrpSpPr>
          <p:cNvPr id="5" name="Group 5"/>
          <p:cNvGrpSpPr/>
          <p:nvPr/>
        </p:nvGrpSpPr>
        <p:grpSpPr>
          <a:xfrm>
            <a:off x="4382463" y="470499"/>
            <a:ext cx="9523073" cy="4211624"/>
            <a:chOff x="0" y="0"/>
            <a:chExt cx="12697431" cy="5615499"/>
          </a:xfrm>
        </p:grpSpPr>
        <p:sp>
          <p:nvSpPr>
            <p:cNvPr id="6" name="TextBox 6"/>
            <p:cNvSpPr txBox="1"/>
            <p:nvPr/>
          </p:nvSpPr>
          <p:spPr>
            <a:xfrm>
              <a:off x="0" y="2770200"/>
              <a:ext cx="12697431" cy="28452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7295"/>
                </a:lnSpc>
              </a:pPr>
              <a:r>
                <a:rPr lang="en-US" sz="13618" spc="-136">
                  <a:solidFill>
                    <a:srgbClr val="363839"/>
                  </a:solidFill>
                  <a:latin typeface="Lemon Tuesday"/>
                </a:rPr>
                <a:t>Ergothérapie 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85389"/>
              <a:ext cx="12697431" cy="25815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57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077454" y="3165830"/>
            <a:ext cx="4133092" cy="3050629"/>
            <a:chOff x="0" y="0"/>
            <a:chExt cx="5510790" cy="4067505"/>
          </a:xfrm>
        </p:grpSpPr>
        <p:sp>
          <p:nvSpPr>
            <p:cNvPr id="9" name="TextBox 9"/>
            <p:cNvSpPr txBox="1"/>
            <p:nvPr/>
          </p:nvSpPr>
          <p:spPr>
            <a:xfrm>
              <a:off x="0" y="2808300"/>
              <a:ext cx="5510790" cy="12592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619"/>
                </a:lnSpc>
              </a:pPr>
              <a:r>
                <a:rPr lang="en-US" sz="5999" spc="-59">
                  <a:solidFill>
                    <a:srgbClr val="363839"/>
                  </a:solidFill>
                  <a:latin typeface="Lemon Tuesday Bold"/>
                </a:rPr>
                <a:t>Sur les TND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85389"/>
              <a:ext cx="5510790" cy="25815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571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7067550" cy="10287000"/>
          </a:xfrm>
          <a:prstGeom prst="rect">
            <a:avLst/>
          </a:prstGeom>
          <a:solidFill>
            <a:srgbClr val="C9EDEA"/>
          </a:solidFill>
        </p:spPr>
      </p:sp>
      <p:grpSp>
        <p:nvGrpSpPr>
          <p:cNvPr id="3" name="Group 3"/>
          <p:cNvGrpSpPr/>
          <p:nvPr/>
        </p:nvGrpSpPr>
        <p:grpSpPr>
          <a:xfrm rot="-10800000">
            <a:off x="17101545" y="9100545"/>
            <a:ext cx="1186455" cy="1186455"/>
            <a:chOff x="0" y="0"/>
            <a:chExt cx="1581941" cy="1581941"/>
          </a:xfrm>
        </p:grpSpPr>
        <p:sp>
          <p:nvSpPr>
            <p:cNvPr id="4" name="Freeform 4"/>
            <p:cNvSpPr/>
            <p:nvPr/>
          </p:nvSpPr>
          <p:spPr>
            <a:xfrm rot="2700000">
              <a:off x="356529" y="106811"/>
              <a:ext cx="868883" cy="1368319"/>
            </a:xfrm>
            <a:custGeom>
              <a:avLst/>
              <a:gdLst/>
              <a:ahLst/>
              <a:cxnLst/>
              <a:rect l="l" t="t" r="r" b="b"/>
              <a:pathLst>
                <a:path w="868883" h="1368319">
                  <a:moveTo>
                    <a:pt x="0" y="0"/>
                  </a:moveTo>
                  <a:lnTo>
                    <a:pt x="868883" y="0"/>
                  </a:lnTo>
                  <a:lnTo>
                    <a:pt x="868883" y="1368319"/>
                  </a:lnTo>
                  <a:lnTo>
                    <a:pt x="0" y="1368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/>
            <p:cNvGrpSpPr/>
            <p:nvPr/>
          </p:nvGrpSpPr>
          <p:grpSpPr>
            <a:xfrm rot="2672733">
              <a:off x="427067" y="869197"/>
              <a:ext cx="1085907" cy="193754"/>
              <a:chOff x="0" y="0"/>
              <a:chExt cx="2731296" cy="487333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731296" cy="487333"/>
              </a:xfrm>
              <a:custGeom>
                <a:avLst/>
                <a:gdLst/>
                <a:ahLst/>
                <a:cxnLst/>
                <a:rect l="l" t="t" r="r" b="b"/>
                <a:pathLst>
                  <a:path w="2731296" h="487333">
                    <a:moveTo>
                      <a:pt x="0" y="0"/>
                    </a:moveTo>
                    <a:lnTo>
                      <a:pt x="2731296" y="0"/>
                    </a:lnTo>
                    <a:lnTo>
                      <a:pt x="2731296" y="487333"/>
                    </a:lnTo>
                    <a:lnTo>
                      <a:pt x="0" y="487333"/>
                    </a:lnTo>
                    <a:close/>
                  </a:path>
                </a:pathLst>
              </a:custGeom>
              <a:solidFill>
                <a:srgbClr val="C9EDEA"/>
              </a:solidFill>
            </p:spPr>
          </p:sp>
        </p:grpSp>
      </p:grpSp>
      <p:sp>
        <p:nvSpPr>
          <p:cNvPr id="7" name="AutoShape 7"/>
          <p:cNvSpPr/>
          <p:nvPr/>
        </p:nvSpPr>
        <p:spPr>
          <a:xfrm>
            <a:off x="8039100" y="7653518"/>
            <a:ext cx="9220200" cy="40931"/>
          </a:xfrm>
          <a:prstGeom prst="rect">
            <a:avLst/>
          </a:prstGeom>
          <a:solidFill>
            <a:srgbClr val="C9EDEA"/>
          </a:solidFill>
        </p:spPr>
      </p:sp>
      <p:sp>
        <p:nvSpPr>
          <p:cNvPr id="8" name="AutoShape 8"/>
          <p:cNvSpPr/>
          <p:nvPr/>
        </p:nvSpPr>
        <p:spPr>
          <a:xfrm>
            <a:off x="8039100" y="5531356"/>
            <a:ext cx="9220200" cy="40931"/>
          </a:xfrm>
          <a:prstGeom prst="rect">
            <a:avLst/>
          </a:prstGeom>
          <a:solidFill>
            <a:srgbClr val="C9EDEA"/>
          </a:solidFill>
        </p:spPr>
      </p:sp>
      <p:grpSp>
        <p:nvGrpSpPr>
          <p:cNvPr id="9" name="Group 9"/>
          <p:cNvGrpSpPr/>
          <p:nvPr/>
        </p:nvGrpSpPr>
        <p:grpSpPr>
          <a:xfrm>
            <a:off x="354065" y="5639812"/>
            <a:ext cx="1884076" cy="1884076"/>
            <a:chOff x="0" y="0"/>
            <a:chExt cx="1451784" cy="145178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51784" cy="1451784"/>
            </a:xfrm>
            <a:custGeom>
              <a:avLst/>
              <a:gdLst/>
              <a:ahLst/>
              <a:cxnLst/>
              <a:rect l="l" t="t" r="r" b="b"/>
              <a:pathLst>
                <a:path w="1451784" h="1451784">
                  <a:moveTo>
                    <a:pt x="1327324" y="1451784"/>
                  </a:moveTo>
                  <a:lnTo>
                    <a:pt x="124460" y="1451784"/>
                  </a:lnTo>
                  <a:cubicBezTo>
                    <a:pt x="55880" y="1451784"/>
                    <a:pt x="0" y="1395904"/>
                    <a:pt x="0" y="13273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27324" y="0"/>
                  </a:lnTo>
                  <a:cubicBezTo>
                    <a:pt x="1395904" y="0"/>
                    <a:pt x="1451784" y="55880"/>
                    <a:pt x="1451784" y="124460"/>
                  </a:cubicBezTo>
                  <a:lnTo>
                    <a:pt x="1451784" y="1327324"/>
                  </a:lnTo>
                  <a:cubicBezTo>
                    <a:pt x="1451784" y="1395904"/>
                    <a:pt x="1395904" y="1451784"/>
                    <a:pt x="1327324" y="1451784"/>
                  </a:cubicBezTo>
                  <a:close/>
                </a:path>
              </a:pathLst>
            </a:custGeom>
            <a:solidFill>
              <a:srgbClr val="2D6AA3"/>
            </a:solidFill>
          </p:spPr>
        </p:sp>
      </p:grpSp>
      <p:sp>
        <p:nvSpPr>
          <p:cNvPr id="11" name="Freeform 11"/>
          <p:cNvSpPr/>
          <p:nvPr/>
        </p:nvSpPr>
        <p:spPr>
          <a:xfrm>
            <a:off x="791313" y="6123752"/>
            <a:ext cx="1009578" cy="916197"/>
          </a:xfrm>
          <a:custGeom>
            <a:avLst/>
            <a:gdLst/>
            <a:ahLst/>
            <a:cxnLst/>
            <a:rect l="l" t="t" r="r" b="b"/>
            <a:pathLst>
              <a:path w="1009578" h="916197">
                <a:moveTo>
                  <a:pt x="0" y="0"/>
                </a:moveTo>
                <a:lnTo>
                  <a:pt x="1009579" y="0"/>
                </a:lnTo>
                <a:lnTo>
                  <a:pt x="1009579" y="916196"/>
                </a:lnTo>
                <a:lnTo>
                  <a:pt x="0" y="9161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2592909" y="5639812"/>
            <a:ext cx="1884076" cy="1884076"/>
            <a:chOff x="0" y="0"/>
            <a:chExt cx="1451784" cy="14517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51784" cy="1451784"/>
            </a:xfrm>
            <a:custGeom>
              <a:avLst/>
              <a:gdLst/>
              <a:ahLst/>
              <a:cxnLst/>
              <a:rect l="l" t="t" r="r" b="b"/>
              <a:pathLst>
                <a:path w="1451784" h="1451784">
                  <a:moveTo>
                    <a:pt x="1327324" y="1451784"/>
                  </a:moveTo>
                  <a:lnTo>
                    <a:pt x="124460" y="1451784"/>
                  </a:lnTo>
                  <a:cubicBezTo>
                    <a:pt x="55880" y="1451784"/>
                    <a:pt x="0" y="1395904"/>
                    <a:pt x="0" y="13273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27324" y="0"/>
                  </a:lnTo>
                  <a:cubicBezTo>
                    <a:pt x="1395904" y="0"/>
                    <a:pt x="1451784" y="55880"/>
                    <a:pt x="1451784" y="124460"/>
                  </a:cubicBezTo>
                  <a:lnTo>
                    <a:pt x="1451784" y="1327324"/>
                  </a:lnTo>
                  <a:cubicBezTo>
                    <a:pt x="1451784" y="1395904"/>
                    <a:pt x="1395904" y="1451784"/>
                    <a:pt x="1327324" y="1451784"/>
                  </a:cubicBezTo>
                  <a:close/>
                </a:path>
              </a:pathLst>
            </a:custGeom>
            <a:solidFill>
              <a:srgbClr val="2D6AA3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4829410" y="5639812"/>
            <a:ext cx="1884076" cy="1884076"/>
            <a:chOff x="0" y="0"/>
            <a:chExt cx="1451784" cy="14517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51784" cy="1451784"/>
            </a:xfrm>
            <a:custGeom>
              <a:avLst/>
              <a:gdLst/>
              <a:ahLst/>
              <a:cxnLst/>
              <a:rect l="l" t="t" r="r" b="b"/>
              <a:pathLst>
                <a:path w="1451784" h="1451784">
                  <a:moveTo>
                    <a:pt x="1327324" y="1451784"/>
                  </a:moveTo>
                  <a:lnTo>
                    <a:pt x="124460" y="1451784"/>
                  </a:lnTo>
                  <a:cubicBezTo>
                    <a:pt x="55880" y="1451784"/>
                    <a:pt x="0" y="1395904"/>
                    <a:pt x="0" y="132732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327324" y="0"/>
                  </a:lnTo>
                  <a:cubicBezTo>
                    <a:pt x="1395904" y="0"/>
                    <a:pt x="1451784" y="55880"/>
                    <a:pt x="1451784" y="124460"/>
                  </a:cubicBezTo>
                  <a:lnTo>
                    <a:pt x="1451784" y="1327324"/>
                  </a:lnTo>
                  <a:cubicBezTo>
                    <a:pt x="1451784" y="1395904"/>
                    <a:pt x="1395904" y="1451784"/>
                    <a:pt x="1327324" y="1451784"/>
                  </a:cubicBezTo>
                  <a:close/>
                </a:path>
              </a:pathLst>
            </a:custGeom>
            <a:solidFill>
              <a:srgbClr val="2D6AA3"/>
            </a:solidFill>
          </p:spPr>
        </p:sp>
      </p:grpSp>
      <p:sp>
        <p:nvSpPr>
          <p:cNvPr id="16" name="Freeform 16"/>
          <p:cNvSpPr/>
          <p:nvPr/>
        </p:nvSpPr>
        <p:spPr>
          <a:xfrm>
            <a:off x="2665890" y="5795932"/>
            <a:ext cx="1735769" cy="1571835"/>
          </a:xfrm>
          <a:custGeom>
            <a:avLst/>
            <a:gdLst/>
            <a:ahLst/>
            <a:cxnLst/>
            <a:rect l="l" t="t" r="r" b="b"/>
            <a:pathLst>
              <a:path w="1735769" h="1571835">
                <a:moveTo>
                  <a:pt x="0" y="0"/>
                </a:moveTo>
                <a:lnTo>
                  <a:pt x="1735770" y="0"/>
                </a:lnTo>
                <a:lnTo>
                  <a:pt x="1735770" y="1571836"/>
                </a:lnTo>
                <a:lnTo>
                  <a:pt x="0" y="15718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5062907" y="5873309"/>
            <a:ext cx="1417081" cy="1417081"/>
          </a:xfrm>
          <a:custGeom>
            <a:avLst/>
            <a:gdLst/>
            <a:ahLst/>
            <a:cxnLst/>
            <a:rect l="l" t="t" r="r" b="b"/>
            <a:pathLst>
              <a:path w="1417081" h="1417081">
                <a:moveTo>
                  <a:pt x="0" y="0"/>
                </a:moveTo>
                <a:lnTo>
                  <a:pt x="1417081" y="0"/>
                </a:lnTo>
                <a:lnTo>
                  <a:pt x="1417081" y="1417082"/>
                </a:lnTo>
                <a:lnTo>
                  <a:pt x="0" y="14170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173042" y="726948"/>
            <a:ext cx="2721466" cy="3312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103"/>
              </a:lnSpc>
            </a:pPr>
            <a:r>
              <a:rPr lang="en-US" sz="10399">
                <a:solidFill>
                  <a:srgbClr val="363839"/>
                </a:solidFill>
                <a:latin typeface="Lemon Tuesday"/>
              </a:rPr>
              <a:t>Ergo</a:t>
            </a:r>
          </a:p>
          <a:p>
            <a:pPr marL="0" lvl="0" indent="0" algn="l">
              <a:lnSpc>
                <a:spcPts val="13104"/>
              </a:lnSpc>
              <a:spcBef>
                <a:spcPct val="0"/>
              </a:spcBef>
            </a:pPr>
            <a:endParaRPr lang="en-US" sz="10399">
              <a:solidFill>
                <a:srgbClr val="363839"/>
              </a:solidFill>
              <a:latin typeface="Lemon Tuesday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039100" y="7961148"/>
            <a:ext cx="9344025" cy="1456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49"/>
              </a:lnSpc>
              <a:spcBef>
                <a:spcPct val="0"/>
              </a:spcBef>
            </a:pPr>
            <a:r>
              <a:rPr lang="en-US" sz="4499" spc="-44">
                <a:solidFill>
                  <a:srgbClr val="363839"/>
                </a:solidFill>
                <a:latin typeface="Clear Sans Medium"/>
              </a:rPr>
              <a:t>Conseils et accompagnements de l’entourage du patient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039100" y="5910846"/>
            <a:ext cx="9344025" cy="1456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50"/>
              </a:lnSpc>
              <a:spcBef>
                <a:spcPct val="0"/>
              </a:spcBef>
            </a:pPr>
            <a:r>
              <a:rPr lang="en-US" sz="4500" spc="-44">
                <a:solidFill>
                  <a:srgbClr val="363839"/>
                </a:solidFill>
                <a:latin typeface="Clear Sans Medium"/>
              </a:rPr>
              <a:t>Réadaptation et aménagement de l’environnement du patient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039100" y="221605"/>
            <a:ext cx="9344025" cy="2194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49"/>
              </a:lnSpc>
              <a:spcBef>
                <a:spcPct val="0"/>
              </a:spcBef>
            </a:pPr>
            <a:r>
              <a:rPr lang="en-US" sz="4499" spc="-44">
                <a:solidFill>
                  <a:srgbClr val="363839"/>
                </a:solidFill>
                <a:latin typeface="Clear Sans Medium"/>
              </a:rPr>
              <a:t>Objectifs : Autonomie dans des activités de vie quotidienne définies par le patient ou son entourage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0" y="2727620"/>
            <a:ext cx="7067550" cy="25854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0"/>
              </a:lnSpc>
            </a:pPr>
            <a:r>
              <a:rPr lang="en-US" sz="6000">
                <a:solidFill>
                  <a:srgbClr val="363839"/>
                </a:solidFill>
                <a:latin typeface="Lemon Tuesday"/>
              </a:rPr>
              <a:t>en quelques mots</a:t>
            </a:r>
          </a:p>
          <a:p>
            <a:pPr marL="0" lvl="0" indent="0" algn="l">
              <a:lnSpc>
                <a:spcPts val="13104"/>
              </a:lnSpc>
              <a:spcBef>
                <a:spcPct val="0"/>
              </a:spcBef>
            </a:pPr>
            <a:endParaRPr lang="en-US" sz="6000">
              <a:solidFill>
                <a:srgbClr val="363839"/>
              </a:solidFill>
              <a:latin typeface="Lemon Tuesday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039100" y="3031649"/>
            <a:ext cx="9344025" cy="2194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49"/>
              </a:lnSpc>
              <a:spcBef>
                <a:spcPct val="0"/>
              </a:spcBef>
            </a:pPr>
            <a:r>
              <a:rPr lang="en-US" sz="4499" spc="-44">
                <a:solidFill>
                  <a:srgbClr val="363839"/>
                </a:solidFill>
                <a:latin typeface="Clear Sans Medium"/>
              </a:rPr>
              <a:t>Rééducation des fonctions déficitaires (cognitives, sensorielles, posturales)</a:t>
            </a:r>
          </a:p>
        </p:txBody>
      </p:sp>
      <p:sp>
        <p:nvSpPr>
          <p:cNvPr id="24" name="AutoShape 24"/>
          <p:cNvSpPr/>
          <p:nvPr/>
        </p:nvSpPr>
        <p:spPr>
          <a:xfrm>
            <a:off x="8039100" y="2700834"/>
            <a:ext cx="9220200" cy="64886"/>
          </a:xfrm>
          <a:prstGeom prst="rect">
            <a:avLst/>
          </a:prstGeom>
          <a:solidFill>
            <a:srgbClr val="C9EDEA"/>
          </a:solid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ED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54817" y="2823491"/>
            <a:ext cx="6061664" cy="5246095"/>
          </a:xfrm>
          <a:custGeom>
            <a:avLst/>
            <a:gdLst/>
            <a:ahLst/>
            <a:cxnLst/>
            <a:rect l="l" t="t" r="r" b="b"/>
            <a:pathLst>
              <a:path w="6061664" h="5246095">
                <a:moveTo>
                  <a:pt x="0" y="0"/>
                </a:moveTo>
                <a:lnTo>
                  <a:pt x="6061664" y="0"/>
                </a:lnTo>
                <a:lnTo>
                  <a:pt x="6061664" y="5246095"/>
                </a:lnTo>
                <a:lnTo>
                  <a:pt x="0" y="52460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-152535" y="7445308"/>
            <a:ext cx="7439743" cy="1059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51"/>
              </a:lnSpc>
              <a:spcBef>
                <a:spcPct val="0"/>
              </a:spcBef>
            </a:pPr>
            <a:r>
              <a:rPr lang="en-US" sz="6577" spc="-65">
                <a:solidFill>
                  <a:srgbClr val="A1CC4A"/>
                </a:solidFill>
                <a:latin typeface="Clear Sans Medium"/>
              </a:rPr>
              <a:t>BOTTOM UP</a:t>
            </a:r>
          </a:p>
        </p:txBody>
      </p:sp>
      <p:sp>
        <p:nvSpPr>
          <p:cNvPr id="4" name="AutoShape 4"/>
          <p:cNvSpPr/>
          <p:nvPr/>
        </p:nvSpPr>
        <p:spPr>
          <a:xfrm>
            <a:off x="17383125" y="2278039"/>
            <a:ext cx="0" cy="5898968"/>
          </a:xfrm>
          <a:prstGeom prst="line">
            <a:avLst/>
          </a:prstGeom>
          <a:ln w="247650" cap="flat">
            <a:solidFill>
              <a:srgbClr val="2D6AA3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5" name="TextBox 5"/>
          <p:cNvSpPr txBox="1"/>
          <p:nvPr/>
        </p:nvSpPr>
        <p:spPr>
          <a:xfrm>
            <a:off x="9774306" y="2766341"/>
            <a:ext cx="7439743" cy="1059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51"/>
              </a:lnSpc>
              <a:spcBef>
                <a:spcPct val="0"/>
              </a:spcBef>
            </a:pPr>
            <a:r>
              <a:rPr lang="en-US" sz="6577" spc="-65">
                <a:solidFill>
                  <a:srgbClr val="2D6AA3"/>
                </a:solidFill>
                <a:latin typeface="Clear Sans Medium"/>
              </a:rPr>
              <a:t>TOP DOWN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424128" y="1295681"/>
            <a:ext cx="7439743" cy="1356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  <a:spcBef>
                <a:spcPct val="0"/>
              </a:spcBef>
            </a:pPr>
            <a:r>
              <a:rPr lang="en-US" sz="4200" spc="-42">
                <a:solidFill>
                  <a:srgbClr val="F16022"/>
                </a:solidFill>
                <a:latin typeface="Clear Sans Medium"/>
              </a:rPr>
              <a:t>Performances dans les occupations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78877" y="8138908"/>
            <a:ext cx="7439743" cy="67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  <a:spcBef>
                <a:spcPct val="0"/>
              </a:spcBef>
            </a:pPr>
            <a:r>
              <a:rPr lang="en-US" sz="4200" spc="-42">
                <a:solidFill>
                  <a:srgbClr val="F16022"/>
                </a:solidFill>
                <a:latin typeface="Clear Sans Medium"/>
              </a:rPr>
              <a:t>Habiletés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817417" y="4355258"/>
            <a:ext cx="6251383" cy="3648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21"/>
              </a:lnSpc>
            </a:pPr>
            <a:r>
              <a:rPr lang="en-US" sz="4477" spc="-44">
                <a:solidFill>
                  <a:srgbClr val="363839"/>
                </a:solidFill>
                <a:latin typeface="Clear Sans"/>
              </a:rPr>
              <a:t>Centrée sur l’</a:t>
            </a:r>
            <a:r>
              <a:rPr lang="en-US" sz="4477" spc="-44">
                <a:solidFill>
                  <a:srgbClr val="363839"/>
                </a:solidFill>
                <a:latin typeface="Clear Sans Bold"/>
              </a:rPr>
              <a:t>occupation</a:t>
            </a:r>
            <a:r>
              <a:rPr lang="en-US" sz="4477" spc="-44">
                <a:solidFill>
                  <a:srgbClr val="363839"/>
                </a:solidFill>
                <a:latin typeface="Clear Sans"/>
              </a:rPr>
              <a:t> et la performance</a:t>
            </a:r>
          </a:p>
          <a:p>
            <a:pPr algn="ctr">
              <a:lnSpc>
                <a:spcPts val="5821"/>
              </a:lnSpc>
              <a:spcBef>
                <a:spcPct val="0"/>
              </a:spcBef>
            </a:pPr>
            <a:r>
              <a:rPr lang="en-US" sz="4477" spc="-44">
                <a:solidFill>
                  <a:srgbClr val="363839"/>
                </a:solidFill>
                <a:latin typeface="Clear Sans"/>
              </a:rPr>
              <a:t>=&gt; améliorer directement la performance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69175" y="3474010"/>
            <a:ext cx="6389730" cy="3648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21"/>
              </a:lnSpc>
            </a:pPr>
            <a:r>
              <a:rPr lang="en-US" sz="4477" spc="-44">
                <a:solidFill>
                  <a:srgbClr val="363839"/>
                </a:solidFill>
                <a:latin typeface="Clear Sans"/>
              </a:rPr>
              <a:t>Centrée sur les </a:t>
            </a:r>
            <a:r>
              <a:rPr lang="en-US" sz="4477" spc="-44">
                <a:solidFill>
                  <a:srgbClr val="363839"/>
                </a:solidFill>
                <a:latin typeface="Clear Sans Bold"/>
              </a:rPr>
              <a:t>habiletés</a:t>
            </a:r>
            <a:r>
              <a:rPr lang="en-US" sz="4477" spc="-44">
                <a:solidFill>
                  <a:srgbClr val="363839"/>
                </a:solidFill>
                <a:latin typeface="Clear Sans"/>
              </a:rPr>
              <a:t> en jeu dans l’occupation </a:t>
            </a:r>
          </a:p>
          <a:p>
            <a:pPr algn="ctr">
              <a:lnSpc>
                <a:spcPts val="5821"/>
              </a:lnSpc>
              <a:spcBef>
                <a:spcPct val="0"/>
              </a:spcBef>
            </a:pPr>
            <a:r>
              <a:rPr lang="en-US" sz="4477" spc="-44">
                <a:solidFill>
                  <a:srgbClr val="363839"/>
                </a:solidFill>
                <a:latin typeface="Clear Sans"/>
              </a:rPr>
              <a:t>=&gt; améliorer indirectement la performance</a:t>
            </a:r>
          </a:p>
        </p:txBody>
      </p:sp>
      <p:sp>
        <p:nvSpPr>
          <p:cNvPr id="10" name="AutoShape 10"/>
          <p:cNvSpPr/>
          <p:nvPr/>
        </p:nvSpPr>
        <p:spPr>
          <a:xfrm flipV="1">
            <a:off x="647020" y="2367870"/>
            <a:ext cx="52377" cy="5898736"/>
          </a:xfrm>
          <a:prstGeom prst="line">
            <a:avLst/>
          </a:prstGeom>
          <a:ln w="247650" cap="flat">
            <a:solidFill>
              <a:srgbClr val="A1CC4A"/>
            </a:solidFill>
            <a:prstDash val="solid"/>
            <a:headEnd type="none" w="sm" len="sm"/>
            <a:tailEnd type="arrow" w="med" len="sm"/>
          </a:ln>
        </p:spPr>
      </p:sp>
      <p:grpSp>
        <p:nvGrpSpPr>
          <p:cNvPr id="11" name="Group 11"/>
          <p:cNvGrpSpPr/>
          <p:nvPr/>
        </p:nvGrpSpPr>
        <p:grpSpPr>
          <a:xfrm rot="-10800000">
            <a:off x="17101545" y="9100545"/>
            <a:ext cx="1186455" cy="1186455"/>
            <a:chOff x="0" y="0"/>
            <a:chExt cx="1581941" cy="1581941"/>
          </a:xfrm>
        </p:grpSpPr>
        <p:sp>
          <p:nvSpPr>
            <p:cNvPr id="12" name="Freeform 12"/>
            <p:cNvSpPr/>
            <p:nvPr/>
          </p:nvSpPr>
          <p:spPr>
            <a:xfrm rot="2700000">
              <a:off x="356529" y="106811"/>
              <a:ext cx="868883" cy="1368319"/>
            </a:xfrm>
            <a:custGeom>
              <a:avLst/>
              <a:gdLst/>
              <a:ahLst/>
              <a:cxnLst/>
              <a:rect l="l" t="t" r="r" b="b"/>
              <a:pathLst>
                <a:path w="868883" h="1368319">
                  <a:moveTo>
                    <a:pt x="0" y="0"/>
                  </a:moveTo>
                  <a:lnTo>
                    <a:pt x="868883" y="0"/>
                  </a:lnTo>
                  <a:lnTo>
                    <a:pt x="868883" y="1368319"/>
                  </a:lnTo>
                  <a:lnTo>
                    <a:pt x="0" y="1368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3" name="Group 13"/>
            <p:cNvGrpSpPr/>
            <p:nvPr/>
          </p:nvGrpSpPr>
          <p:grpSpPr>
            <a:xfrm rot="2672733">
              <a:off x="427067" y="869197"/>
              <a:ext cx="1085907" cy="193754"/>
              <a:chOff x="0" y="0"/>
              <a:chExt cx="2731296" cy="487333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2731296" cy="487333"/>
              </a:xfrm>
              <a:custGeom>
                <a:avLst/>
                <a:gdLst/>
                <a:ahLst/>
                <a:cxnLst/>
                <a:rect l="l" t="t" r="r" b="b"/>
                <a:pathLst>
                  <a:path w="2731296" h="487333">
                    <a:moveTo>
                      <a:pt x="0" y="0"/>
                    </a:moveTo>
                    <a:lnTo>
                      <a:pt x="2731296" y="0"/>
                    </a:lnTo>
                    <a:lnTo>
                      <a:pt x="2731296" y="487333"/>
                    </a:lnTo>
                    <a:lnTo>
                      <a:pt x="0" y="487333"/>
                    </a:lnTo>
                    <a:close/>
                  </a:path>
                </a:pathLst>
              </a:custGeom>
              <a:solidFill>
                <a:srgbClr val="E77A24"/>
              </a:solidFill>
            </p:spPr>
          </p:sp>
        </p:grpSp>
      </p:grpSp>
      <p:sp>
        <p:nvSpPr>
          <p:cNvPr id="15" name="Freeform 15"/>
          <p:cNvSpPr/>
          <p:nvPr/>
        </p:nvSpPr>
        <p:spPr>
          <a:xfrm>
            <a:off x="2231379" y="8504769"/>
            <a:ext cx="2671916" cy="253832"/>
          </a:xfrm>
          <a:custGeom>
            <a:avLst/>
            <a:gdLst/>
            <a:ahLst/>
            <a:cxnLst/>
            <a:rect l="l" t="t" r="r" b="b"/>
            <a:pathLst>
              <a:path w="2671916" h="253832">
                <a:moveTo>
                  <a:pt x="0" y="0"/>
                </a:moveTo>
                <a:lnTo>
                  <a:pt x="2671916" y="0"/>
                </a:lnTo>
                <a:lnTo>
                  <a:pt x="2671916" y="253832"/>
                </a:lnTo>
                <a:lnTo>
                  <a:pt x="0" y="2538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158219" y="3825802"/>
            <a:ext cx="2671916" cy="253832"/>
          </a:xfrm>
          <a:custGeom>
            <a:avLst/>
            <a:gdLst/>
            <a:ahLst/>
            <a:cxnLst/>
            <a:rect l="l" t="t" r="r" b="b"/>
            <a:pathLst>
              <a:path w="2671916" h="253832">
                <a:moveTo>
                  <a:pt x="0" y="0"/>
                </a:moveTo>
                <a:lnTo>
                  <a:pt x="2671916" y="0"/>
                </a:lnTo>
                <a:lnTo>
                  <a:pt x="2671916" y="253832"/>
                </a:lnTo>
                <a:lnTo>
                  <a:pt x="0" y="2538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ED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1008409"/>
            <a:ext cx="6362700" cy="41039"/>
          </a:xfrm>
          <a:prstGeom prst="rect">
            <a:avLst/>
          </a:prstGeom>
          <a:solidFill>
            <a:srgbClr val="F6F6F6"/>
          </a:solidFill>
        </p:spPr>
      </p:sp>
      <p:grpSp>
        <p:nvGrpSpPr>
          <p:cNvPr id="3" name="Group 3"/>
          <p:cNvGrpSpPr/>
          <p:nvPr/>
        </p:nvGrpSpPr>
        <p:grpSpPr>
          <a:xfrm rot="-10800000">
            <a:off x="17101545" y="9100545"/>
            <a:ext cx="1186455" cy="1186455"/>
            <a:chOff x="0" y="0"/>
            <a:chExt cx="1581941" cy="1581941"/>
          </a:xfrm>
        </p:grpSpPr>
        <p:sp>
          <p:nvSpPr>
            <p:cNvPr id="4" name="Freeform 4"/>
            <p:cNvSpPr/>
            <p:nvPr/>
          </p:nvSpPr>
          <p:spPr>
            <a:xfrm rot="2700000">
              <a:off x="356529" y="106811"/>
              <a:ext cx="868883" cy="1368319"/>
            </a:xfrm>
            <a:custGeom>
              <a:avLst/>
              <a:gdLst/>
              <a:ahLst/>
              <a:cxnLst/>
              <a:rect l="l" t="t" r="r" b="b"/>
              <a:pathLst>
                <a:path w="868883" h="1368319">
                  <a:moveTo>
                    <a:pt x="0" y="0"/>
                  </a:moveTo>
                  <a:lnTo>
                    <a:pt x="868883" y="0"/>
                  </a:lnTo>
                  <a:lnTo>
                    <a:pt x="868883" y="1368319"/>
                  </a:lnTo>
                  <a:lnTo>
                    <a:pt x="0" y="1368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5" name="Group 5"/>
            <p:cNvGrpSpPr/>
            <p:nvPr/>
          </p:nvGrpSpPr>
          <p:grpSpPr>
            <a:xfrm rot="2672733">
              <a:off x="427067" y="869197"/>
              <a:ext cx="1085907" cy="193754"/>
              <a:chOff x="0" y="0"/>
              <a:chExt cx="2731296" cy="487333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731296" cy="487333"/>
              </a:xfrm>
              <a:custGeom>
                <a:avLst/>
                <a:gdLst/>
                <a:ahLst/>
                <a:cxnLst/>
                <a:rect l="l" t="t" r="r" b="b"/>
                <a:pathLst>
                  <a:path w="2731296" h="487333">
                    <a:moveTo>
                      <a:pt x="0" y="0"/>
                    </a:moveTo>
                    <a:lnTo>
                      <a:pt x="2731296" y="0"/>
                    </a:lnTo>
                    <a:lnTo>
                      <a:pt x="2731296" y="487333"/>
                    </a:lnTo>
                    <a:lnTo>
                      <a:pt x="0" y="487333"/>
                    </a:lnTo>
                    <a:close/>
                  </a:path>
                </a:pathLst>
              </a:custGeom>
              <a:solidFill>
                <a:srgbClr val="F6F6F6"/>
              </a:solidFill>
            </p:spPr>
          </p:sp>
        </p:grpSp>
      </p:grpSp>
      <p:sp>
        <p:nvSpPr>
          <p:cNvPr id="8" name="TextBox 8"/>
          <p:cNvSpPr txBox="1"/>
          <p:nvPr/>
        </p:nvSpPr>
        <p:spPr>
          <a:xfrm>
            <a:off x="3544271" y="952728"/>
            <a:ext cx="11199457" cy="1227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879"/>
              </a:lnSpc>
              <a:spcBef>
                <a:spcPct val="0"/>
              </a:spcBef>
            </a:pPr>
            <a:r>
              <a:rPr lang="en-US" sz="7599" spc="-75">
                <a:solidFill>
                  <a:srgbClr val="363839"/>
                </a:solidFill>
                <a:latin typeface="Clear Sans"/>
              </a:rPr>
              <a:t>Merci de votre attention</a:t>
            </a:r>
          </a:p>
        </p:txBody>
      </p:sp>
      <p:pic>
        <p:nvPicPr>
          <p:cNvPr id="9" name="Espace réservé du contenu 3">
            <a:extLst>
              <a:ext uri="{FF2B5EF4-FFF2-40B4-BE49-F238E27FC236}">
                <a16:creationId xmlns:a16="http://schemas.microsoft.com/office/drawing/2014/main" id="{D4126C60-F2B4-4446-A6B4-B95B8826BF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3619500"/>
            <a:ext cx="109728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94</Words>
  <Application>Microsoft Office PowerPoint</Application>
  <PresentationFormat>Personnalisé</PresentationFormat>
  <Paragraphs>20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2" baseType="lpstr">
      <vt:lpstr>Lemon Tuesday</vt:lpstr>
      <vt:lpstr>Arial</vt:lpstr>
      <vt:lpstr>Clear Sans Medium</vt:lpstr>
      <vt:lpstr>Lemon Tuesday Bold</vt:lpstr>
      <vt:lpstr>Clear Sans Bold</vt:lpstr>
      <vt:lpstr>Clear Sans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Copie de présentation Cokillage Psychomot Ergo</dc:title>
  <cp:lastModifiedBy>P M</cp:lastModifiedBy>
  <cp:revision>2</cp:revision>
  <dcterms:created xsi:type="dcterms:W3CDTF">2006-08-16T00:00:00Z</dcterms:created>
  <dcterms:modified xsi:type="dcterms:W3CDTF">2024-02-15T11:02:18Z</dcterms:modified>
  <dc:identifier>DAF8tVKSMVY</dc:identifier>
</cp:coreProperties>
</file>