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9" r:id="rId5"/>
  </p:sldMasterIdLst>
  <p:notesMasterIdLst>
    <p:notesMasterId r:id="rId27"/>
  </p:notesMasterIdLst>
  <p:sldIdLst>
    <p:sldId id="256" r:id="rId6"/>
    <p:sldId id="257" r:id="rId7"/>
    <p:sldId id="278" r:id="rId8"/>
    <p:sldId id="279" r:id="rId9"/>
    <p:sldId id="259" r:id="rId10"/>
    <p:sldId id="260" r:id="rId11"/>
    <p:sldId id="261" r:id="rId12"/>
    <p:sldId id="266" r:id="rId13"/>
    <p:sldId id="262" r:id="rId14"/>
    <p:sldId id="280" r:id="rId15"/>
    <p:sldId id="281" r:id="rId16"/>
    <p:sldId id="267" r:id="rId17"/>
    <p:sldId id="282" r:id="rId18"/>
    <p:sldId id="270" r:id="rId19"/>
    <p:sldId id="271" r:id="rId20"/>
    <p:sldId id="273" r:id="rId21"/>
    <p:sldId id="274" r:id="rId22"/>
    <p:sldId id="275" r:id="rId23"/>
    <p:sldId id="276" r:id="rId24"/>
    <p:sldId id="272" r:id="rId25"/>
    <p:sldId id="277" r:id="rId26"/>
  </p:sldIdLst>
  <p:sldSz cx="9144000" cy="6858000" type="screen4x3"/>
  <p:notesSz cx="9144000" cy="6858000"/>
  <p:embeddedFontLst>
    <p:embeddedFont>
      <p:font typeface="Libre Franklin Thin" panose="020B0604020202020204" charset="0"/>
      <p:regular r:id="rId28"/>
      <p:bold r:id="rId29"/>
      <p:italic r:id="rId30"/>
      <p:boldItalic r:id="rId31"/>
    </p:embeddedFont>
    <p:embeddedFont>
      <p:font typeface="Libre Franklin" panose="020B0604020202020204" charset="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XilZeytDxdrlmxyl5JUqbeNwN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9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2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customschemas.google.com/relationships/presentationmetadata" Target="meta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e390b7b0e3_0_8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3" name="Google Shape;113;g2e390b7b0e3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e390b7b0e3_0_10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g2e390b7b0e3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5" name="Google Shape;13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3294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e390b7b0e3_0_0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g2e390b7b0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86249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374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2843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8511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7191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7000"/>
              </a:lnSpc>
              <a:buFont typeface="+mj-lt"/>
              <a:buNone/>
            </a:pPr>
            <a:endParaRPr dirty="0"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9545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0985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5200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6837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4404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7584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e de titr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/>
          <p:nvPr/>
        </p:nvSpPr>
        <p:spPr>
          <a:xfrm>
            <a:off x="0" y="2647949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9"/>
          <p:cNvSpPr/>
          <p:nvPr/>
        </p:nvSpPr>
        <p:spPr>
          <a:xfrm>
            <a:off x="-1587" y="-1587"/>
            <a:ext cx="9145588" cy="6859588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 rot="-2459999">
            <a:off x="817112" y="1730403"/>
            <a:ext cx="5648623" cy="120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 rot="-2459999">
            <a:off x="1212277" y="2470925"/>
            <a:ext cx="6511130" cy="32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>
            <a:spLocks noGrp="1"/>
          </p:cNvSpPr>
          <p:nvPr>
            <p:ph type="body" idx="1"/>
          </p:nvPr>
        </p:nvSpPr>
        <p:spPr>
          <a:xfrm>
            <a:off x="822960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body" idx="2"/>
          </p:nvPr>
        </p:nvSpPr>
        <p:spPr>
          <a:xfrm>
            <a:off x="4700016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2"/>
          </p:nvPr>
        </p:nvSpPr>
        <p:spPr>
          <a:xfrm>
            <a:off x="819150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3"/>
          </p:nvPr>
        </p:nvSpPr>
        <p:spPr>
          <a:xfrm>
            <a:off x="4700016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4"/>
          </p:nvPr>
        </p:nvSpPr>
        <p:spPr>
          <a:xfrm>
            <a:off x="4700016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u avec légende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/>
          <p:nvPr/>
        </p:nvSpPr>
        <p:spPr>
          <a:xfrm>
            <a:off x="0" y="2647949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5"/>
          <p:cNvSpPr/>
          <p:nvPr/>
        </p:nvSpPr>
        <p:spPr>
          <a:xfrm rot="5400000">
            <a:off x="433388" y="-433388"/>
            <a:ext cx="6858000" cy="772477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 rot="-2459999">
            <a:off x="784930" y="1576103"/>
            <a:ext cx="5212080" cy="108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FFFFFF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4749552" y="2618912"/>
            <a:ext cx="3807779" cy="33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 rot="-2459999">
            <a:off x="1297954" y="2253385"/>
            <a:ext cx="5794760" cy="623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1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/>
          <p:nvPr/>
        </p:nvSpPr>
        <p:spPr>
          <a:xfrm>
            <a:off x="0" y="2647949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6"/>
          <p:cNvSpPr/>
          <p:nvPr/>
        </p:nvSpPr>
        <p:spPr>
          <a:xfrm>
            <a:off x="0" y="5048250"/>
            <a:ext cx="3571875" cy="1809750"/>
          </a:xfrm>
          <a:custGeom>
            <a:avLst/>
            <a:gdLst/>
            <a:ahLst/>
            <a:cxnLst/>
            <a:rect l="l" t="t" r="r" b="b"/>
            <a:pathLst>
              <a:path w="3571875" h="1809750" extrusionOk="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6"/>
          <p:cNvSpPr>
            <a:spLocks noGrp="1"/>
          </p:cNvSpPr>
          <p:nvPr>
            <p:ph type="pic" idx="2"/>
          </p:nvPr>
        </p:nvSpPr>
        <p:spPr>
          <a:xfrm>
            <a:off x="2028825" y="0"/>
            <a:ext cx="7115175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 rot="-2459999">
            <a:off x="671197" y="1717501"/>
            <a:ext cx="5486400" cy="86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 rot="-2459999">
            <a:off x="1143479" y="2180529"/>
            <a:ext cx="6096545" cy="740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 rot="5400000">
            <a:off x="2793206" y="-870742"/>
            <a:ext cx="3579812" cy="752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>
            <a:spLocks noGrp="1"/>
          </p:cNvSpPr>
          <p:nvPr>
            <p:ph type="title"/>
          </p:nvPr>
        </p:nvSpPr>
        <p:spPr>
          <a:xfrm rot="5400000">
            <a:off x="5318919" y="1585120"/>
            <a:ext cx="467836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body" idx="1"/>
          </p:nvPr>
        </p:nvSpPr>
        <p:spPr>
          <a:xfrm rot="5400000">
            <a:off x="1127919" y="-396080"/>
            <a:ext cx="467836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Diapositive de titre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/>
          <p:nvPr/>
        </p:nvSpPr>
        <p:spPr bwMode="auto">
          <a:xfrm>
            <a:off x="0" y="2647949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Google Shape;19;p27"/>
          <p:cNvSpPr/>
          <p:nvPr/>
        </p:nvSpPr>
        <p:spPr bwMode="auto">
          <a:xfrm>
            <a:off x="-1587" y="-1587"/>
            <a:ext cx="9145588" cy="6859588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20;p27"/>
          <p:cNvSpPr txBox="1">
            <a:spLocks noGrp="1"/>
          </p:cNvSpPr>
          <p:nvPr>
            <p:ph type="ctrTitle"/>
          </p:nvPr>
        </p:nvSpPr>
        <p:spPr bwMode="auto">
          <a:xfrm rot="-2459999">
            <a:off x="817112" y="1730403"/>
            <a:ext cx="5648623" cy="120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subTitle" idx="1"/>
          </p:nvPr>
        </p:nvSpPr>
        <p:spPr bwMode="auto">
          <a:xfrm rot="-2459999">
            <a:off x="1212277" y="2470925"/>
            <a:ext cx="6511130" cy="32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27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8803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re et contenu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title"/>
          </p:nvPr>
        </p:nvSpPr>
        <p:spPr bwMode="auto"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29"/>
          <p:cNvSpPr txBox="1"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29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" name="Google Shape;29;p29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29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796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Vide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Google Shape;32;p33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33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3075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eux contenus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30"/>
          <p:cNvSpPr txBox="1">
            <a:spLocks noGrp="1"/>
          </p:cNvSpPr>
          <p:nvPr>
            <p:ph type="body" idx="1"/>
          </p:nvPr>
        </p:nvSpPr>
        <p:spPr bwMode="auto">
          <a:xfrm>
            <a:off x="822960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body" idx="2"/>
          </p:nvPr>
        </p:nvSpPr>
        <p:spPr bwMode="auto">
          <a:xfrm>
            <a:off x="4700016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 bwMode="auto"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1" name="Google Shape;41;p30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4900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omparaison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" name="Google Shape;43;p31"/>
          <p:cNvSpPr txBox="1">
            <a:spLocks noGrp="1"/>
          </p:cNvSpPr>
          <p:nvPr>
            <p:ph type="title"/>
          </p:nvPr>
        </p:nvSpPr>
        <p:spPr bwMode="auto"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1"/>
          </p:nvPr>
        </p:nvSpPr>
        <p:spPr bwMode="auto">
          <a:xfrm>
            <a:off x="822960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2"/>
          </p:nvPr>
        </p:nvSpPr>
        <p:spPr bwMode="auto">
          <a:xfrm>
            <a:off x="819150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3"/>
          </p:nvPr>
        </p:nvSpPr>
        <p:spPr bwMode="auto">
          <a:xfrm>
            <a:off x="4700016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4"/>
          </p:nvPr>
        </p:nvSpPr>
        <p:spPr bwMode="auto">
          <a:xfrm>
            <a:off x="4700016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0" name="Google Shape;50;p31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8803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re seul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Google Shape;52;p32"/>
          <p:cNvSpPr txBox="1">
            <a:spLocks noGrp="1"/>
          </p:cNvSpPr>
          <p:nvPr>
            <p:ph type="title"/>
          </p:nvPr>
        </p:nvSpPr>
        <p:spPr bwMode="auto"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32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1332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ontenu avec légende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34"/>
          <p:cNvSpPr/>
          <p:nvPr/>
        </p:nvSpPr>
        <p:spPr bwMode="auto">
          <a:xfrm>
            <a:off x="0" y="2647949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" name="Google Shape;58;p34"/>
          <p:cNvSpPr/>
          <p:nvPr/>
        </p:nvSpPr>
        <p:spPr bwMode="auto">
          <a:xfrm rot="5400000">
            <a:off x="433388" y="-433388"/>
            <a:ext cx="6858000" cy="772477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" name="Google Shape;59;p34"/>
          <p:cNvSpPr txBox="1">
            <a:spLocks noGrp="1"/>
          </p:cNvSpPr>
          <p:nvPr>
            <p:ph type="title"/>
          </p:nvPr>
        </p:nvSpPr>
        <p:spPr bwMode="auto">
          <a:xfrm rot="-2459999">
            <a:off x="784930" y="1576103"/>
            <a:ext cx="5212080" cy="108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FFFFFF"/>
                </a:solidFill>
                <a:latin typeface="Libre Franklin Thin"/>
                <a:ea typeface="Libre Franklin Thin"/>
                <a:cs typeface="Libre Franklin Th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0" name="Google Shape;60;p34"/>
          <p:cNvSpPr txBox="1">
            <a:spLocks noGrp="1"/>
          </p:cNvSpPr>
          <p:nvPr>
            <p:ph type="body" idx="1"/>
          </p:nvPr>
        </p:nvSpPr>
        <p:spPr bwMode="auto">
          <a:xfrm>
            <a:off x="4749552" y="2618912"/>
            <a:ext cx="3807779" cy="33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2"/>
          </p:nvPr>
        </p:nvSpPr>
        <p:spPr bwMode="auto">
          <a:xfrm rot="-2459999">
            <a:off x="1297954" y="2253385"/>
            <a:ext cx="5794760" cy="623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1">
                <a:solidFill>
                  <a:srgbClr val="FFFFFF"/>
                </a:solidFill>
                <a:latin typeface="Libre Franklin"/>
                <a:ea typeface="Libre Franklin"/>
                <a:cs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34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954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Image avec légende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/>
          <p:nvPr/>
        </p:nvSpPr>
        <p:spPr bwMode="auto">
          <a:xfrm>
            <a:off x="0" y="2647949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" name="Google Shape;67;p35"/>
          <p:cNvSpPr/>
          <p:nvPr/>
        </p:nvSpPr>
        <p:spPr bwMode="auto">
          <a:xfrm>
            <a:off x="0" y="5048250"/>
            <a:ext cx="3571875" cy="1809750"/>
          </a:xfrm>
          <a:custGeom>
            <a:avLst/>
            <a:gdLst/>
            <a:ahLst/>
            <a:cxnLst/>
            <a:rect l="l" t="t" r="r" b="b"/>
            <a:pathLst>
              <a:path w="3571875" h="1809750" extrusionOk="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" name="Google Shape;68;p35"/>
          <p:cNvSpPr>
            <a:spLocks noGrp="1"/>
          </p:cNvSpPr>
          <p:nvPr>
            <p:ph type="pic" idx="2"/>
          </p:nvPr>
        </p:nvSpPr>
        <p:spPr bwMode="auto">
          <a:xfrm>
            <a:off x="2028825" y="0"/>
            <a:ext cx="7115175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</p:sp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 bwMode="auto">
          <a:xfrm rot="-2459999">
            <a:off x="671197" y="1717501"/>
            <a:ext cx="5486400" cy="86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>
                <a:latin typeface="Libre Franklin Thin"/>
                <a:ea typeface="Libre Franklin Thin"/>
                <a:cs typeface="Libre Franklin Thi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body" idx="1"/>
          </p:nvPr>
        </p:nvSpPr>
        <p:spPr bwMode="auto">
          <a:xfrm rot="-2459999">
            <a:off x="1143479" y="2180529"/>
            <a:ext cx="6096545" cy="740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pPr>
              <a:defRPr/>
            </a:pPr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35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1184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re et texte vertical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>
            <a:spLocks noGrp="1"/>
          </p:cNvSpPr>
          <p:nvPr>
            <p:ph type="title"/>
          </p:nvPr>
        </p:nvSpPr>
        <p:spPr bwMode="auto"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body" idx="1"/>
          </p:nvPr>
        </p:nvSpPr>
        <p:spPr bwMode="auto">
          <a:xfrm rot="5400000">
            <a:off x="2793206" y="-870742"/>
            <a:ext cx="3579812" cy="7521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36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" name="Google Shape;79;p36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5533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re vertical et texte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" name="Google Shape;81;p37"/>
          <p:cNvSpPr txBox="1">
            <a:spLocks noGrp="1"/>
          </p:cNvSpPr>
          <p:nvPr>
            <p:ph type="title"/>
          </p:nvPr>
        </p:nvSpPr>
        <p:spPr bwMode="auto">
          <a:xfrm rot="5400000">
            <a:off x="5318919" y="1585120"/>
            <a:ext cx="467836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body" idx="1"/>
          </p:nvPr>
        </p:nvSpPr>
        <p:spPr bwMode="auto">
          <a:xfrm rot="5400000">
            <a:off x="1127919" y="-396080"/>
            <a:ext cx="467836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37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5" name="Google Shape;85;p37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72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-3175" y="5051424"/>
            <a:ext cx="3575050" cy="1806575"/>
          </a:xfrm>
          <a:custGeom>
            <a:avLst/>
            <a:gdLst/>
            <a:ahLst/>
            <a:cxnLst/>
            <a:rect l="l" t="t" r="r" b="b"/>
            <a:pathLst>
              <a:path w="3574257" h="1807368" extrusionOk="0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8"/>
          <p:cNvSpPr/>
          <p:nvPr/>
        </p:nvSpPr>
        <p:spPr>
          <a:xfrm>
            <a:off x="-1587" y="5051424"/>
            <a:ext cx="9145588" cy="1806575"/>
          </a:xfrm>
          <a:custGeom>
            <a:avLst/>
            <a:gdLst/>
            <a:ahLst/>
            <a:cxnLst/>
            <a:rect l="l" t="t" r="r" b="b"/>
            <a:pathLst>
              <a:path w="3352800" h="527584" extrusionOk="0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8"/>
          <p:cNvSpPr txBox="1"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body" idx="1"/>
          </p:nvPr>
        </p:nvSpPr>
        <p:spPr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dt" idx="10"/>
          </p:nvPr>
        </p:nvSpPr>
        <p:spPr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ftr" idx="11"/>
          </p:nvPr>
        </p:nvSpPr>
        <p:spPr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>
            <a:spLocks noGrp="1"/>
          </p:cNvSpPr>
          <p:nvPr>
            <p:ph type="sldNum" idx="12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/>
          <p:nvPr/>
        </p:nvSpPr>
        <p:spPr bwMode="auto">
          <a:xfrm>
            <a:off x="-3175" y="5051424"/>
            <a:ext cx="3575050" cy="1806575"/>
          </a:xfrm>
          <a:custGeom>
            <a:avLst/>
            <a:gdLst/>
            <a:ahLst/>
            <a:cxnLst/>
            <a:rect l="l" t="t" r="r" b="b"/>
            <a:pathLst>
              <a:path w="3574257" h="1807368" extrusionOk="0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11;p26"/>
          <p:cNvSpPr/>
          <p:nvPr/>
        </p:nvSpPr>
        <p:spPr bwMode="auto">
          <a:xfrm>
            <a:off x="-1587" y="5051424"/>
            <a:ext cx="9145588" cy="1806575"/>
          </a:xfrm>
          <a:custGeom>
            <a:avLst/>
            <a:gdLst/>
            <a:ahLst/>
            <a:cxnLst/>
            <a:rect l="l" t="t" r="r" b="b"/>
            <a:pathLst>
              <a:path w="3352800" h="527584" extrusionOk="0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12;p26"/>
          <p:cNvSpPr txBox="1">
            <a:spLocks noGrp="1"/>
          </p:cNvSpPr>
          <p:nvPr>
            <p:ph type="title"/>
          </p:nvPr>
        </p:nvSpPr>
        <p:spPr bwMode="auto">
          <a:xfrm>
            <a:off x="822325" y="365125"/>
            <a:ext cx="752157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ibre Franklin Thin"/>
                <a:ea typeface="Libre Franklin Thin"/>
                <a:cs typeface="Libre Franklin Thin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2pPr>
            <a:lvl3pPr marL="1371600" marR="0" lvl="2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 bwMode="auto">
          <a:xfrm rot="-2459999">
            <a:off x="201613" y="5870575"/>
            <a:ext cx="2176462" cy="2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 bwMode="auto">
          <a:xfrm>
            <a:off x="3517900" y="6284913"/>
            <a:ext cx="47243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26"/>
          <p:cNvSpPr>
            <a:spLocks noGrp="1"/>
          </p:cNvSpPr>
          <p:nvPr>
            <p:ph type="sldNum" idx="12"/>
          </p:nvPr>
        </p:nvSpPr>
        <p:spPr bwMode="auto">
          <a:xfrm>
            <a:off x="8401050" y="6170613"/>
            <a:ext cx="503238" cy="503237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defRPr sz="16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67801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471767">
            <a:off x="2320" y="1132470"/>
            <a:ext cx="2909620" cy="132470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>
            <a:spLocks noGrp="1"/>
          </p:cNvSpPr>
          <p:nvPr>
            <p:ph type="subTitle" idx="1"/>
          </p:nvPr>
        </p:nvSpPr>
        <p:spPr>
          <a:xfrm rot="-2459999">
            <a:off x="1792024" y="2313796"/>
            <a:ext cx="7618092" cy="2608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fr-FR" sz="3200" b="1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Mercredi 12 </a:t>
            </a:r>
            <a:r>
              <a:rPr lang="fr-FR" sz="3200" b="1" i="1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Juin 2024</a:t>
            </a:r>
            <a:endParaRPr sz="1600" dirty="0"/>
          </a:p>
        </p:txBody>
      </p:sp>
      <p:sp>
        <p:nvSpPr>
          <p:cNvPr id="89" name="Google Shape;89;p1"/>
          <p:cNvSpPr/>
          <p:nvPr/>
        </p:nvSpPr>
        <p:spPr>
          <a:xfrm rot="-2494629">
            <a:off x="1213787" y="1350030"/>
            <a:ext cx="5399743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fr-FR" sz="3200" b="1" i="1" u="none" strike="noStrike" cap="none" dirty="0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Webinaire </a:t>
            </a:r>
            <a:endParaRPr lang="fr-FR" sz="3200" b="1" i="1" u="none" strike="noStrike" cap="none" dirty="0" smtClean="0">
              <a:solidFill>
                <a:srgbClr val="0578A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fr-FR" sz="4000" b="1" i="1" u="none" strike="noStrike" cap="none" dirty="0" smtClean="0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fr-FR" sz="4000" b="1" i="1" u="none" strike="noStrike" cap="none" dirty="0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 La Pair-</a:t>
            </a:r>
            <a:r>
              <a:rPr lang="fr-FR" sz="4000" b="1" i="1" u="none" strike="noStrike" cap="none" dirty="0" err="1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aidance</a:t>
            </a:r>
            <a:r>
              <a:rPr lang="fr-FR" sz="4000" b="1" i="1" u="none" strike="noStrike" cap="none" dirty="0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4000" b="1" i="1" u="none" strike="noStrike" cap="none" dirty="0" smtClean="0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et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fr-FR" sz="4000" b="1" i="1" u="none" strike="noStrike" cap="none" dirty="0" smtClean="0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4000" b="1" i="1" u="none" strike="noStrike" cap="none" dirty="0">
                <a:solidFill>
                  <a:srgbClr val="0578A2"/>
                </a:solidFill>
                <a:latin typeface="Arial"/>
                <a:ea typeface="Arial"/>
                <a:cs typeface="Arial"/>
                <a:sym typeface="Arial"/>
              </a:rPr>
              <a:t>la rééducation »</a:t>
            </a:r>
            <a:endParaRPr sz="4000" b="0" i="1" u="none" strike="noStrike" cap="none" dirty="0">
              <a:solidFill>
                <a:srgbClr val="0578A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456157" y="5270432"/>
            <a:ext cx="3651798" cy="30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2213" y="3035809"/>
            <a:ext cx="3864169" cy="3609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150" y="4252234"/>
            <a:ext cx="1083713" cy="1317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10422" y="4617723"/>
            <a:ext cx="955289" cy="1044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7599" y="5961327"/>
            <a:ext cx="1846107" cy="683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21971" y="6032044"/>
            <a:ext cx="1450063" cy="612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/>
          <p:nvPr/>
        </p:nvSpPr>
        <p:spPr>
          <a:xfrm>
            <a:off x="5472113" y="5373688"/>
            <a:ext cx="3636962" cy="143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600" y="827000"/>
            <a:ext cx="8983474" cy="507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37621"/>
            <a:ext cx="9144000" cy="2932341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« La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démocratie sanitaire est une démarche qui vise à associer </a:t>
            </a:r>
            <a:r>
              <a:rPr kumimoji="0" lang="fr-FR" sz="2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l’ensemble des acteurs </a:t>
            </a:r>
            <a:r>
              <a:rPr kumimoji="0" lang="fr-FR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du système </a:t>
            </a:r>
            <a:r>
              <a:rPr kumimoji="0" lang="fr-FR" sz="2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 santé </a:t>
            </a:r>
            <a:r>
              <a:rPr lang="fr-FR" sz="2400" dirty="0"/>
              <a:t>dans </a:t>
            </a:r>
            <a:endParaRPr lang="fr-FR" sz="2400" dirty="0" smtClean="0"/>
          </a:p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2400" dirty="0" smtClean="0"/>
              <a:t>l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’élaboration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et la mise en 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œuvre </a:t>
            </a:r>
            <a:r>
              <a:rPr lang="fr-FR" sz="2400" dirty="0"/>
              <a:t>de la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politique </a:t>
            </a:r>
            <a:r>
              <a:rPr lang="fr-FR" sz="2400" dirty="0"/>
              <a:t>de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santé, </a:t>
            </a: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dans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un esprit de </a:t>
            </a:r>
            <a:r>
              <a:rPr kumimoji="0" lang="fr-FR" sz="2400" b="1" i="0" u="none" strike="noStrike" kern="0" cap="all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dialogue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et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 </a:t>
            </a:r>
            <a:r>
              <a:rPr lang="fr-FR" sz="2400" b="1" cap="all" dirty="0"/>
              <a:t>concertation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 »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2"/>
          </p:nvPr>
        </p:nvSpPr>
        <p:spPr>
          <a:xfrm>
            <a:off x="8640762" y="6362475"/>
            <a:ext cx="503238" cy="503237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tabLst/>
              <a:defRPr/>
            </a:pPr>
            <a:fld id="{00000000-1234-1234-1234-123412341234}" type="slidenum">
              <a:rPr kumimoji="0" lang="fr-FR" sz="16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  <a:tabLst/>
                <a:defRPr/>
              </a:pPr>
              <a:t>3</a:t>
            </a:fld>
            <a:endParaRPr kumimoji="0" lang="fr-FR" sz="16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1653619" y="5305862"/>
            <a:ext cx="5321808" cy="125784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Démocratie Sanitaire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&amp; PAIR AIDANCE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7080676" y="5557803"/>
            <a:ext cx="1990172" cy="739077"/>
            <a:chOff x="7080676" y="5502939"/>
            <a:chExt cx="1990172" cy="739077"/>
          </a:xfrm>
        </p:grpSpPr>
        <p:sp>
          <p:nvSpPr>
            <p:cNvPr id="13" name="Rectangle 12"/>
            <p:cNvSpPr/>
            <p:nvPr/>
          </p:nvSpPr>
          <p:spPr>
            <a:xfrm>
              <a:off x="7080676" y="5502939"/>
              <a:ext cx="1990172" cy="7390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8" name="Google Shape;90;p1"/>
            <p:cNvPicPr/>
            <p:nvPr/>
          </p:nvPicPr>
          <p:blipFill>
            <a:blip r:embed="rId2">
              <a:alphaModFix/>
            </a:blip>
            <a:srcRect/>
            <a:stretch/>
          </p:blipFill>
          <p:spPr bwMode="auto">
            <a:xfrm>
              <a:off x="7126396" y="5572686"/>
              <a:ext cx="1919296" cy="6144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" name="Groupe 10"/>
          <p:cNvGrpSpPr/>
          <p:nvPr/>
        </p:nvGrpSpPr>
        <p:grpSpPr>
          <a:xfrm>
            <a:off x="366717" y="420969"/>
            <a:ext cx="1525131" cy="978090"/>
            <a:chOff x="640552" y="846837"/>
            <a:chExt cx="1525131" cy="978090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640552" y="846837"/>
              <a:ext cx="1450063" cy="612871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40552" y="1538073"/>
              <a:ext cx="1525131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Pr Vincent GAUTHERON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41" y="5327663"/>
            <a:ext cx="1049929" cy="1210088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grpSp>
        <p:nvGrpSpPr>
          <p:cNvPr id="16" name="Groupe 15"/>
          <p:cNvGrpSpPr/>
          <p:nvPr/>
        </p:nvGrpSpPr>
        <p:grpSpPr>
          <a:xfrm>
            <a:off x="3855776" y="111740"/>
            <a:ext cx="1525131" cy="1326347"/>
            <a:chOff x="1999130" y="122323"/>
            <a:chExt cx="1525131" cy="1326347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284052" y="122323"/>
              <a:ext cx="955289" cy="1044948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999130" y="1161816"/>
              <a:ext cx="1525131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Madame JARDOT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994521" y="313348"/>
            <a:ext cx="1978365" cy="1085711"/>
            <a:chOff x="4453194" y="204820"/>
            <a:chExt cx="1978365" cy="1085711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4453194" y="204820"/>
              <a:ext cx="1978365" cy="830176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453194" y="1003677"/>
              <a:ext cx="1978365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i="1" dirty="0">
                  <a:solidFill>
                    <a:schemeClr val="tx1"/>
                  </a:solidFill>
                </a:rPr>
                <a:t>Docteur Marie-Charlotte D'ANJOU</a:t>
              </a:r>
              <a:endParaRPr kumimoji="0" lang="fr-FR" sz="140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409972" y="287080"/>
            <a:ext cx="1525131" cy="1036388"/>
            <a:chOff x="7313195" y="213763"/>
            <a:chExt cx="1525131" cy="1036388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7350730" y="213763"/>
              <a:ext cx="1450063" cy="612871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7313195" y="963297"/>
              <a:ext cx="1525131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Dr Bruno FERNANDEZ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5263797" y="322707"/>
            <a:ext cx="1978365" cy="1085711"/>
            <a:chOff x="4453194" y="204820"/>
            <a:chExt cx="1978365" cy="1085711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4453194" y="204820"/>
              <a:ext cx="1978365" cy="830176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4453194" y="1003677"/>
              <a:ext cx="1978365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i="1" dirty="0" smtClean="0">
                  <a:solidFill>
                    <a:schemeClr val="tx1"/>
                  </a:solidFill>
                </a:rPr>
                <a:t>Madame Maryline PEYROCHE</a:t>
              </a:r>
              <a:endParaRPr kumimoji="0" lang="fr-FR" sz="140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7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1737621"/>
            <a:ext cx="9144000" cy="2932341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« La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démocratie sanitaire est une démarche qui vise à associer </a:t>
            </a:r>
            <a:r>
              <a:rPr kumimoji="0" lang="fr-FR" sz="2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l’ensemble des acteurs </a:t>
            </a:r>
            <a:r>
              <a:rPr kumimoji="0" lang="fr-FR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du système </a:t>
            </a:r>
            <a:r>
              <a:rPr kumimoji="0" lang="fr-FR" sz="24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 santé </a:t>
            </a:r>
            <a:r>
              <a:rPr lang="fr-FR" sz="2400" dirty="0"/>
              <a:t>dans </a:t>
            </a:r>
            <a:endParaRPr lang="fr-FR" sz="2400" dirty="0" smtClean="0"/>
          </a:p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2400" dirty="0" smtClean="0"/>
              <a:t>l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’élaboration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et la mise en 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œuvre </a:t>
            </a:r>
            <a:r>
              <a:rPr lang="fr-FR" sz="2400" dirty="0"/>
              <a:t>de la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politique </a:t>
            </a:r>
            <a:r>
              <a:rPr lang="fr-FR" sz="2400" dirty="0"/>
              <a:t>de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santé, </a:t>
            </a: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dans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un esprit de </a:t>
            </a:r>
            <a:r>
              <a:rPr kumimoji="0" lang="fr-FR" sz="2400" b="1" i="0" u="none" strike="noStrike" kern="0" cap="all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dialogue</a:t>
            </a: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et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 </a:t>
            </a:r>
            <a:r>
              <a:rPr lang="fr-FR" sz="2400" b="1" cap="all" dirty="0"/>
              <a:t>concertation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 »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2"/>
          </p:nvPr>
        </p:nvSpPr>
        <p:spPr>
          <a:xfrm>
            <a:off x="8640762" y="6362475"/>
            <a:ext cx="503238" cy="503237"/>
          </a:xfr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  <a:tabLst/>
              <a:defRPr/>
            </a:pPr>
            <a:fld id="{00000000-1234-1234-1234-123412341234}" type="slidenum">
              <a:rPr kumimoji="0" lang="fr-FR" sz="165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  <a:tabLst/>
                <a:defRPr/>
              </a:pPr>
              <a:t>4</a:t>
            </a:fld>
            <a:endParaRPr kumimoji="0" lang="fr-FR" sz="16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1653619" y="5305862"/>
            <a:ext cx="5321808" cy="125784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Démocratie Sanitaire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&amp; PAIR AIDANCE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7080676" y="5557803"/>
            <a:ext cx="1990172" cy="739077"/>
            <a:chOff x="7080676" y="5502939"/>
            <a:chExt cx="1990172" cy="739077"/>
          </a:xfrm>
        </p:grpSpPr>
        <p:sp>
          <p:nvSpPr>
            <p:cNvPr id="13" name="Rectangle 12"/>
            <p:cNvSpPr/>
            <p:nvPr/>
          </p:nvSpPr>
          <p:spPr>
            <a:xfrm>
              <a:off x="7080676" y="5502939"/>
              <a:ext cx="1990172" cy="7390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8" name="Google Shape;90;p1"/>
            <p:cNvPicPr/>
            <p:nvPr/>
          </p:nvPicPr>
          <p:blipFill>
            <a:blip r:embed="rId2">
              <a:alphaModFix/>
            </a:blip>
            <a:srcRect/>
            <a:stretch/>
          </p:blipFill>
          <p:spPr bwMode="auto">
            <a:xfrm>
              <a:off x="7126396" y="5572686"/>
              <a:ext cx="1919296" cy="61446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" name="Groupe 10"/>
          <p:cNvGrpSpPr/>
          <p:nvPr/>
        </p:nvGrpSpPr>
        <p:grpSpPr>
          <a:xfrm>
            <a:off x="366717" y="420969"/>
            <a:ext cx="1525131" cy="978090"/>
            <a:chOff x="640552" y="846837"/>
            <a:chExt cx="1525131" cy="978090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640552" y="846837"/>
              <a:ext cx="1450063" cy="612871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40552" y="1538073"/>
              <a:ext cx="1525131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Pr Vincent GAUTHERON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41" y="5327663"/>
            <a:ext cx="1049929" cy="1210088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grpSp>
        <p:nvGrpSpPr>
          <p:cNvPr id="16" name="Groupe 15"/>
          <p:cNvGrpSpPr/>
          <p:nvPr/>
        </p:nvGrpSpPr>
        <p:grpSpPr>
          <a:xfrm>
            <a:off x="3855776" y="111740"/>
            <a:ext cx="1525131" cy="1326347"/>
            <a:chOff x="1999130" y="122323"/>
            <a:chExt cx="1525131" cy="1326347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284052" y="122323"/>
              <a:ext cx="955289" cy="1044948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1999130" y="1161816"/>
              <a:ext cx="1525131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Madame JARDOT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994521" y="313348"/>
            <a:ext cx="1978365" cy="1085711"/>
            <a:chOff x="4453194" y="204820"/>
            <a:chExt cx="1978365" cy="1085711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4453194" y="204820"/>
              <a:ext cx="1978365" cy="830176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453194" y="1003677"/>
              <a:ext cx="1978365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i="1" dirty="0">
                  <a:solidFill>
                    <a:schemeClr val="tx1"/>
                  </a:solidFill>
                </a:rPr>
                <a:t>Docteur Marie-Charlotte D'ANJOU</a:t>
              </a:r>
              <a:endParaRPr kumimoji="0" lang="fr-FR" sz="140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409972" y="287080"/>
            <a:ext cx="1525131" cy="1036388"/>
            <a:chOff x="7313195" y="213763"/>
            <a:chExt cx="1525131" cy="1036388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7350730" y="213763"/>
              <a:ext cx="1450063" cy="612871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7313195" y="963297"/>
              <a:ext cx="1525131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Dr Bruno FERNANDEZ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2532888" y="1918874"/>
            <a:ext cx="4261104" cy="3195118"/>
            <a:chOff x="2532888" y="1918874"/>
            <a:chExt cx="4261104" cy="3195118"/>
          </a:xfrm>
        </p:grpSpPr>
        <p:sp>
          <p:nvSpPr>
            <p:cNvPr id="25" name="Rectangle 24"/>
            <p:cNvSpPr/>
            <p:nvPr/>
          </p:nvSpPr>
          <p:spPr>
            <a:xfrm>
              <a:off x="2532888" y="1918874"/>
              <a:ext cx="4261104" cy="31951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dirty="0" smtClean="0">
                  <a:solidFill>
                    <a:srgbClr val="000000"/>
                  </a:solidFill>
                </a:rPr>
                <a:t>PAIR AIDANCE</a:t>
              </a:r>
            </a:p>
            <a:p>
              <a:pPr algn="ctr"/>
              <a:endParaRPr lang="fr-FR" dirty="0">
                <a:solidFill>
                  <a:srgbClr val="000000"/>
                </a:solidFill>
              </a:endParaRPr>
            </a:p>
            <a:p>
              <a:pPr algn="ctr"/>
              <a:endParaRPr lang="fr-FR" dirty="0" smtClean="0">
                <a:solidFill>
                  <a:srgbClr val="000000"/>
                </a:solidFill>
              </a:endParaRPr>
            </a:p>
            <a:p>
              <a:pPr algn="ctr"/>
              <a:endParaRPr lang="fr-FR" dirty="0">
                <a:solidFill>
                  <a:srgbClr val="000000"/>
                </a:solidFill>
              </a:endParaRPr>
            </a:p>
            <a:p>
              <a:pPr algn="ctr"/>
              <a:endParaRPr lang="fr-FR" dirty="0" smtClean="0">
                <a:solidFill>
                  <a:srgbClr val="000000"/>
                </a:solidFill>
              </a:endParaRPr>
            </a:p>
            <a:p>
              <a:pPr algn="ctr"/>
              <a:endParaRPr lang="fr-FR" dirty="0">
                <a:solidFill>
                  <a:srgbClr val="000000"/>
                </a:solidFill>
              </a:endParaRPr>
            </a:p>
            <a:p>
              <a:pPr algn="ctr"/>
              <a:endParaRPr lang="fr-FR" dirty="0" smtClean="0">
                <a:solidFill>
                  <a:srgbClr val="000000"/>
                </a:solidFill>
              </a:endParaRPr>
            </a:p>
            <a:p>
              <a:pPr algn="ctr"/>
              <a:endParaRPr lang="fr-FR" dirty="0">
                <a:solidFill>
                  <a:srgbClr val="000000"/>
                </a:solidFill>
              </a:endParaRPr>
            </a:p>
            <a:p>
              <a:pPr algn="ctr"/>
              <a:endParaRPr lang="fr-FR" dirty="0" smtClean="0">
                <a:solidFill>
                  <a:srgbClr val="000000"/>
                </a:solidFill>
              </a:endParaRPr>
            </a:p>
            <a:p>
              <a:pPr algn="ctr"/>
              <a:endParaRPr lang="fr-FR" dirty="0">
                <a:solidFill>
                  <a:srgbClr val="000000"/>
                </a:solidFill>
              </a:endParaRPr>
            </a:p>
            <a:p>
              <a:pPr algn="ctr"/>
              <a:endParaRPr lang="fr-FR" dirty="0" smtClean="0">
                <a:solidFill>
                  <a:srgbClr val="000000"/>
                </a:solidFill>
              </a:endParaRPr>
            </a:p>
            <a:p>
              <a:pPr algn="ctr"/>
              <a:endParaRPr lang="fr-FR" dirty="0"/>
            </a:p>
          </p:txBody>
        </p:sp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8001" y="2615184"/>
              <a:ext cx="3809177" cy="2459780"/>
            </a:xfrm>
            <a:prstGeom prst="rect">
              <a:avLst/>
            </a:prstGeom>
          </p:spPr>
        </p:pic>
      </p:grpSp>
      <p:grpSp>
        <p:nvGrpSpPr>
          <p:cNvPr id="22" name="Groupe 21"/>
          <p:cNvGrpSpPr/>
          <p:nvPr/>
        </p:nvGrpSpPr>
        <p:grpSpPr>
          <a:xfrm>
            <a:off x="5263797" y="322707"/>
            <a:ext cx="1978365" cy="1085711"/>
            <a:chOff x="4453194" y="204820"/>
            <a:chExt cx="1978365" cy="1085711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4453194" y="204820"/>
              <a:ext cx="1978365" cy="830176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4453194" y="1003677"/>
              <a:ext cx="1978365" cy="2868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i="1" dirty="0" smtClean="0">
                  <a:solidFill>
                    <a:schemeClr val="tx1"/>
                  </a:solidFill>
                </a:rPr>
                <a:t>Madame Maryline PEYROCHE</a:t>
              </a:r>
              <a:endParaRPr kumimoji="0" lang="fr-FR" sz="140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23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e390b7b0e3_0_89"/>
          <p:cNvSpPr txBox="1"/>
          <p:nvPr/>
        </p:nvSpPr>
        <p:spPr>
          <a:xfrm>
            <a:off x="909666" y="5541864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Vincent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all" dirty="0" err="1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Gautheron</a:t>
            </a:r>
            <a:endParaRPr sz="2400" b="1" i="0" u="none" strike="noStrike" cap="all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2e390b7b0e3_0_89"/>
          <p:cNvSpPr/>
          <p:nvPr/>
        </p:nvSpPr>
        <p:spPr>
          <a:xfrm>
            <a:off x="566371" y="2249029"/>
            <a:ext cx="3533400" cy="1123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Rencontres et échanges avec les professionnels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 l’équipe </a:t>
            </a:r>
            <a:r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2e390b7b0e3_0_89"/>
          <p:cNvSpPr/>
          <p:nvPr/>
        </p:nvSpPr>
        <p:spPr>
          <a:xfrm>
            <a:off x="4847389" y="1213880"/>
            <a:ext cx="3533400" cy="7830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Accueil et médiation, échange et partage d’expérience </a:t>
            </a:r>
            <a:endParaRPr/>
          </a:p>
        </p:txBody>
      </p:sp>
      <p:sp>
        <p:nvSpPr>
          <p:cNvPr id="119" name="Google Shape;119;g2e390b7b0e3_0_89"/>
          <p:cNvSpPr/>
          <p:nvPr/>
        </p:nvSpPr>
        <p:spPr>
          <a:xfrm>
            <a:off x="239712" y="555153"/>
            <a:ext cx="3533400" cy="1123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Médecin : proposition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 rencontre, mise en relation de patients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2e390b7b0e3_0_89"/>
          <p:cNvSpPr/>
          <p:nvPr/>
        </p:nvSpPr>
        <p:spPr>
          <a:xfrm>
            <a:off x="5015923" y="4137553"/>
            <a:ext cx="3533400" cy="4086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Recherche </a:t>
            </a: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2e390b7b0e3_0_89"/>
          <p:cNvSpPr/>
          <p:nvPr/>
        </p:nvSpPr>
        <p:spPr>
          <a:xfrm>
            <a:off x="4758470" y="2636216"/>
            <a:ext cx="3533400" cy="783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Enseignement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et formation initiale 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2e390b7b0e3_0_89"/>
          <p:cNvSpPr/>
          <p:nvPr/>
        </p:nvSpPr>
        <p:spPr>
          <a:xfrm>
            <a:off x="693182" y="3772668"/>
            <a:ext cx="3533400" cy="442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Formation continue 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PAIR AIDANCE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0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634" y="5302045"/>
            <a:ext cx="725032" cy="49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8163" y="196964"/>
            <a:ext cx="1450063" cy="612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634" y="5292934"/>
            <a:ext cx="725032" cy="497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e390b7b0e3_0_100"/>
          <p:cNvSpPr/>
          <p:nvPr/>
        </p:nvSpPr>
        <p:spPr>
          <a:xfrm>
            <a:off x="1650385" y="3718406"/>
            <a:ext cx="3533400" cy="783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Aide à avancer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e390b7b0e3_0_100"/>
          <p:cNvSpPr/>
          <p:nvPr/>
        </p:nvSpPr>
        <p:spPr>
          <a:xfrm>
            <a:off x="1382475" y="898974"/>
            <a:ext cx="3533400" cy="1303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>
              <a:solidFill>
                <a:schemeClr val="l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Partage d’expériences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2e390b7b0e3_0_100"/>
          <p:cNvSpPr/>
          <p:nvPr/>
        </p:nvSpPr>
        <p:spPr>
          <a:xfrm>
            <a:off x="5265885" y="2691484"/>
            <a:ext cx="3533400" cy="783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“Vis ma vie”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16;g2e390b7b0e3_0_89"/>
          <p:cNvSpPr txBox="1"/>
          <p:nvPr/>
        </p:nvSpPr>
        <p:spPr>
          <a:xfrm>
            <a:off x="836514" y="5615016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Marie Claire D’ANJOU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PAIR AIDANCE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9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5" y="5053624"/>
            <a:ext cx="1260000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122574"/>
            <a:ext cx="2311177" cy="120330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6;g2e390b7b0e3_0_89"/>
          <p:cNvSpPr txBox="1"/>
          <p:nvPr/>
        </p:nvSpPr>
        <p:spPr>
          <a:xfrm>
            <a:off x="836514" y="5569296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Marie Claire D’ANJOU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5" y="5007904"/>
            <a:ext cx="1260000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76854"/>
            <a:ext cx="2311177" cy="1203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/>
          <p:nvPr/>
        </p:nvSpPr>
        <p:spPr>
          <a:xfrm>
            <a:off x="566371" y="2249029"/>
            <a:ext cx="3533422" cy="78319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Partage d’expérience de vie, compréhension mutuelle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3984653" y="1261858"/>
            <a:ext cx="3533422" cy="78319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L’empathie du médecin, l’empathie des patients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239712" y="555153"/>
            <a:ext cx="3533422" cy="78319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Médecin: savoir scientifique et technique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5025254" y="4436132"/>
            <a:ext cx="3533422" cy="442674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Aide indispensable, support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5370866" y="2708464"/>
            <a:ext cx="3533422" cy="78319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Patient partenaire, modèle et champ du possible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9"/>
          <p:cNvSpPr/>
          <p:nvPr/>
        </p:nvSpPr>
        <p:spPr>
          <a:xfrm>
            <a:off x="1313967" y="3491657"/>
            <a:ext cx="3533422" cy="1123712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Confiance, acceptation et réciprocité, échange constructif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16;g2e390b7b0e3_0_89"/>
          <p:cNvSpPr txBox="1"/>
          <p:nvPr/>
        </p:nvSpPr>
        <p:spPr>
          <a:xfrm>
            <a:off x="909666" y="5541864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Bruno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FERNADEZ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PAIR AIDANCE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634" y="5302045"/>
            <a:ext cx="725032" cy="49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8163" y="196964"/>
            <a:ext cx="1450063" cy="61287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16;g2e390b7b0e3_0_89"/>
          <p:cNvSpPr txBox="1"/>
          <p:nvPr/>
        </p:nvSpPr>
        <p:spPr>
          <a:xfrm>
            <a:off x="909666" y="5496144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Bruno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FERNADEZ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634" y="5256325"/>
            <a:ext cx="725032" cy="49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8163" y="151244"/>
            <a:ext cx="1450063" cy="612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1379925" y="2614581"/>
            <a:ext cx="3533422" cy="783148"/>
          </a:xfrm>
          <a:prstGeom prst="roundRect">
            <a:avLst>
              <a:gd name="adj" fmla="val 16667"/>
            </a:avLst>
          </a:prstGeom>
          <a:solidFill>
            <a:srgbClr val="F96A1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Aider des personnes, des familles</a:t>
            </a:r>
            <a:endParaRPr dirty="0"/>
          </a:p>
        </p:txBody>
      </p:sp>
      <p:sp>
        <p:nvSpPr>
          <p:cNvPr id="118" name="Google Shape;118;p4"/>
          <p:cNvSpPr/>
          <p:nvPr/>
        </p:nvSpPr>
        <p:spPr>
          <a:xfrm>
            <a:off x="4196527" y="1584623"/>
            <a:ext cx="3533422" cy="442630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Situations de vie</a:t>
            </a:r>
            <a:endParaRPr dirty="0"/>
          </a:p>
        </p:txBody>
      </p:sp>
      <p:sp>
        <p:nvSpPr>
          <p:cNvPr id="119" name="Google Shape;119;p4"/>
          <p:cNvSpPr/>
          <p:nvPr/>
        </p:nvSpPr>
        <p:spPr>
          <a:xfrm>
            <a:off x="239712" y="555153"/>
            <a:ext cx="3533422" cy="442630"/>
          </a:xfrm>
          <a:prstGeom prst="roundRect">
            <a:avLst>
              <a:gd name="adj" fmla="val 16667"/>
            </a:avLst>
          </a:prstGeom>
          <a:solidFill>
            <a:srgbClr val="F96A1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Expérience personnelle</a:t>
            </a:r>
            <a:endParaRPr dirty="0"/>
          </a:p>
        </p:txBody>
      </p:sp>
      <p:sp>
        <p:nvSpPr>
          <p:cNvPr id="121" name="Google Shape;121;p4"/>
          <p:cNvSpPr/>
          <p:nvPr/>
        </p:nvSpPr>
        <p:spPr>
          <a:xfrm>
            <a:off x="4572000" y="4129755"/>
            <a:ext cx="3533422" cy="442630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Parler le même langage</a:t>
            </a:r>
            <a:endParaRPr dirty="0"/>
          </a:p>
        </p:txBody>
      </p:sp>
      <p:sp>
        <p:nvSpPr>
          <p:cNvPr id="7" name="Google Shape;116;g2e390b7b0e3_0_89"/>
          <p:cNvSpPr txBox="1"/>
          <p:nvPr/>
        </p:nvSpPr>
        <p:spPr>
          <a:xfrm>
            <a:off x="909666" y="5541864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dirty="0" smtClean="0">
                <a:solidFill>
                  <a:schemeClr val="lt1"/>
                </a:solidFill>
              </a:rPr>
              <a:t>Mme</a:t>
            </a:r>
            <a:endParaRPr lang="fr-FR" sz="2400" b="1" i="0" u="none" strike="noStrike" cap="none" dirty="0" smtClean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Marion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JARDOT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PAIR AIDANCE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9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061005"/>
            <a:ext cx="955289" cy="1044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5422" y="120197"/>
            <a:ext cx="955289" cy="10449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615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e390b7b0e3_0_0"/>
          <p:cNvSpPr/>
          <p:nvPr/>
        </p:nvSpPr>
        <p:spPr>
          <a:xfrm>
            <a:off x="3055710" y="4097831"/>
            <a:ext cx="3533400" cy="783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échange souhaité par les pairémulé et le pairémulateur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2e390b7b0e3_0_0"/>
          <p:cNvSpPr/>
          <p:nvPr/>
        </p:nvSpPr>
        <p:spPr>
          <a:xfrm>
            <a:off x="3984653" y="1371586"/>
            <a:ext cx="4774200" cy="919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moment de partage authentique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FR" sz="1400" b="1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 être libre de partager ses forces et ses vulnérabilités »</a:t>
            </a:r>
            <a:endParaRPr sz="1400" b="1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2e390b7b0e3_0_0"/>
          <p:cNvSpPr/>
          <p:nvPr/>
        </p:nvSpPr>
        <p:spPr>
          <a:xfrm>
            <a:off x="239712" y="555153"/>
            <a:ext cx="3533400" cy="1055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Relation de pair à pair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 entre personne qui se reconnaissent, se reconnectent » </a:t>
            </a:r>
            <a:endParaRPr sz="1800" b="1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2e390b7b0e3_0_0"/>
          <p:cNvSpPr/>
          <p:nvPr/>
        </p:nvSpPr>
        <p:spPr>
          <a:xfrm>
            <a:off x="693885" y="2374547"/>
            <a:ext cx="3533400" cy="442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Partage d’expériences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2e390b7b0e3_0_0"/>
          <p:cNvSpPr/>
          <p:nvPr/>
        </p:nvSpPr>
        <p:spPr>
          <a:xfrm>
            <a:off x="5265885" y="2691484"/>
            <a:ext cx="3533400" cy="783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partenariat gagnant - gagnant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2e390b7b0e3_0_0"/>
          <p:cNvSpPr/>
          <p:nvPr/>
        </p:nvSpPr>
        <p:spPr>
          <a:xfrm>
            <a:off x="1288999" y="3325500"/>
            <a:ext cx="3533400" cy="442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Oser-être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16;g2e390b7b0e3_0_89"/>
          <p:cNvSpPr txBox="1"/>
          <p:nvPr/>
        </p:nvSpPr>
        <p:spPr>
          <a:xfrm>
            <a:off x="836514" y="5615016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Mme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Maryline PEYROCHE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PAIR AIDANCE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5" y="5053624"/>
            <a:ext cx="1260000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122574"/>
            <a:ext cx="2311177" cy="1203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0723" y="417791"/>
            <a:ext cx="1450063" cy="612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/>
          <p:nvPr/>
        </p:nvSpPr>
        <p:spPr>
          <a:xfrm>
            <a:off x="189266" y="677767"/>
            <a:ext cx="8715022" cy="332730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FDEFB"/>
              </a:gs>
              <a:gs pos="25000">
                <a:schemeClr val="accent3"/>
              </a:gs>
              <a:gs pos="71000">
                <a:srgbClr val="0578A2"/>
              </a:gs>
              <a:gs pos="100000">
                <a:srgbClr val="0578A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Rose 7 ans entre dans le bureau du médecin : </a:t>
            </a:r>
            <a:endParaRPr lang="fr-FR" sz="2400" b="1" i="0" u="none" strike="noStrike" cap="none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fr-FR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Bonjour Dr c’est toi qui va me couper la jambe ? »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fr-FR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Proposition de rencontre avec Léo 9 ans, enfant amputé.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6;g2e390b7b0e3_0_89"/>
          <p:cNvSpPr txBox="1"/>
          <p:nvPr/>
        </p:nvSpPr>
        <p:spPr>
          <a:xfrm>
            <a:off x="763362" y="6077639"/>
            <a:ext cx="2193491" cy="808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</a:t>
            </a:r>
            <a:r>
              <a:rPr lang="fr-FR" sz="2400" b="1" i="0" u="none" strike="noStrike" cap="all" dirty="0" err="1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Gautheron</a:t>
            </a:r>
            <a:r>
              <a:rPr lang="fr-FR" sz="2400" b="1" i="0" u="none" strike="noStrike" cap="all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&amp; M-C D’ANJOU</a:t>
            </a:r>
            <a:endParaRPr sz="2400" b="1" i="0" u="none" strike="noStrike" cap="all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6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50" y="5795821"/>
            <a:ext cx="601750" cy="41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05" y="5111496"/>
            <a:ext cx="1200867" cy="6261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765759" y="6113127"/>
            <a:ext cx="3204505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pédiatrie</a:t>
            </a:r>
            <a:endParaRPr lang="fr-FR" sz="32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6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/>
          <p:nvPr/>
        </p:nvSpPr>
        <p:spPr>
          <a:xfrm>
            <a:off x="189266" y="158675"/>
            <a:ext cx="7953929" cy="297983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FDEFB"/>
              </a:gs>
              <a:gs pos="25000">
                <a:schemeClr val="accent3"/>
              </a:gs>
              <a:gs pos="71000">
                <a:srgbClr val="0578A2"/>
              </a:gs>
              <a:gs pos="100000">
                <a:srgbClr val="0578A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Rose 7 ans entre dans le bureau du médecin : </a:t>
            </a:r>
            <a:endParaRPr lang="fr-FR" sz="2400" b="1" i="0" u="none" strike="noStrike" cap="none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fr-FR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Bonjour Dr c’est toi qui va me couper la jambe ? »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fr-FR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Proposition de rencontre avec Léo 9 ans, enfant amputé.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16;g2e390b7b0e3_0_89"/>
          <p:cNvSpPr txBox="1"/>
          <p:nvPr/>
        </p:nvSpPr>
        <p:spPr>
          <a:xfrm>
            <a:off x="763362" y="6077639"/>
            <a:ext cx="2193491" cy="808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V. </a:t>
            </a:r>
            <a:r>
              <a:rPr lang="fr-FR" sz="2400" b="1" i="0" u="none" strike="noStrike" cap="all" dirty="0" err="1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Gautheron</a:t>
            </a:r>
            <a:r>
              <a:rPr lang="fr-FR" sz="2400" b="1" i="0" u="none" strike="noStrike" cap="all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&amp; M-C D’ANJOU</a:t>
            </a:r>
            <a:endParaRPr sz="2400" b="1" i="0" u="none" strike="noStrike" cap="all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50" y="5795821"/>
            <a:ext cx="601750" cy="41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05" y="5111496"/>
            <a:ext cx="1200867" cy="6261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71;p6">
            <a:extLst>
              <a:ext uri="{FF2B5EF4-FFF2-40B4-BE49-F238E27FC236}">
                <a16:creationId xmlns:a16="http://schemas.microsoft.com/office/drawing/2014/main" id="{46192567-EC8D-91AC-E34F-5D25433823FB}"/>
              </a:ext>
            </a:extLst>
          </p:cNvPr>
          <p:cNvSpPr/>
          <p:nvPr/>
        </p:nvSpPr>
        <p:spPr>
          <a:xfrm>
            <a:off x="1947672" y="2785236"/>
            <a:ext cx="7101038" cy="203365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Conversation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lors d'une veillée dans le centre de rééducation entre Paul 6 ans qui vient de se faire opérer </a:t>
            </a: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(RPF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et Lila 8 ans qui prépare son opération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65759" y="6113127"/>
            <a:ext cx="3204505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pédiatrie</a:t>
            </a:r>
            <a:endParaRPr lang="fr-FR" sz="32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32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/>
          <p:nvPr/>
        </p:nvSpPr>
        <p:spPr>
          <a:xfrm>
            <a:off x="998663" y="5896900"/>
            <a:ext cx="1872553" cy="83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FR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Peyroche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2400" b="1" i="0" u="none" strike="noStrike" cap="none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Fernandez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134402" y="247999"/>
            <a:ext cx="8715022" cy="329072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FDEFB"/>
              </a:gs>
              <a:gs pos="25000">
                <a:schemeClr val="accent3"/>
              </a:gs>
              <a:gs pos="71000">
                <a:srgbClr val="0578A2"/>
              </a:gs>
              <a:gs pos="100000">
                <a:srgbClr val="0578A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Jeune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femme, Paralysie Cérébrale, </a:t>
            </a:r>
            <a:endParaRPr lang="fr-FR" sz="2400" b="1" i="0" u="none" strike="noStrike" cap="none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connue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post transition, en désir d’enfant</a:t>
            </a:r>
            <a:r>
              <a:rPr lang="fr-FR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Construction de croyances et peurs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Interrogations techniques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Vais-je y arriver? Vais-je être une bonne mère?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Expérience vécue dans d’autres situations (paraplégie)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50" y="5795821"/>
            <a:ext cx="601750" cy="41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05" y="5111496"/>
            <a:ext cx="1200867" cy="6261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à coins arrondis 6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65759" y="6113127"/>
            <a:ext cx="3204505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ADULTES</a:t>
            </a:r>
            <a:endParaRPr lang="fr-FR" sz="32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8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/>
          <p:nvPr/>
        </p:nvSpPr>
        <p:spPr>
          <a:xfrm>
            <a:off x="998663" y="5896900"/>
            <a:ext cx="1872553" cy="83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FR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Peyroche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2400" b="1" i="0" u="none" strike="noStrike" cap="none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Fernandez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134402" y="247999"/>
            <a:ext cx="8715022" cy="3290729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FDEFB"/>
              </a:gs>
              <a:gs pos="25000">
                <a:schemeClr val="accent3"/>
              </a:gs>
              <a:gs pos="71000">
                <a:srgbClr val="0578A2"/>
              </a:gs>
              <a:gs pos="100000">
                <a:srgbClr val="0578A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Jeune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femme, Paralysie Cérébrale, </a:t>
            </a:r>
            <a:endParaRPr lang="fr-FR" sz="2400" b="1" i="0" u="none" strike="noStrike" cap="none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connue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post transition, en désir d’enfant</a:t>
            </a:r>
            <a:r>
              <a:rPr lang="fr-FR" sz="24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Construction de croyances et peurs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Interrogations techniques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Vais-je y arriver? Vais-je être une bonne mère?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Expérience vécue dans d’autres situations (paraplégie)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50" y="5795821"/>
            <a:ext cx="601750" cy="41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05" y="5111496"/>
            <a:ext cx="1200867" cy="6261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;p6"/>
          <p:cNvSpPr/>
          <p:nvPr/>
        </p:nvSpPr>
        <p:spPr>
          <a:xfrm>
            <a:off x="2600328" y="3401568"/>
            <a:ext cx="6177912" cy="1463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Vécu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 maternité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Sans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Pair-</a:t>
            </a:r>
            <a:r>
              <a:rPr lang="fr-FR" sz="2400" b="1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aidance</a:t>
            </a: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65759" y="6113127"/>
            <a:ext cx="3204505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ADULTES</a:t>
            </a:r>
            <a:endParaRPr lang="fr-FR" sz="32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8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/>
        </p:nvSpPr>
        <p:spPr>
          <a:xfrm>
            <a:off x="706056" y="5795821"/>
            <a:ext cx="2246938" cy="83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FR" sz="2400" b="1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Jardot</a:t>
            </a:r>
            <a:endParaRPr lang="fr-FR" sz="24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B. Fernandez</a:t>
            </a:r>
            <a:endParaRPr dirty="0"/>
          </a:p>
        </p:txBody>
      </p:sp>
      <p:sp>
        <p:nvSpPr>
          <p:cNvPr id="128" name="Google Shape;128;p5"/>
          <p:cNvSpPr/>
          <p:nvPr/>
        </p:nvSpPr>
        <p:spPr>
          <a:xfrm>
            <a:off x="239711" y="229711"/>
            <a:ext cx="8715022" cy="367830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Expérience professionnelle e</a:t>
            </a: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 MPR Adulte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Peu d’expérience…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Patient, principal interlocuteur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Pair-</a:t>
            </a:r>
            <a:r>
              <a:rPr lang="fr-FR"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aidance</a:t>
            </a: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entre patients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Manque ressenti (exemple du vieillissement handicap/familles)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65759" y="6113127"/>
            <a:ext cx="3204505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familles</a:t>
            </a:r>
            <a:endParaRPr lang="fr-FR" sz="3200" cap="all" dirty="0">
              <a:solidFill>
                <a:schemeClr val="bg1"/>
              </a:solidFill>
            </a:endParaRPr>
          </a:p>
        </p:txBody>
      </p:sp>
      <p:pic>
        <p:nvPicPr>
          <p:cNvPr id="6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802" y="5385815"/>
            <a:ext cx="786384" cy="88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9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670" y="5146159"/>
            <a:ext cx="601750" cy="412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23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440433" y="1362400"/>
            <a:ext cx="3533422" cy="1123667"/>
          </a:xfrm>
          <a:prstGeom prst="roundRect">
            <a:avLst>
              <a:gd name="adj" fmla="val 16667"/>
            </a:avLst>
          </a:prstGeom>
          <a:solidFill>
            <a:srgbClr val="F96A1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Ses p</a:t>
            </a: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eurs, inquiétudes, fatigue…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Baisser sa charge mentale</a:t>
            </a:r>
            <a:endParaRPr dirty="0"/>
          </a:p>
        </p:txBody>
      </p:sp>
      <p:sp>
        <p:nvSpPr>
          <p:cNvPr id="118" name="Google Shape;118;p4"/>
          <p:cNvSpPr/>
          <p:nvPr/>
        </p:nvSpPr>
        <p:spPr>
          <a:xfrm>
            <a:off x="4572000" y="800567"/>
            <a:ext cx="3533422" cy="1123667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Parler, hors cadre professionnel, médical: la peur d’être jugé</a:t>
            </a:r>
            <a:endParaRPr dirty="0"/>
          </a:p>
        </p:txBody>
      </p:sp>
      <p:sp>
        <p:nvSpPr>
          <p:cNvPr id="119" name="Google Shape;119;p4"/>
          <p:cNvSpPr/>
          <p:nvPr/>
        </p:nvSpPr>
        <p:spPr>
          <a:xfrm>
            <a:off x="566371" y="356715"/>
            <a:ext cx="3533422" cy="442630"/>
          </a:xfrm>
          <a:prstGeom prst="roundRect">
            <a:avLst>
              <a:gd name="adj" fmla="val 16667"/>
            </a:avLst>
          </a:prstGeom>
          <a:solidFill>
            <a:srgbClr val="F96A1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rencontre: pas si naturel!</a:t>
            </a:r>
            <a:endParaRPr dirty="0"/>
          </a:p>
        </p:txBody>
      </p:sp>
      <p:sp>
        <p:nvSpPr>
          <p:cNvPr id="120" name="Google Shape;120;p4"/>
          <p:cNvSpPr/>
          <p:nvPr/>
        </p:nvSpPr>
        <p:spPr>
          <a:xfrm>
            <a:off x="4791078" y="2201064"/>
            <a:ext cx="3533422" cy="783148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Sortir de l’isolement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Dédramatiser le quotidien</a:t>
            </a:r>
            <a:endParaRPr dirty="0"/>
          </a:p>
        </p:txBody>
      </p:sp>
      <p:sp>
        <p:nvSpPr>
          <p:cNvPr id="121" name="Google Shape;121;p4"/>
          <p:cNvSpPr/>
          <p:nvPr/>
        </p:nvSpPr>
        <p:spPr>
          <a:xfrm>
            <a:off x="754044" y="3112186"/>
            <a:ext cx="3533422" cy="1123667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Partage:  on s’aide mutuellement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Prendre du recul</a:t>
            </a:r>
            <a:endParaRPr dirty="0"/>
          </a:p>
        </p:txBody>
      </p:sp>
      <p:sp>
        <p:nvSpPr>
          <p:cNvPr id="3" name="Google Shape;119;p4">
            <a:extLst>
              <a:ext uri="{FF2B5EF4-FFF2-40B4-BE49-F238E27FC236}">
                <a16:creationId xmlns:a16="http://schemas.microsoft.com/office/drawing/2014/main" id="{F963A559-06FC-26A5-649A-E65E6059CCB1}"/>
              </a:ext>
            </a:extLst>
          </p:cNvPr>
          <p:cNvSpPr/>
          <p:nvPr/>
        </p:nvSpPr>
        <p:spPr>
          <a:xfrm>
            <a:off x="4572000" y="4237075"/>
            <a:ext cx="3533422" cy="783148"/>
          </a:xfrm>
          <a:prstGeom prst="roundRect">
            <a:avLst>
              <a:gd name="adj" fmla="val 16667"/>
            </a:avLst>
          </a:prstGeom>
          <a:solidFill>
            <a:srgbClr val="F96A1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Faire avec, pas faire pour! </a:t>
            </a:r>
            <a:r>
              <a:rPr lang="fr-FR" sz="20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Empowerement</a:t>
            </a: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mutuel</a:t>
            </a:r>
            <a:endParaRPr dirty="0"/>
          </a:p>
        </p:txBody>
      </p:sp>
      <p:sp>
        <p:nvSpPr>
          <p:cNvPr id="4" name="Google Shape;119;p4">
            <a:extLst>
              <a:ext uri="{FF2B5EF4-FFF2-40B4-BE49-F238E27FC236}">
                <a16:creationId xmlns:a16="http://schemas.microsoft.com/office/drawing/2014/main" id="{8771F534-1448-227C-7164-F40FF1B6AC32}"/>
              </a:ext>
            </a:extLst>
          </p:cNvPr>
          <p:cNvSpPr/>
          <p:nvPr/>
        </p:nvSpPr>
        <p:spPr>
          <a:xfrm>
            <a:off x="5382092" y="3429000"/>
            <a:ext cx="3533422" cy="442630"/>
          </a:xfrm>
          <a:prstGeom prst="roundRect">
            <a:avLst>
              <a:gd name="adj" fmla="val 16667"/>
            </a:avLst>
          </a:prstGeom>
          <a:solidFill>
            <a:srgbClr val="F96A1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Prendre le temps</a:t>
            </a:r>
            <a:endParaRPr lang="fr-FR" sz="2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7;p5"/>
          <p:cNvSpPr txBox="1"/>
          <p:nvPr/>
        </p:nvSpPr>
        <p:spPr>
          <a:xfrm>
            <a:off x="706056" y="5795821"/>
            <a:ext cx="2246938" cy="83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FR" sz="2400" b="1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Jardot</a:t>
            </a:r>
            <a:endParaRPr lang="fr-FR" sz="24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B. Fernandez</a:t>
            </a:r>
            <a:endParaRPr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65759" y="6113127"/>
            <a:ext cx="3204505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familles</a:t>
            </a:r>
            <a:endParaRPr lang="fr-FR" sz="3200" cap="all" dirty="0">
              <a:solidFill>
                <a:schemeClr val="bg1"/>
              </a:solidFill>
            </a:endParaRPr>
          </a:p>
        </p:txBody>
      </p:sp>
      <p:pic>
        <p:nvPicPr>
          <p:cNvPr id="1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802" y="5385815"/>
            <a:ext cx="786384" cy="88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670" y="5146159"/>
            <a:ext cx="601750" cy="412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41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/>
          <p:nvPr/>
        </p:nvSpPr>
        <p:spPr>
          <a:xfrm>
            <a:off x="347472" y="888079"/>
            <a:ext cx="8447088" cy="3455321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FDEFB"/>
              </a:gs>
              <a:gs pos="25000">
                <a:schemeClr val="accent3"/>
              </a:gs>
              <a:gs pos="71000">
                <a:srgbClr val="0578A2"/>
              </a:gs>
              <a:gs pos="100000">
                <a:srgbClr val="0578A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fr-FR" sz="1800" b="1" dirty="0" smtClea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L’exemple </a:t>
            </a:r>
            <a:r>
              <a:rPr lang="fr-FR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 réseau</a:t>
            </a:r>
            <a:r>
              <a:rPr lang="fr-FR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R4P qui au cours de son évolution a compris l'importance d'intégrer les patients, usagers et familles dans tous ses projets 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19455" y="6113127"/>
            <a:ext cx="3378241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Ville / Hôpital</a:t>
            </a:r>
            <a:endParaRPr lang="fr-FR" sz="3200" cap="all" dirty="0">
              <a:solidFill>
                <a:schemeClr val="bg1"/>
              </a:solidFill>
            </a:endParaRPr>
          </a:p>
        </p:txBody>
      </p:sp>
      <p:sp>
        <p:nvSpPr>
          <p:cNvPr id="6" name="Google Shape;116;g2e390b7b0e3_0_89"/>
          <p:cNvSpPr txBox="1"/>
          <p:nvPr/>
        </p:nvSpPr>
        <p:spPr>
          <a:xfrm>
            <a:off x="763362" y="6077639"/>
            <a:ext cx="2193491" cy="808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all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M-C D’ANJOU</a:t>
            </a:r>
            <a:endParaRPr sz="2400" b="1" i="0" u="none" strike="noStrike" cap="all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5" y="5111496"/>
            <a:ext cx="1200867" cy="626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214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/>
          <p:nvPr/>
        </p:nvSpPr>
        <p:spPr>
          <a:xfrm>
            <a:off x="189266" y="677767"/>
            <a:ext cx="8715022" cy="367830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fr-FR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fr-FR"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L’importance d’intégrer la voix des patients dans l’enseignement initiale et continue : </a:t>
            </a: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Regards croisés entre le Pr Gautheron et M. Peyroche</a:t>
            </a:r>
          </a:p>
        </p:txBody>
      </p:sp>
      <p:sp>
        <p:nvSpPr>
          <p:cNvPr id="4" name="Google Shape;162;p5"/>
          <p:cNvSpPr txBox="1"/>
          <p:nvPr/>
        </p:nvSpPr>
        <p:spPr>
          <a:xfrm>
            <a:off x="998663" y="5782842"/>
            <a:ext cx="1909129" cy="729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1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fr-FR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r-FR" sz="1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PEYROCHE </a:t>
            </a:r>
          </a:p>
          <a:p>
            <a:pPr marL="0" marR="0" lvl="0" indent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1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V. GAUTHERON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50" y="5795821"/>
            <a:ext cx="601750" cy="41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05" y="5111496"/>
            <a:ext cx="1200867" cy="62612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à coins arrondis 6"/>
          <p:cNvSpPr/>
          <p:nvPr/>
        </p:nvSpPr>
        <p:spPr>
          <a:xfrm>
            <a:off x="3606326" y="5352637"/>
            <a:ext cx="4244261" cy="88636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Vignettes cliniques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04105" y="6113127"/>
            <a:ext cx="3566160" cy="59857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cap="all" dirty="0" smtClean="0">
                <a:solidFill>
                  <a:schemeClr val="bg1"/>
                </a:solidFill>
              </a:rPr>
              <a:t>ENSEIGNEMENT</a:t>
            </a:r>
            <a:endParaRPr lang="fr-FR" sz="32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4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4866757" y="1831427"/>
            <a:ext cx="2088444" cy="1123667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Trouver un espace et un moment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1516763" y="2933906"/>
            <a:ext cx="2088444" cy="78314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 valorisation ?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1032200" y="719246"/>
            <a:ext cx="2088444" cy="78314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Acceptation de la rencontre</a:t>
            </a:r>
            <a:endParaRPr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Obstacles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/ Questionnements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8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634" y="5292934"/>
            <a:ext cx="725032" cy="4978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</p:pic>
      <p:sp>
        <p:nvSpPr>
          <p:cNvPr id="9" name="Google Shape;116;g2e390b7b0e3_0_89"/>
          <p:cNvSpPr txBox="1"/>
          <p:nvPr/>
        </p:nvSpPr>
        <p:spPr>
          <a:xfrm>
            <a:off x="909666" y="5541864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Vincent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all" dirty="0" err="1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Gautheron</a:t>
            </a:r>
            <a:endParaRPr sz="2400" b="1" i="0" u="none" strike="noStrike" cap="all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8163" y="196964"/>
            <a:ext cx="1450063" cy="612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699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5514368" y="1967656"/>
            <a:ext cx="2088444" cy="442630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logistique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3972776" y="3753425"/>
            <a:ext cx="2088444" cy="442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Confidentialité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969447" y="720214"/>
            <a:ext cx="2088444" cy="44263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Temps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43;p7">
            <a:extLst>
              <a:ext uri="{FF2B5EF4-FFF2-40B4-BE49-F238E27FC236}">
                <a16:creationId xmlns:a16="http://schemas.microsoft.com/office/drawing/2014/main" id="{F41E03AB-7630-E9C2-5E59-680DF610ADC7}"/>
              </a:ext>
            </a:extLst>
          </p:cNvPr>
          <p:cNvSpPr/>
          <p:nvPr/>
        </p:nvSpPr>
        <p:spPr>
          <a:xfrm>
            <a:off x="1722634" y="2188971"/>
            <a:ext cx="2088444" cy="442630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 des enfants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Obstacles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/ Questionnements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Google Shape;116;g2e390b7b0e3_0_89"/>
          <p:cNvSpPr txBox="1"/>
          <p:nvPr/>
        </p:nvSpPr>
        <p:spPr>
          <a:xfrm>
            <a:off x="836514" y="5569296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Marie Claire D’ANJOU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5" y="5007904"/>
            <a:ext cx="1260000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76854"/>
            <a:ext cx="2311177" cy="12033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62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/>
          <p:nvPr/>
        </p:nvSpPr>
        <p:spPr>
          <a:xfrm>
            <a:off x="1834742" y="1108233"/>
            <a:ext cx="2088444" cy="1123712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 cadre légal en institution, un peu lourd…</a:t>
            </a:r>
            <a:endParaRPr dirty="0"/>
          </a:p>
        </p:txBody>
      </p:sp>
      <p:sp>
        <p:nvSpPr>
          <p:cNvPr id="144" name="Google Shape;144;p7"/>
          <p:cNvSpPr/>
          <p:nvPr/>
        </p:nvSpPr>
        <p:spPr>
          <a:xfrm>
            <a:off x="4821335" y="1596765"/>
            <a:ext cx="2088444" cy="783193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Comment ne pas se tromper?</a:t>
            </a:r>
            <a:endParaRPr dirty="0"/>
          </a:p>
        </p:txBody>
      </p:sp>
      <p:sp>
        <p:nvSpPr>
          <p:cNvPr id="145" name="Google Shape;145;p7"/>
          <p:cNvSpPr/>
          <p:nvPr/>
        </p:nvSpPr>
        <p:spPr>
          <a:xfrm>
            <a:off x="593398" y="2955094"/>
            <a:ext cx="2088444" cy="1464231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Statut bénévole: oui pour le ponctuel, mais?...</a:t>
            </a:r>
            <a:endParaRPr/>
          </a:p>
        </p:txBody>
      </p:sp>
      <p:sp>
        <p:nvSpPr>
          <p:cNvPr id="146" name="Google Shape;146;p7"/>
          <p:cNvSpPr/>
          <p:nvPr/>
        </p:nvSpPr>
        <p:spPr>
          <a:xfrm>
            <a:off x="5574867" y="2959638"/>
            <a:ext cx="2669823" cy="18047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Cloisonnement soignant-soigné, encore du chemin, « on travaille quand même bien! »</a:t>
            </a:r>
            <a:endParaRPr dirty="0"/>
          </a:p>
        </p:txBody>
      </p:sp>
      <p:sp>
        <p:nvSpPr>
          <p:cNvPr id="147" name="Google Shape;147;p7"/>
          <p:cNvSpPr/>
          <p:nvPr/>
        </p:nvSpPr>
        <p:spPr>
          <a:xfrm>
            <a:off x="243306" y="436159"/>
            <a:ext cx="2088444" cy="44267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 temps </a:t>
            </a:r>
            <a:endParaRPr/>
          </a:p>
        </p:txBody>
      </p:sp>
      <p:sp>
        <p:nvSpPr>
          <p:cNvPr id="8" name="Rectangle à coins arrondis 7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Obstacles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/ Questionnements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Google Shape;116;g2e390b7b0e3_0_89"/>
          <p:cNvSpPr txBox="1"/>
          <p:nvPr/>
        </p:nvSpPr>
        <p:spPr>
          <a:xfrm>
            <a:off x="909666" y="5496144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Bruno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FERNADEZ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634" y="5256325"/>
            <a:ext cx="725032" cy="49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8163" y="151244"/>
            <a:ext cx="1450063" cy="612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/>
          <p:nvPr/>
        </p:nvSpPr>
        <p:spPr>
          <a:xfrm>
            <a:off x="736364" y="410113"/>
            <a:ext cx="2699855" cy="1736601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chemeClr val="bg1"/>
                </a:solidFill>
              </a:rPr>
              <a:t>Une pratique émergeante, un champs lexical large : une multitudes d’interprétations et d’attentes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3805541" y="2092391"/>
            <a:ext cx="3165952" cy="1123667"/>
          </a:xfrm>
          <a:prstGeom prst="roundRect">
            <a:avLst>
              <a:gd name="adj" fmla="val 16667"/>
            </a:avLst>
          </a:prstGeom>
          <a:solidFill>
            <a:srgbClr val="3896B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obstacles certes, mais qui n’empêche pas d’avancer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6846725" y="1290738"/>
            <a:ext cx="2088444" cy="78314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Tout le monde à une place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47;p7">
            <a:extLst>
              <a:ext uri="{FF2B5EF4-FFF2-40B4-BE49-F238E27FC236}">
                <a16:creationId xmlns:a16="http://schemas.microsoft.com/office/drawing/2014/main" id="{D70D6451-CEBB-7999-AA14-E785E5DD257F}"/>
              </a:ext>
            </a:extLst>
          </p:cNvPr>
          <p:cNvSpPr/>
          <p:nvPr/>
        </p:nvSpPr>
        <p:spPr>
          <a:xfrm>
            <a:off x="2746831" y="4016938"/>
            <a:ext cx="2383353" cy="78314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 de l’accompagnement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47;p7">
            <a:extLst>
              <a:ext uri="{FF2B5EF4-FFF2-40B4-BE49-F238E27FC236}">
                <a16:creationId xmlns:a16="http://schemas.microsoft.com/office/drawing/2014/main" id="{2AB27645-FBD7-671A-EF18-1EC699350E39}"/>
              </a:ext>
            </a:extLst>
          </p:cNvPr>
          <p:cNvSpPr/>
          <p:nvPr/>
        </p:nvSpPr>
        <p:spPr>
          <a:xfrm>
            <a:off x="5590978" y="3550714"/>
            <a:ext cx="3261895" cy="78314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 du travail d’équipe et des échanges 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147;p7">
            <a:extLst>
              <a:ext uri="{FF2B5EF4-FFF2-40B4-BE49-F238E27FC236}">
                <a16:creationId xmlns:a16="http://schemas.microsoft.com/office/drawing/2014/main" id="{4F85D10E-91B3-6C86-62DF-53B76E6A0062}"/>
              </a:ext>
            </a:extLst>
          </p:cNvPr>
          <p:cNvSpPr/>
          <p:nvPr/>
        </p:nvSpPr>
        <p:spPr>
          <a:xfrm>
            <a:off x="363478" y="2680286"/>
            <a:ext cx="2383353" cy="112366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 du soutien médical et institutionnel </a:t>
            </a:r>
            <a:endParaRPr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898934" y="5477856"/>
            <a:ext cx="4244261" cy="100415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Obstacles</a:t>
            </a:r>
            <a:r>
              <a:rPr kumimoji="0" lang="fr-FR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</a:rPr>
              <a:t> / Questionnements</a:t>
            </a: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Google Shape;116;g2e390b7b0e3_0_89"/>
          <p:cNvSpPr txBox="1"/>
          <p:nvPr/>
        </p:nvSpPr>
        <p:spPr>
          <a:xfrm>
            <a:off x="836514" y="5615016"/>
            <a:ext cx="2193491" cy="1128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Mme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fr-FR" sz="2400" b="1" i="0" u="none" strike="noStrike" cap="none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Maryline PEYROCHE</a:t>
            </a:r>
            <a:endParaRPr sz="24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5" y="5053624"/>
            <a:ext cx="1260000" cy="6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400" y="122574"/>
            <a:ext cx="2311177" cy="1203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40723" y="417791"/>
            <a:ext cx="1450063" cy="612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35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5E59C90794745927CB94770FB5D0F" ma:contentTypeVersion="16" ma:contentTypeDescription="Crée un document." ma:contentTypeScope="" ma:versionID="32d6099d1568efcfb2d103255bce6a13">
  <xsd:schema xmlns:xsd="http://www.w3.org/2001/XMLSchema" xmlns:xs="http://www.w3.org/2001/XMLSchema" xmlns:p="http://schemas.microsoft.com/office/2006/metadata/properties" xmlns:ns3="0730b9f6-f756-456a-9b69-381546a63381" xmlns:ns4="8a4c12f7-619f-48a4-8405-27d83720d1d3" targetNamespace="http://schemas.microsoft.com/office/2006/metadata/properties" ma:root="true" ma:fieldsID="b3a01288ea67919e62270668c103503e" ns3:_="" ns4:_="">
    <xsd:import namespace="0730b9f6-f756-456a-9b69-381546a63381"/>
    <xsd:import namespace="8a4c12f7-619f-48a4-8405-27d83720d1d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_activity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SystemTags" minOccurs="0"/>
                <xsd:element ref="ns4:MediaServiceOCR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30b9f6-f756-456a-9b69-381546a633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c12f7-619f-48a4-8405-27d83720d1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a4c12f7-619f-48a4-8405-27d83720d1d3" xsi:nil="true"/>
  </documentManagement>
</p:properties>
</file>

<file path=customXml/itemProps1.xml><?xml version="1.0" encoding="utf-8"?>
<ds:datastoreItem xmlns:ds="http://schemas.openxmlformats.org/officeDocument/2006/customXml" ds:itemID="{36B8AE48-F4BF-4EBE-83E2-4EC7EAFB4B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30b9f6-f756-456a-9b69-381546a63381"/>
    <ds:schemaRef ds:uri="8a4c12f7-619f-48a4-8405-27d83720d1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D18A9F-260F-4492-81EB-B1CDD9FCA2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BD7B0C-8970-4E73-8EFD-36DAD68C330B}">
  <ds:schemaRefs>
    <ds:schemaRef ds:uri="http://schemas.microsoft.com/office/2006/documentManagement/types"/>
    <ds:schemaRef ds:uri="http://schemas.microsoft.com/office/infopath/2007/PartnerControls"/>
    <ds:schemaRef ds:uri="8a4c12f7-619f-48a4-8405-27d83720d1d3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0730b9f6-f756-456a-9b69-381546a6338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842</Words>
  <Application>Microsoft Office PowerPoint</Application>
  <PresentationFormat>Affichage à l'écran (4:3)</PresentationFormat>
  <Paragraphs>204</Paragraphs>
  <Slides>21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Libre Franklin Thin</vt:lpstr>
      <vt:lpstr>Libre Franklin</vt:lpstr>
      <vt:lpstr>Noto Sans</vt:lpstr>
      <vt:lpstr>Arial</vt:lpstr>
      <vt:lpstr>Calibri</vt:lpstr>
      <vt:lpstr>Angles</vt:lpstr>
      <vt:lpstr>1_Angles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Béatrice NEY;Yann LE LAY</dc:creator>
  <cp:lastModifiedBy>LE-LAY Yann</cp:lastModifiedBy>
  <cp:revision>11</cp:revision>
  <dcterms:created xsi:type="dcterms:W3CDTF">2010-03-19T15:38:18Z</dcterms:created>
  <dcterms:modified xsi:type="dcterms:W3CDTF">2024-06-10T23:15:14Z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0x010100FD55E59C90794745927CB94770FB5D0F</vt:lpwstr>
  </property>
</Properties>
</file>