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slides/slide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12192000" cy="6858000"/>
  <p:defaultTextStyle>
    <a:defPPr>
      <a:defRPr lang="fr-FR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82" d="100"/>
          <a:sy n="82" d="100"/>
        </p:scale>
        <p:origin x="720" y="72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presProps" Target="presProps.xml" /><Relationship Id="rId13" Type="http://schemas.openxmlformats.org/officeDocument/2006/relationships/tableStyles" Target="tableStyles.xml" /><Relationship Id="rId14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Diapositive de tit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fr-FR"/>
              <a:t>Modifiez le style des sous-titres du masque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81C9E5C-CEE5-4BC4-8030-02B922B3B18E}" type="datetime1">
              <a:rPr lang="fr-FR"/>
              <a:t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Cokillaje 15 juin 2024</a:t>
            </a:r>
            <a:endParaRPr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143BEC-1724-4DDB-BED9-D28932F5137E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itre et contenu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E3845AB-B860-4A11-9532-05772FE7FFA6}" type="datetime1">
              <a:rPr lang="fr-FR"/>
              <a:t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Cokillaje 15 juin 2024</a:t>
            </a:r>
            <a:endParaRPr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143BEC-1724-4DDB-BED9-D28932F5137E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Titre de sec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07AC90C-C631-46BD-AEDB-437464924D9F}" type="datetime1">
              <a:rPr lang="fr-FR"/>
              <a:t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Cokillaje 15 juin 2024</a:t>
            </a:r>
            <a:endParaRPr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143BEC-1724-4DDB-BED9-D28932F5137E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Deux contenu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A38FCD9-76E1-4E10-A3F7-40B2A2FC6C38}" type="datetime1">
              <a:rPr lang="fr-FR"/>
              <a:t/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Cokillaje 15 juin 2024</a:t>
            </a:r>
            <a:endParaRPr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143BEC-1724-4DDB-BED9-D28932F5137E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Compara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928A152-3EAF-46A6-A5FC-904EDEBCD95F}" type="datetime1">
              <a:rPr lang="fr-FR"/>
              <a:t/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Cokillaje 15 juin 2024</a:t>
            </a:r>
            <a:endParaRPr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143BEC-1724-4DDB-BED9-D28932F5137E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Titre seu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BDF7260-FDEC-4970-8077-75AA8830C976}" type="datetime1">
              <a:rPr lang="fr-FR"/>
              <a:t/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Cokillaje 15 juin 2024</a:t>
            </a:r>
            <a:endParaRPr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143BEC-1724-4DDB-BED9-D28932F5137E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V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E1DF36D-D0A1-49A0-96A0-6F6BF2AE127C}" type="datetime1">
              <a:rPr lang="fr-FR"/>
              <a:t/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Cokillaje 15 juin 2024</a:t>
            </a:r>
            <a:endParaRPr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143BEC-1724-4DDB-BED9-D28932F5137E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Contenu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2DA2F0-BF98-4E4B-9983-2BEC0BF949FB}" type="datetime1">
              <a:rPr lang="fr-FR"/>
              <a:t/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Cokillaje 15 juin 2024</a:t>
            </a:r>
            <a:endParaRPr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143BEC-1724-4DDB-BED9-D28932F5137E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Image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F3DBD76-F4A2-4DB8-9F61-2B1FDBCC3D61}" type="datetime1">
              <a:rPr lang="fr-FR"/>
              <a:t/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Cokillaje 15 juin 2024</a:t>
            </a:r>
            <a:endParaRPr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143BEC-1724-4DDB-BED9-D28932F5137E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Titre et texte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4CB11D2-0142-40B6-8240-218455925A36}" type="datetime1">
              <a:rPr lang="fr-FR"/>
              <a:t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Cokillaje 15 juin 2024</a:t>
            </a:r>
            <a:endParaRPr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143BEC-1724-4DDB-BED9-D28932F5137E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Titre vertical et tex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393EF0B-C827-4E0A-A304-E2131BFC67F3}" type="datetime1">
              <a:rPr lang="fr-FR"/>
              <a:t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Cokillaje 15 juin 2024</a:t>
            </a:r>
            <a:endParaRPr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143BEC-1724-4DDB-BED9-D28932F5137E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1E7B384-E537-4124-9D86-541E6045C9BB}" type="datetime1">
              <a:rPr lang="fr-FR"/>
              <a:t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Cokillaje 15 juin 2024</a:t>
            </a:r>
            <a:endParaRPr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2143BEC-1724-4DDB-BED9-D28932F5137E}" type="slidenum">
              <a:rPr lang="fr-FR"/>
              <a:t/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1" hdr="0" sldNum="0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pays-de-la-loire.ars.sante.fr/declarer-un-programme-deducation-therapeutique-du-patient-etp" TargetMode="Externa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 bwMode="auto">
          <a:xfrm>
            <a:off x="1524000" y="313385"/>
            <a:ext cx="9144000" cy="165576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fr-FR" b="1"/>
              <a:t>Construction d’un programme d’éducation thérapeutique</a:t>
            </a:r>
            <a:endParaRPr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Cokillaje 15 juin 2024</a:t>
            </a:r>
            <a:endParaRPr/>
          </a:p>
        </p:txBody>
      </p:sp>
      <p:pic>
        <p:nvPicPr>
          <p:cNvPr id="1026" name="Picture 2" descr="réunion en ligne - Illustration vectorielle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3274656" y="2092908"/>
            <a:ext cx="5300177" cy="413968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lang="fr-FR" b="1"/>
              <a:t>Les étapes  d’un programme ETP</a:t>
            </a:r>
            <a:endParaRPr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Cokillaje 15 juin 2024</a:t>
            </a:r>
            <a:endParaRPr/>
          </a:p>
        </p:txBody>
      </p:sp>
      <p:sp>
        <p:nvSpPr>
          <p:cNvPr id="5" name="Flèche : droite 4"/>
          <p:cNvSpPr/>
          <p:nvPr/>
        </p:nvSpPr>
        <p:spPr bwMode="auto">
          <a:xfrm>
            <a:off x="158619" y="2013874"/>
            <a:ext cx="11747241" cy="1194318"/>
          </a:xfrm>
          <a:prstGeom prst="rightArrow">
            <a:avLst>
              <a:gd name="adj1" fmla="val 50000"/>
              <a:gd name="adj2" fmla="val 50000"/>
            </a:avLst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6" name="ZoneTexte 5"/>
          <p:cNvSpPr txBox="1"/>
          <p:nvPr/>
        </p:nvSpPr>
        <p:spPr bwMode="auto">
          <a:xfrm>
            <a:off x="580831" y="2387604"/>
            <a:ext cx="3498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3200" b="1">
                <a:solidFill>
                  <a:srgbClr val="FF6600"/>
                </a:solidFill>
              </a:rPr>
              <a:t>1</a:t>
            </a:r>
            <a:endParaRPr/>
          </a:p>
        </p:txBody>
      </p:sp>
      <p:sp>
        <p:nvSpPr>
          <p:cNvPr id="7" name="ZoneTexte 6"/>
          <p:cNvSpPr txBox="1"/>
          <p:nvPr/>
        </p:nvSpPr>
        <p:spPr bwMode="auto">
          <a:xfrm>
            <a:off x="160563" y="3941925"/>
            <a:ext cx="1355273" cy="1015663"/>
          </a:xfrm>
          <a:prstGeom prst="rect">
            <a:avLst/>
          </a:prstGeom>
          <a:solidFill>
            <a:srgbClr val="FF6600"/>
          </a:solidFill>
          <a:ln w="38100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000" b="1">
                <a:solidFill>
                  <a:schemeClr val="bg1"/>
                </a:solidFill>
              </a:rPr>
              <a:t>La </a:t>
            </a:r>
            <a:endParaRPr/>
          </a:p>
          <a:p>
            <a:pPr algn="ctr">
              <a:defRPr/>
            </a:pPr>
            <a:r>
              <a:rPr lang="fr-FR" sz="2000" b="1">
                <a:solidFill>
                  <a:schemeClr val="bg1"/>
                </a:solidFill>
              </a:rPr>
              <a:t>Réflexion</a:t>
            </a:r>
            <a:endParaRPr/>
          </a:p>
          <a:p>
            <a:pPr algn="ctr">
              <a:defRPr/>
            </a:pPr>
            <a:endParaRPr lang="fr-FR" sz="2000" b="1">
              <a:solidFill>
                <a:schemeClr val="bg1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 bwMode="auto">
          <a:xfrm>
            <a:off x="2625399" y="2387601"/>
            <a:ext cx="3498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3200" b="1">
                <a:solidFill>
                  <a:srgbClr val="339966"/>
                </a:solidFill>
              </a:rPr>
              <a:t>2</a:t>
            </a:r>
            <a:endParaRPr/>
          </a:p>
        </p:txBody>
      </p:sp>
      <p:sp>
        <p:nvSpPr>
          <p:cNvPr id="11" name="ZoneTexte 10"/>
          <p:cNvSpPr txBox="1"/>
          <p:nvPr/>
        </p:nvSpPr>
        <p:spPr bwMode="auto">
          <a:xfrm>
            <a:off x="5205714" y="2387601"/>
            <a:ext cx="5571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3200" b="1">
                <a:solidFill>
                  <a:srgbClr val="00B0F0"/>
                </a:solidFill>
              </a:rPr>
              <a:t>3</a:t>
            </a:r>
            <a:endParaRPr/>
          </a:p>
        </p:txBody>
      </p:sp>
      <p:sp>
        <p:nvSpPr>
          <p:cNvPr id="12" name="ZoneTexte 11"/>
          <p:cNvSpPr txBox="1"/>
          <p:nvPr/>
        </p:nvSpPr>
        <p:spPr bwMode="auto">
          <a:xfrm>
            <a:off x="7807390" y="2387603"/>
            <a:ext cx="6920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3200" b="1">
                <a:solidFill>
                  <a:srgbClr val="FF99CC"/>
                </a:solidFill>
              </a:rPr>
              <a:t>4</a:t>
            </a:r>
            <a:endParaRPr/>
          </a:p>
        </p:txBody>
      </p:sp>
      <p:sp>
        <p:nvSpPr>
          <p:cNvPr id="13" name="ZoneTexte 12"/>
          <p:cNvSpPr txBox="1"/>
          <p:nvPr/>
        </p:nvSpPr>
        <p:spPr bwMode="auto">
          <a:xfrm>
            <a:off x="10543977" y="2387601"/>
            <a:ext cx="6920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3200" b="1">
                <a:solidFill>
                  <a:srgbClr val="7030A0"/>
                </a:solidFill>
              </a:rPr>
              <a:t>5</a:t>
            </a:r>
            <a:endParaRPr/>
          </a:p>
        </p:txBody>
      </p:sp>
      <p:sp>
        <p:nvSpPr>
          <p:cNvPr id="14" name="ZoneTexte 13"/>
          <p:cNvSpPr txBox="1"/>
          <p:nvPr/>
        </p:nvSpPr>
        <p:spPr bwMode="auto">
          <a:xfrm flipH="0" flipV="0">
            <a:off x="2094331" y="3941924"/>
            <a:ext cx="1502879" cy="1006199"/>
          </a:xfrm>
          <a:prstGeom prst="rect">
            <a:avLst/>
          </a:prstGeom>
          <a:solidFill>
            <a:srgbClr val="339966"/>
          </a:solidFill>
          <a:ln w="38100">
            <a:solidFill>
              <a:srgbClr val="339966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000" b="1">
                <a:solidFill>
                  <a:schemeClr val="bg1"/>
                </a:solidFill>
              </a:rPr>
              <a:t>La </a:t>
            </a:r>
            <a:endParaRPr/>
          </a:p>
          <a:p>
            <a:pPr algn="ctr">
              <a:defRPr/>
            </a:pPr>
            <a:r>
              <a:rPr lang="fr-FR" sz="2000" b="1">
                <a:solidFill>
                  <a:schemeClr val="bg1"/>
                </a:solidFill>
              </a:rPr>
              <a:t>conception</a:t>
            </a:r>
            <a:endParaRPr/>
          </a:p>
          <a:p>
            <a:pPr algn="ctr">
              <a:defRPr/>
            </a:pPr>
            <a:endParaRPr lang="fr-FR" sz="2000" b="1">
              <a:solidFill>
                <a:schemeClr val="bg1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 bwMode="auto">
          <a:xfrm>
            <a:off x="4290137" y="3941924"/>
            <a:ext cx="2147986" cy="1015663"/>
          </a:xfrm>
          <a:prstGeom prst="rect">
            <a:avLst/>
          </a:prstGeom>
          <a:solidFill>
            <a:srgbClr val="00B0F0"/>
          </a:solid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000" b="1">
                <a:solidFill>
                  <a:schemeClr val="bg1"/>
                </a:solidFill>
              </a:rPr>
              <a:t>La </a:t>
            </a:r>
            <a:endParaRPr/>
          </a:p>
          <a:p>
            <a:pPr algn="ctr">
              <a:defRPr/>
            </a:pPr>
            <a:r>
              <a:rPr lang="fr-FR" sz="2000" b="1">
                <a:solidFill>
                  <a:schemeClr val="bg1"/>
                </a:solidFill>
              </a:rPr>
              <a:t>déclaration à l’ARS</a:t>
            </a:r>
            <a:endParaRPr/>
          </a:p>
          <a:p>
            <a:pPr algn="ctr">
              <a:defRPr/>
            </a:pPr>
            <a:endParaRPr lang="fr-FR" sz="2000" b="1">
              <a:solidFill>
                <a:schemeClr val="bg1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 bwMode="auto">
          <a:xfrm>
            <a:off x="7102148" y="3941923"/>
            <a:ext cx="2147986" cy="1015663"/>
          </a:xfrm>
          <a:prstGeom prst="rect">
            <a:avLst/>
          </a:prstGeom>
          <a:solidFill>
            <a:srgbClr val="FF99CC"/>
          </a:solidFill>
          <a:ln w="38100">
            <a:solidFill>
              <a:srgbClr val="FF99CC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000" b="1">
                <a:solidFill>
                  <a:schemeClr val="bg1"/>
                </a:solidFill>
              </a:rPr>
              <a:t>La </a:t>
            </a:r>
            <a:endParaRPr/>
          </a:p>
          <a:p>
            <a:pPr algn="ctr">
              <a:defRPr/>
            </a:pPr>
            <a:r>
              <a:rPr lang="fr-FR" sz="2000" b="1">
                <a:solidFill>
                  <a:schemeClr val="bg1"/>
                </a:solidFill>
              </a:rPr>
              <a:t>mise en œuvre </a:t>
            </a:r>
            <a:endParaRPr/>
          </a:p>
          <a:p>
            <a:pPr algn="ctr">
              <a:defRPr/>
            </a:pPr>
            <a:endParaRPr lang="fr-FR" sz="2000" b="1">
              <a:solidFill>
                <a:schemeClr val="bg1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 bwMode="auto">
          <a:xfrm>
            <a:off x="9876449" y="3941923"/>
            <a:ext cx="1898784" cy="1015663"/>
          </a:xfrm>
          <a:prstGeom prst="rect">
            <a:avLst/>
          </a:prstGeom>
          <a:solidFill>
            <a:srgbClr val="7030A0"/>
          </a:solid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000" b="1">
                <a:solidFill>
                  <a:schemeClr val="bg1"/>
                </a:solidFill>
              </a:rPr>
              <a:t>L’évaluation quadriennale</a:t>
            </a:r>
            <a:endParaRPr/>
          </a:p>
          <a:p>
            <a:pPr algn="ctr">
              <a:defRPr/>
            </a:pPr>
            <a:endParaRPr lang="fr-FR" sz="2000" b="1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lang="fr-FR" b="1">
                <a:solidFill>
                  <a:srgbClr val="FF6600"/>
                </a:solidFill>
              </a:rPr>
              <a:t>La réflexion</a:t>
            </a:r>
            <a:endParaRPr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Cokillaje 15 juin 2024</a:t>
            </a:r>
            <a:endParaRPr/>
          </a:p>
        </p:txBody>
      </p:sp>
      <p:sp>
        <p:nvSpPr>
          <p:cNvPr id="5" name="Flèche : droite 4"/>
          <p:cNvSpPr/>
          <p:nvPr/>
        </p:nvSpPr>
        <p:spPr bwMode="auto">
          <a:xfrm>
            <a:off x="289248" y="1441987"/>
            <a:ext cx="11747241" cy="1194318"/>
          </a:xfrm>
          <a:prstGeom prst="rightArrow">
            <a:avLst>
              <a:gd name="adj1" fmla="val 50000"/>
              <a:gd name="adj2" fmla="val 50000"/>
            </a:avLst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6" name="ZoneTexte 5"/>
          <p:cNvSpPr txBox="1"/>
          <p:nvPr/>
        </p:nvSpPr>
        <p:spPr bwMode="auto">
          <a:xfrm>
            <a:off x="663251" y="1746758"/>
            <a:ext cx="3498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3200" b="1">
                <a:solidFill>
                  <a:srgbClr val="FF6600"/>
                </a:solidFill>
              </a:rPr>
              <a:t>1</a:t>
            </a:r>
            <a:endParaRPr/>
          </a:p>
        </p:txBody>
      </p:sp>
      <p:sp>
        <p:nvSpPr>
          <p:cNvPr id="3" name="ZoneTexte 2"/>
          <p:cNvSpPr txBox="1"/>
          <p:nvPr/>
        </p:nvSpPr>
        <p:spPr bwMode="auto">
          <a:xfrm>
            <a:off x="663251" y="2788167"/>
            <a:ext cx="1058091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2400"/>
              <a:t>- Envie/idée ?</a:t>
            </a:r>
            <a:endParaRPr/>
          </a:p>
          <a:p>
            <a:pPr>
              <a:defRPr/>
            </a:pPr>
            <a:r>
              <a:rPr lang="fr-FR" sz="2400"/>
              <a:t>- Besoins ? </a:t>
            </a:r>
            <a:endParaRPr/>
          </a:p>
          <a:p>
            <a:pPr>
              <a:defRPr/>
            </a:pPr>
            <a:r>
              <a:rPr lang="fr-FR" sz="2400"/>
              <a:t>- Public ?</a:t>
            </a:r>
            <a:endParaRPr/>
          </a:p>
          <a:p>
            <a:pPr>
              <a:defRPr/>
            </a:pPr>
            <a:r>
              <a:rPr lang="fr-FR" sz="2400"/>
              <a:t>- Pathologie? :maladie chronique </a:t>
            </a:r>
            <a:endParaRPr/>
          </a:p>
          <a:p>
            <a:pPr>
              <a:defRPr/>
            </a:pPr>
            <a:r>
              <a:rPr lang="fr-FR" sz="2400"/>
              <a:t>- Programme déjà existant sur le territoire ?</a:t>
            </a:r>
            <a:endParaRPr/>
          </a:p>
          <a:p>
            <a:pPr>
              <a:defRPr/>
            </a:pPr>
            <a:r>
              <a:rPr lang="fr-FR" sz="2400"/>
              <a:t>- Faisabilité? ressource humaine, matérielle, logistique</a:t>
            </a:r>
            <a:endParaRPr/>
          </a:p>
          <a:p>
            <a:pPr>
              <a:defRPr/>
            </a:pPr>
            <a:r>
              <a:rPr lang="fr-FR" sz="2400"/>
              <a:t>- Constituer une équipe pluridisciplinaire formée aux 40h avec un coordinateur ETP</a:t>
            </a:r>
            <a:endParaRPr/>
          </a:p>
          <a:p>
            <a:pPr>
              <a:defRPr/>
            </a:pPr>
            <a:r>
              <a:rPr lang="fr-FR" sz="2400"/>
              <a:t>- Prendre connaissance du dossier de dépôt de l’ARS</a:t>
            </a:r>
            <a:endParaRPr/>
          </a:p>
          <a:p>
            <a:pPr>
              <a:defRPr/>
            </a:pPr>
            <a:endParaRPr lang="fr-FR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lang="fr-FR" b="1">
                <a:solidFill>
                  <a:srgbClr val="339966"/>
                </a:solidFill>
              </a:rPr>
              <a:t>La conception</a:t>
            </a:r>
            <a:endParaRPr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Cokillaje 15 juin 2024</a:t>
            </a:r>
            <a:endParaRPr/>
          </a:p>
        </p:txBody>
      </p:sp>
      <p:sp>
        <p:nvSpPr>
          <p:cNvPr id="5" name="Flèche : droite 4"/>
          <p:cNvSpPr/>
          <p:nvPr/>
        </p:nvSpPr>
        <p:spPr bwMode="auto">
          <a:xfrm>
            <a:off x="139958" y="1485671"/>
            <a:ext cx="11747241" cy="1194318"/>
          </a:xfrm>
          <a:prstGeom prst="rightArrow">
            <a:avLst>
              <a:gd name="adj1" fmla="val 50000"/>
              <a:gd name="adj2" fmla="val 50000"/>
            </a:avLst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0" name="ZoneTexte 9"/>
          <p:cNvSpPr txBox="1"/>
          <p:nvPr/>
        </p:nvSpPr>
        <p:spPr bwMode="auto">
          <a:xfrm>
            <a:off x="2326820" y="1790442"/>
            <a:ext cx="3498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3200" b="1">
                <a:solidFill>
                  <a:srgbClr val="339966"/>
                </a:solidFill>
              </a:rPr>
              <a:t>2</a:t>
            </a:r>
            <a:endParaRPr/>
          </a:p>
        </p:txBody>
      </p:sp>
      <p:sp>
        <p:nvSpPr>
          <p:cNvPr id="3" name="ZoneTexte 2"/>
          <p:cNvSpPr txBox="1"/>
          <p:nvPr/>
        </p:nvSpPr>
        <p:spPr bwMode="auto">
          <a:xfrm>
            <a:off x="644590" y="2816159"/>
            <a:ext cx="1058091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2400"/>
              <a:t>- Écriture du programme:</a:t>
            </a:r>
            <a:endParaRPr/>
          </a:p>
          <a:p>
            <a:pPr marL="342900" indent="-342900">
              <a:buFont typeface="Arial"/>
              <a:buChar char="•"/>
              <a:defRPr/>
            </a:pPr>
            <a:r>
              <a:rPr lang="fr-FR" sz="2400"/>
              <a:t>BEP initial </a:t>
            </a:r>
            <a:endParaRPr/>
          </a:p>
          <a:p>
            <a:pPr marL="342900" indent="-342900">
              <a:buFont typeface="Arial"/>
              <a:buChar char="•"/>
              <a:defRPr/>
            </a:pPr>
            <a:r>
              <a:rPr lang="fr-FR" sz="2400"/>
              <a:t>Séances collectives :combien de séances,  durée,  conducteurs de séances avec les objectifs , outils pédagogiques… </a:t>
            </a:r>
            <a:endParaRPr/>
          </a:p>
          <a:p>
            <a:pPr marL="342900" indent="-342900">
              <a:buFont typeface="Arial"/>
              <a:buChar char="•"/>
              <a:defRPr/>
            </a:pPr>
            <a:r>
              <a:rPr lang="fr-FR" sz="2400"/>
              <a:t>BEP final </a:t>
            </a:r>
            <a:endParaRPr/>
          </a:p>
          <a:p>
            <a:pPr marL="342900" indent="-342900">
              <a:buFont typeface="Arial"/>
              <a:buChar char="•"/>
              <a:defRPr/>
            </a:pPr>
            <a:r>
              <a:rPr lang="fr-FR" sz="2400"/>
              <a:t>Évaluations: du programme, des séances collectives,  des patients</a:t>
            </a:r>
            <a:endParaRPr/>
          </a:p>
          <a:p>
            <a:pPr>
              <a:defRPr/>
            </a:pPr>
            <a:endParaRPr lang="fr-FR" sz="2400"/>
          </a:p>
          <a:p>
            <a:pPr>
              <a:defRPr/>
            </a:pPr>
            <a:r>
              <a:rPr lang="fr-FR" sz="2400"/>
              <a:t>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lang="fr-FR" b="1">
                <a:solidFill>
                  <a:srgbClr val="00B0F0"/>
                </a:solidFill>
              </a:rPr>
              <a:t>La déclaration à l’ARS</a:t>
            </a:r>
            <a:endParaRPr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Cokillaje 15 juin 2024</a:t>
            </a:r>
            <a:endParaRPr/>
          </a:p>
        </p:txBody>
      </p:sp>
      <p:sp>
        <p:nvSpPr>
          <p:cNvPr id="5" name="Flèche : droite 4"/>
          <p:cNvSpPr/>
          <p:nvPr/>
        </p:nvSpPr>
        <p:spPr bwMode="auto">
          <a:xfrm>
            <a:off x="222379" y="1690688"/>
            <a:ext cx="11747241" cy="1194318"/>
          </a:xfrm>
          <a:prstGeom prst="rightArrow">
            <a:avLst>
              <a:gd name="adj1" fmla="val 50000"/>
              <a:gd name="adj2" fmla="val 50000"/>
            </a:avLst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1" name="ZoneTexte 10"/>
          <p:cNvSpPr txBox="1"/>
          <p:nvPr/>
        </p:nvSpPr>
        <p:spPr bwMode="auto">
          <a:xfrm>
            <a:off x="5149730" y="1995459"/>
            <a:ext cx="5571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3200" b="1">
                <a:solidFill>
                  <a:srgbClr val="00B0F0"/>
                </a:solidFill>
              </a:rPr>
              <a:t>3</a:t>
            </a:r>
            <a:endParaRPr/>
          </a:p>
        </p:txBody>
      </p:sp>
      <p:sp>
        <p:nvSpPr>
          <p:cNvPr id="3" name="ZoneTexte 2"/>
          <p:cNvSpPr txBox="1"/>
          <p:nvPr/>
        </p:nvSpPr>
        <p:spPr bwMode="auto">
          <a:xfrm>
            <a:off x="644590" y="2816159"/>
            <a:ext cx="105809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fr-FR" sz="2400"/>
          </a:p>
          <a:p>
            <a:pPr>
              <a:defRPr/>
            </a:pPr>
            <a:r>
              <a:rPr lang="fr-FR" sz="2400"/>
              <a:t> </a:t>
            </a:r>
            <a:endParaRPr/>
          </a:p>
        </p:txBody>
      </p:sp>
      <p:sp>
        <p:nvSpPr>
          <p:cNvPr id="8" name="ZoneTexte 7"/>
          <p:cNvSpPr txBox="1"/>
          <p:nvPr/>
        </p:nvSpPr>
        <p:spPr bwMode="auto">
          <a:xfrm>
            <a:off x="644590" y="2816159"/>
            <a:ext cx="1058091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2400"/>
              <a:t>- Dossier de déclaration en ligne :</a:t>
            </a:r>
            <a:endParaRPr/>
          </a:p>
          <a:p>
            <a:pPr>
              <a:defRPr/>
            </a:pPr>
            <a:r>
              <a:rPr lang="fr-FR" sz="2400" u="sng">
                <a:hlinkClick r:id="rId2" tooltip="https://www.pays-de-la-loire.ars.sante.fr/declarer-un-programme-deducation-therapeutique-du-patient-etp"/>
              </a:rPr>
              <a:t>https://www.pays-de-la-loire.ars.sante.fr/declarer-un-programme-deducation-therapeutique-du-patient-etp</a:t>
            </a:r>
            <a:endParaRPr lang="fr-FR" sz="2400"/>
          </a:p>
          <a:p>
            <a:pPr marL="342900" indent="-342900">
              <a:buFont typeface="Arial"/>
              <a:buChar char="•"/>
              <a:defRPr/>
            </a:pPr>
            <a:r>
              <a:rPr lang="fr-FR" sz="2400"/>
              <a:t>Trame du BEP Initial</a:t>
            </a:r>
            <a:endParaRPr/>
          </a:p>
          <a:p>
            <a:pPr marL="342900" indent="-342900">
              <a:buFont typeface="Arial"/>
              <a:buChar char="•"/>
              <a:defRPr/>
            </a:pPr>
            <a:r>
              <a:rPr lang="fr-FR" sz="2400"/>
              <a:t>Contenus des séances</a:t>
            </a:r>
            <a:endParaRPr/>
          </a:p>
          <a:p>
            <a:pPr marL="342900" indent="-342900">
              <a:buFont typeface="Arial"/>
              <a:buChar char="•"/>
              <a:defRPr/>
            </a:pPr>
            <a:r>
              <a:rPr lang="fr-FR" sz="2400"/>
              <a:t>Composition de l’équipe pluridisciplinaire….</a:t>
            </a:r>
            <a:endParaRPr/>
          </a:p>
          <a:p>
            <a:pPr marL="342900" indent="-342900">
              <a:buFont typeface="Arial"/>
              <a:buChar char="•"/>
              <a:defRPr/>
            </a:pPr>
            <a:r>
              <a:rPr lang="fr-FR" sz="2400"/>
              <a:t>Charte de confidentialité pour les intervenants ETP</a:t>
            </a:r>
            <a:endParaRPr/>
          </a:p>
          <a:p>
            <a:pPr marL="342900" indent="-342900">
              <a:buFont typeface="Arial"/>
              <a:buChar char="•"/>
              <a:defRPr/>
            </a:pPr>
            <a:r>
              <a:rPr lang="fr-FR" sz="2400"/>
              <a:t>Attestation sur l’honneur</a:t>
            </a:r>
            <a:endParaRPr/>
          </a:p>
          <a:p>
            <a:pPr marL="342900" indent="-342900">
              <a:buFont typeface="Arial"/>
              <a:buChar char="•"/>
              <a:defRPr/>
            </a:pPr>
            <a:r>
              <a:rPr lang="fr-FR" sz="2400"/>
              <a:t>Formulaire de consentement</a:t>
            </a:r>
            <a:endParaRPr/>
          </a:p>
          <a:p>
            <a:pPr marL="342900" indent="-342900">
              <a:buFont typeface="Arial"/>
              <a:buChar char="•"/>
              <a:defRPr/>
            </a:pPr>
            <a:r>
              <a:rPr lang="fr-FR" sz="2400"/>
              <a:t>Flyer</a:t>
            </a:r>
            <a:endParaRPr/>
          </a:p>
          <a:p>
            <a:pPr>
              <a:defRPr/>
            </a:pPr>
            <a:endParaRPr lang="fr-FR" sz="2400"/>
          </a:p>
          <a:p>
            <a:pPr>
              <a:defRPr/>
            </a:pPr>
            <a:endParaRPr lang="fr-FR" sz="2400"/>
          </a:p>
          <a:p>
            <a:pPr>
              <a:defRPr/>
            </a:pPr>
            <a:r>
              <a:rPr lang="fr-FR" sz="2400"/>
              <a:t> </a:t>
            </a:r>
            <a:endParaRPr/>
          </a:p>
          <a:p>
            <a:pPr>
              <a:defRPr/>
            </a:pPr>
            <a:endParaRPr lang="fr-FR" sz="2400"/>
          </a:p>
          <a:p>
            <a:pPr>
              <a:defRPr/>
            </a:pPr>
            <a:r>
              <a:rPr lang="fr-FR" sz="2400"/>
              <a:t>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Cokillaje 15 juin 2024</a:t>
            </a:r>
            <a:endParaRPr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rcRect l="3903" t="0" r="1123" b="7314"/>
          <a:stretch/>
        </p:blipFill>
        <p:spPr bwMode="auto">
          <a:xfrm>
            <a:off x="475860" y="1"/>
            <a:ext cx="11579291" cy="63563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lang="fr-FR" b="1">
                <a:solidFill>
                  <a:srgbClr val="FF99CC"/>
                </a:solidFill>
              </a:rPr>
              <a:t>La mise en œuvre </a:t>
            </a:r>
            <a:endParaRPr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Cokillaje 15 juin 2024</a:t>
            </a:r>
            <a:endParaRPr/>
          </a:p>
        </p:txBody>
      </p:sp>
      <p:sp>
        <p:nvSpPr>
          <p:cNvPr id="5" name="Flèche : droite 4"/>
          <p:cNvSpPr/>
          <p:nvPr/>
        </p:nvSpPr>
        <p:spPr bwMode="auto">
          <a:xfrm>
            <a:off x="61426" y="1399272"/>
            <a:ext cx="11747241" cy="1194318"/>
          </a:xfrm>
          <a:prstGeom prst="rightArrow">
            <a:avLst>
              <a:gd name="adj1" fmla="val 50000"/>
              <a:gd name="adj2" fmla="val 50000"/>
            </a:avLst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2" name="ZoneTexte 11"/>
          <p:cNvSpPr txBox="1"/>
          <p:nvPr/>
        </p:nvSpPr>
        <p:spPr bwMode="auto">
          <a:xfrm>
            <a:off x="7695423" y="1723869"/>
            <a:ext cx="6920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3200" b="1">
                <a:solidFill>
                  <a:srgbClr val="FF99CC"/>
                </a:solidFill>
              </a:rPr>
              <a:t>4</a:t>
            </a:r>
            <a:endParaRPr/>
          </a:p>
        </p:txBody>
      </p:sp>
      <p:sp>
        <p:nvSpPr>
          <p:cNvPr id="3" name="ZoneTexte 2"/>
          <p:cNvSpPr txBox="1"/>
          <p:nvPr/>
        </p:nvSpPr>
        <p:spPr bwMode="auto">
          <a:xfrm>
            <a:off x="597936" y="2781072"/>
            <a:ext cx="1058091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fr-FR" sz="2400"/>
          </a:p>
          <a:p>
            <a:pPr>
              <a:defRPr/>
            </a:pPr>
            <a:r>
              <a:rPr lang="fr-FR" sz="2400"/>
              <a:t>- Communication interne et externe : flyers, affiches; site internet</a:t>
            </a:r>
            <a:endParaRPr/>
          </a:p>
          <a:p>
            <a:pPr>
              <a:defRPr/>
            </a:pPr>
            <a:r>
              <a:rPr lang="fr-FR" sz="2400"/>
              <a:t>- Recrutement des patients</a:t>
            </a:r>
            <a:endParaRPr/>
          </a:p>
          <a:p>
            <a:pPr>
              <a:defRPr/>
            </a:pPr>
            <a:r>
              <a:rPr lang="fr-FR" sz="2400"/>
              <a:t>- Parcours éducatif du patient:  BEP initial, séances collectives, BEP final</a:t>
            </a:r>
            <a:endParaRPr/>
          </a:p>
          <a:p>
            <a:pPr>
              <a:defRPr/>
            </a:pPr>
            <a:r>
              <a:rPr lang="fr-FR" sz="2400"/>
              <a:t>- Auto évaluation annuelle en équipe avec rédaction d’un document de synthèse </a:t>
            </a:r>
            <a:endParaRPr/>
          </a:p>
          <a:p>
            <a:pPr>
              <a:defRPr/>
            </a:pPr>
            <a:endParaRPr lang="fr-FR" sz="2400"/>
          </a:p>
          <a:p>
            <a:pPr>
              <a:defRPr/>
            </a:pPr>
            <a:endParaRPr lang="fr-FR" sz="2400"/>
          </a:p>
          <a:p>
            <a:pPr>
              <a:defRPr/>
            </a:pPr>
            <a:endParaRPr lang="fr-FR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lang="fr-FR" b="1">
                <a:solidFill>
                  <a:srgbClr val="7030A0"/>
                </a:solidFill>
              </a:rPr>
              <a:t>L’évaluation quadriennale</a:t>
            </a:r>
            <a:endParaRPr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Cokillaje 15 juin 2024</a:t>
            </a:r>
            <a:endParaRPr/>
          </a:p>
        </p:txBody>
      </p:sp>
      <p:sp>
        <p:nvSpPr>
          <p:cNvPr id="5" name="Flèche : droite 4"/>
          <p:cNvSpPr/>
          <p:nvPr/>
        </p:nvSpPr>
        <p:spPr bwMode="auto">
          <a:xfrm>
            <a:off x="222379" y="1547344"/>
            <a:ext cx="11747241" cy="1194318"/>
          </a:xfrm>
          <a:prstGeom prst="rightArrow">
            <a:avLst>
              <a:gd name="adj1" fmla="val 50000"/>
              <a:gd name="adj2" fmla="val 50000"/>
            </a:avLst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3" name="ZoneTexte 12"/>
          <p:cNvSpPr txBox="1"/>
          <p:nvPr/>
        </p:nvSpPr>
        <p:spPr bwMode="auto">
          <a:xfrm>
            <a:off x="10515985" y="1923787"/>
            <a:ext cx="6920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3200" b="1">
                <a:solidFill>
                  <a:srgbClr val="7030A0"/>
                </a:solidFill>
              </a:rPr>
              <a:t>5</a:t>
            </a:r>
            <a:endParaRPr/>
          </a:p>
        </p:txBody>
      </p:sp>
      <p:sp>
        <p:nvSpPr>
          <p:cNvPr id="9" name="ZoneTexte 8"/>
          <p:cNvSpPr txBox="1"/>
          <p:nvPr/>
        </p:nvSpPr>
        <p:spPr bwMode="auto">
          <a:xfrm>
            <a:off x="627091" y="2755658"/>
            <a:ext cx="1058091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fr-FR" sz="2400"/>
          </a:p>
          <a:p>
            <a:pPr marL="342900" indent="-342900">
              <a:buFontTx/>
              <a:buChar char="-"/>
              <a:defRPr/>
            </a:pPr>
            <a:r>
              <a:rPr lang="fr-FR" sz="2400"/>
              <a:t>Synthèse des autos évaluations annuelles, à transmettre à l’ARS: </a:t>
            </a:r>
            <a:endParaRPr/>
          </a:p>
          <a:p>
            <a:pPr marL="342900" indent="-342900">
              <a:buFont typeface="Arial"/>
              <a:buChar char="•"/>
              <a:defRPr/>
            </a:pPr>
            <a:r>
              <a:rPr lang="fr-FR" sz="2400"/>
              <a:t>Bilan de la mise en œuvre et des évolutions du programme </a:t>
            </a:r>
            <a:endParaRPr/>
          </a:p>
          <a:p>
            <a:pPr marL="342900" indent="-342900">
              <a:buFont typeface="Arial"/>
              <a:buChar char="•"/>
              <a:defRPr/>
            </a:pPr>
            <a:r>
              <a:rPr lang="fr-FR" sz="2400"/>
              <a:t>Valoriser le travail de l’équipe</a:t>
            </a:r>
            <a:endParaRPr/>
          </a:p>
          <a:p>
            <a:pPr marL="342900" indent="-342900">
              <a:buFont typeface="Arial"/>
              <a:buChar char="•"/>
              <a:defRPr/>
            </a:pPr>
            <a:r>
              <a:rPr lang="fr-FR" sz="2400"/>
              <a:t>Évaluer la pertinence de poursuivre la mise en œuvre du programme </a:t>
            </a:r>
            <a:endParaRPr/>
          </a:p>
          <a:p>
            <a:pPr marL="342900" indent="-342900">
              <a:buFont typeface="Arial"/>
              <a:buChar char="•"/>
              <a:defRPr/>
            </a:pPr>
            <a:endParaRPr lang="fr-FR" sz="2400"/>
          </a:p>
          <a:p>
            <a:pPr>
              <a:defRPr/>
            </a:pPr>
            <a:endParaRPr lang="fr-FR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Cokillaje 15 juin 2024</a:t>
            </a:r>
            <a:endParaRPr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rcRect l="3750" t="0" r="2117" b="7346"/>
          <a:stretch/>
        </p:blipFill>
        <p:spPr bwMode="auto">
          <a:xfrm>
            <a:off x="457200" y="29548"/>
            <a:ext cx="11476653" cy="63268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ONLYOFFICE/7.4.1.36</Application>
  <DocSecurity>0</DocSecurity>
  <PresentationFormat>Grand écran</PresentationFormat>
  <Paragraphs>0</Paragraphs>
  <Slides>9</Slides>
  <Notes>9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 corps,                      Ma tête,                                      Mon assiette,                                                              En harmonie…</dc:title>
  <dc:subject/>
  <dc:creator>Julie Loirat</dc:creator>
  <cp:keywords/>
  <dc:description/>
  <dc:identifier/>
  <dc:language/>
  <cp:lastModifiedBy>Julie LOIRAT</cp:lastModifiedBy>
  <cp:revision>104</cp:revision>
  <dcterms:created xsi:type="dcterms:W3CDTF">2022-06-15T15:42:20Z</dcterms:created>
  <dcterms:modified xsi:type="dcterms:W3CDTF">2024-06-12T13:10:46Z</dcterms:modified>
  <cp:category/>
  <cp:contentStatus/>
  <cp:version/>
</cp:coreProperties>
</file>