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655" r:id="rId3"/>
    <p:sldId id="658" r:id="rId4"/>
    <p:sldId id="386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0E825B-0C14-7053-AAFB-38D1783E1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FED61D2-DDC5-CF21-A144-687E280C8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63C756-4ECE-7EFF-78D2-141239CCF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6CE0A4-8E50-6CAE-4192-698E7700E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F4E727-B4D2-01BA-6694-9A295B984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3465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BEDDB6-1B12-0C06-A72C-7836E0716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EFAA2C-7D80-C53E-1471-045A8E804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FA1A49-8A44-77CB-4AA9-13659CCF8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AA9A46-05FA-A070-E55E-9B1C59C95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121A8C-255E-8840-D4EA-E1E9BA31A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473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CADE24-A691-EC66-08E2-49C4BF0B5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D5064F-9C31-5163-FA7F-07AFAE6E7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54ED12-C579-5F2D-5CA2-3DA20A521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8543D-D335-893C-E552-6CD7AEDB5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D0AB2E-CF60-161D-0CBF-BD5F2AE65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230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0837EC-BB13-A5B3-FF6B-B534C7E30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F85D9C-C37F-4677-2CE8-462D5533B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C269C8E-67AD-2C81-3A2D-A70B84353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F80902-1287-36CF-B7EC-A12ADCD2D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80B19D-20F5-8959-1224-48511513D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CBB8CA-4F58-908F-F843-3FA27B223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896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7CE68-8020-0B25-4307-E14AE0C2C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CE262F-401A-F9F4-10EE-815D9E805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A3C086-DEF2-2CE9-615A-D3E499611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05DE2B7-1AAC-3C28-935A-A19548A0B8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BD1EE20-0213-8468-AA27-11BDF4D64F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8F32AE7-DCB6-DAF0-0893-ED811C687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09FACC9-8947-B8CF-A650-339163317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96DC82B-1E52-0237-BA2B-43FD55EDD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800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D697F-DFF6-892E-6507-B15E4A8BA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131AE58-DB71-CBD9-5AE5-7F0992BFC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F108424-8E71-3242-2BE8-A7C8EB6C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F7B544B-B907-CB5F-4325-868121C55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5656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832C8BE-837B-4A78-247B-B6606EB38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872D0B1-1F08-39C5-6439-C5F373074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1C9D9D-6F36-D23E-FD37-99F73781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7638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36864D-4E8D-4803-E8E5-06A97AD34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1DB678-0BE8-FB8D-B5AE-F33BAE028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E7AB9F-01C6-66F4-F36F-9690F7779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C4ADC2-A0F4-6636-EF00-B075A7E3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25FE071-CE9A-B51A-618F-21A9D8270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6EFDB4-EF94-8C09-35B8-48B6046FE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583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711936-59D7-56C6-5FC5-5CE43A3C6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AEFF18E-D879-35D0-A0CC-5F8CEA5108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529F9B0-63F0-1384-4BCD-6703F2998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6FC00D-DEBF-5146-3B7A-F3AA9E526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96327C-33C2-BAB7-08A4-66F388114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90F91B-6526-91AE-556E-F49F8F594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E3A61A-BC29-CE91-45C5-7DF2FC31E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6052C1A-A2A1-8746-E616-53B2E6626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0B7879-7117-DBA2-5700-2A7B2C25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92D423-FF01-86BE-7543-2D78A16E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2324DF-D0CA-13B5-64C4-DD04EB3FA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733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570F795-339B-C5D3-AD5F-04ED5FEBBC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C56DF7-F847-CC53-4A32-6BDD86489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C64945-5D03-0043-1943-EB7E86F82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0CDE84-FB6F-2808-2DB8-746D46DCB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98E578-56B4-B76D-DA0B-3FA5A568C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992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 descr="Liseré Gris.png"/>
          <p:cNvPicPr>
            <a:picLocks noChangeAspect="1"/>
          </p:cNvPicPr>
          <p:nvPr userDrawn="1"/>
        </p:nvPicPr>
        <p:blipFill>
          <a:blip r:embed="rId2" cstate="print"/>
          <a:srcRect r="23965" b="19860"/>
          <a:stretch>
            <a:fillRect/>
          </a:stretch>
        </p:blipFill>
        <p:spPr>
          <a:xfrm>
            <a:off x="7320296" y="1772816"/>
            <a:ext cx="4871705" cy="508518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908720"/>
            <a:ext cx="10972800" cy="576064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1065200" y="255565"/>
            <a:ext cx="648158" cy="365125"/>
          </a:xfrm>
        </p:spPr>
        <p:txBody>
          <a:bodyPr/>
          <a:lstStyle>
            <a:lvl1pPr algn="r">
              <a:defRPr sz="1400"/>
            </a:lvl1pPr>
          </a:lstStyle>
          <a:p>
            <a:fld id="{3E54C9AA-1C71-4E24-B844-1057B81B3104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Straight Connector 21"/>
          <p:cNvCxnSpPr/>
          <p:nvPr userDrawn="1"/>
        </p:nvCxnSpPr>
        <p:spPr>
          <a:xfrm>
            <a:off x="11065198" y="228603"/>
            <a:ext cx="0" cy="371475"/>
          </a:xfrm>
          <a:prstGeom prst="line">
            <a:avLst/>
          </a:prstGeom>
          <a:ln>
            <a:solidFill>
              <a:srgbClr val="F9B00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78358" b="18751"/>
          <a:stretch>
            <a:fillRect/>
          </a:stretch>
        </p:blipFill>
        <p:spPr bwMode="auto">
          <a:xfrm>
            <a:off x="457266" y="228607"/>
            <a:ext cx="409626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Connecteur droit 14"/>
          <p:cNvCxnSpPr/>
          <p:nvPr userDrawn="1"/>
        </p:nvCxnSpPr>
        <p:spPr>
          <a:xfrm>
            <a:off x="1" y="819150"/>
            <a:ext cx="1219358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re 1"/>
          <p:cNvSpPr txBox="1"/>
          <p:nvPr userDrawn="1"/>
        </p:nvSpPr>
        <p:spPr>
          <a:xfrm>
            <a:off x="7320297" y="260648"/>
            <a:ext cx="365250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E454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2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15740" y="260648"/>
            <a:ext cx="5977442" cy="360040"/>
          </a:xfrm>
        </p:spPr>
        <p:txBody>
          <a:bodyPr anchor="ctr">
            <a:noAutofit/>
          </a:bodyPr>
          <a:lstStyle>
            <a:lvl1pPr marL="0" indent="0" algn="r">
              <a:buNone/>
              <a:defRPr sz="2000" b="0">
                <a:solidFill>
                  <a:srgbClr val="7FA4C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1" y="1628800"/>
            <a:ext cx="10959720" cy="4896544"/>
          </a:xfrm>
        </p:spPr>
        <p:txBody>
          <a:bodyPr wrap="square">
            <a:normAutofit/>
          </a:bodyPr>
          <a:lstStyle>
            <a:lvl1pPr marL="0" indent="0">
              <a:buNone/>
              <a:defRPr sz="1700">
                <a:solidFill>
                  <a:srgbClr val="4E4541"/>
                </a:solidFill>
              </a:defRPr>
            </a:lvl1pPr>
            <a:lvl2pPr>
              <a:defRPr sz="1700">
                <a:solidFill>
                  <a:srgbClr val="4E4541"/>
                </a:solidFill>
              </a:defRPr>
            </a:lvl2pPr>
            <a:lvl3pPr>
              <a:defRPr sz="1700">
                <a:solidFill>
                  <a:srgbClr val="4E4541"/>
                </a:solidFill>
              </a:defRPr>
            </a:lvl3pPr>
            <a:lvl4pPr>
              <a:defRPr sz="1700">
                <a:solidFill>
                  <a:srgbClr val="4E4541"/>
                </a:solidFill>
              </a:defRPr>
            </a:lvl4pPr>
            <a:lvl5pPr>
              <a:defRPr sz="1700">
                <a:solidFill>
                  <a:srgbClr val="4E454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7058595"/>
      </p:ext>
    </p:extLst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2B77214-2957-090C-8149-C593C444F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C8963E-D576-CCF7-A3A8-C529CE064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644160-6A10-7D6A-F7D8-3DCCF877A9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927CBC-7229-4F63-AE24-2C18F89FBF3B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9ED58D-5CCE-017D-7CDA-9B0A8638DF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2F43E5-ED99-A6A0-414B-3B9344317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8E307E-E284-4A88-9519-44FC41630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89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sraenutrition.fr/nos-thematiques/obesite/prise-en-charge-obesite-pediatrique-pays-de-la-loire/#obesiteped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72EF9-F9BD-AFED-D7E8-379388660E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FILIERE OBESITE PEDIATRIQUE Loire Atlantique  et OBEPEDIA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B67C60A-029C-42F8-A568-F4BD16FF31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2011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0315" y="836712"/>
            <a:ext cx="10971372" cy="64807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FR" sz="2000" b="1" dirty="0"/>
              <a:t>Le réseau des acteurs de la filière obésité pédiatrique 44: </a:t>
            </a:r>
            <a:br>
              <a:rPr lang="fr-FR" sz="2000" b="1" dirty="0"/>
            </a:br>
            <a:r>
              <a:rPr lang="fr-FR" sz="2000" b="1" dirty="0"/>
              <a:t>un réseau de professionnels en lien pour améliorer la prise en charge des enfants et adolescents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llipse 5"/>
          <p:cNvSpPr/>
          <p:nvPr/>
        </p:nvSpPr>
        <p:spPr>
          <a:xfrm>
            <a:off x="460567" y="2078310"/>
            <a:ext cx="2160240" cy="19618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chemeClr val="accent5">
                    <a:lumMod val="50000"/>
                  </a:schemeClr>
                </a:solidFill>
              </a:rPr>
              <a:t>Carto’Nut</a:t>
            </a:r>
            <a:r>
              <a:rPr lang="fr-FR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 algn="ctr"/>
            <a:r>
              <a:rPr lang="fr-FR" sz="1400" dirty="0">
                <a:solidFill>
                  <a:schemeClr val="accent5">
                    <a:lumMod val="50000"/>
                  </a:schemeClr>
                </a:solidFill>
              </a:rPr>
              <a:t>Un réseau de professionnels libéraux</a:t>
            </a:r>
          </a:p>
        </p:txBody>
      </p:sp>
      <p:sp>
        <p:nvSpPr>
          <p:cNvPr id="17" name="Ellipse 16"/>
          <p:cNvSpPr/>
          <p:nvPr/>
        </p:nvSpPr>
        <p:spPr>
          <a:xfrm>
            <a:off x="2304732" y="1556792"/>
            <a:ext cx="2160240" cy="19618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5">
                    <a:lumMod val="50000"/>
                  </a:schemeClr>
                </a:solidFill>
              </a:rPr>
              <a:t>DAC 44 :</a:t>
            </a:r>
          </a:p>
          <a:p>
            <a:pPr algn="ctr"/>
            <a:r>
              <a:rPr lang="fr-FR" sz="1400" dirty="0">
                <a:solidFill>
                  <a:schemeClr val="accent5">
                    <a:lumMod val="50000"/>
                  </a:schemeClr>
                </a:solidFill>
              </a:rPr>
              <a:t>Un programme ETP collectif ou individuel</a:t>
            </a:r>
          </a:p>
          <a:p>
            <a:pPr algn="ctr"/>
            <a:r>
              <a:rPr lang="fr-FR" sz="1200" dirty="0">
                <a:solidFill>
                  <a:schemeClr val="accent5">
                    <a:lumMod val="50000"/>
                  </a:schemeClr>
                </a:solidFill>
              </a:rPr>
              <a:t>6-14 ans</a:t>
            </a:r>
          </a:p>
        </p:txBody>
      </p:sp>
      <p:sp>
        <p:nvSpPr>
          <p:cNvPr id="18" name="Ellipse 17"/>
          <p:cNvSpPr/>
          <p:nvPr/>
        </p:nvSpPr>
        <p:spPr>
          <a:xfrm>
            <a:off x="4079776" y="2040462"/>
            <a:ext cx="2160240" cy="19618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pPr algn="ctr"/>
            <a:r>
              <a:rPr lang="fr-FR" sz="1200" dirty="0">
                <a:solidFill>
                  <a:schemeClr val="accent5">
                    <a:lumMod val="50000"/>
                  </a:schemeClr>
                </a:solidFill>
                <a:sym typeface="+mn-ea"/>
              </a:rPr>
              <a:t>Un programme  pluridisciplinaire individuel</a:t>
            </a:r>
            <a:endParaRPr lang="fr-FR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fr-FR" sz="1200" dirty="0">
                <a:solidFill>
                  <a:schemeClr val="accent5">
                    <a:lumMod val="50000"/>
                  </a:schemeClr>
                </a:solidFill>
                <a:sym typeface="+mn-ea"/>
              </a:rPr>
              <a:t>3-18 ans</a:t>
            </a:r>
            <a:endParaRPr lang="fr-FR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fr-FR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4079776" y="3888048"/>
            <a:ext cx="2160240" cy="19618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5">
                    <a:lumMod val="50000"/>
                  </a:schemeClr>
                </a:solidFill>
              </a:rPr>
              <a:t>PAPS: </a:t>
            </a:r>
          </a:p>
          <a:p>
            <a:pPr algn="ctr"/>
            <a:r>
              <a:rPr lang="fr-FR" sz="1400" dirty="0">
                <a:solidFill>
                  <a:schemeClr val="accent5">
                    <a:lumMod val="50000"/>
                  </a:schemeClr>
                </a:solidFill>
              </a:rPr>
              <a:t>Un programme en maison de santé pluridisciplinaire </a:t>
            </a:r>
            <a:r>
              <a:rPr lang="fr-FR" sz="1200" dirty="0">
                <a:solidFill>
                  <a:schemeClr val="accent5">
                    <a:lumMod val="50000"/>
                  </a:schemeClr>
                </a:solidFill>
              </a:rPr>
              <a:t>3-16 ans</a:t>
            </a:r>
          </a:p>
          <a:p>
            <a:pPr algn="ctr"/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522740" y="3881151"/>
            <a:ext cx="2160240" cy="19618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5">
                    <a:lumMod val="50000"/>
                  </a:schemeClr>
                </a:solidFill>
              </a:rPr>
              <a:t>ESEAN:</a:t>
            </a:r>
          </a:p>
          <a:p>
            <a:pPr algn="ctr"/>
            <a:r>
              <a:rPr lang="fr-FR" sz="1400" dirty="0">
                <a:solidFill>
                  <a:schemeClr val="accent5">
                    <a:lumMod val="50000"/>
                  </a:schemeClr>
                </a:solidFill>
              </a:rPr>
              <a:t>Un programme ETP collectif en hospitalisation</a:t>
            </a:r>
          </a:p>
          <a:p>
            <a:pPr algn="ctr"/>
            <a:r>
              <a:rPr lang="fr-FR" sz="1200" dirty="0">
                <a:solidFill>
                  <a:schemeClr val="accent5">
                    <a:lumMod val="50000"/>
                  </a:schemeClr>
                </a:solidFill>
              </a:rPr>
              <a:t>12-18 ans</a:t>
            </a:r>
          </a:p>
          <a:p>
            <a:pPr algn="ctr"/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2360814" y="3212975"/>
            <a:ext cx="2062121" cy="1889813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accent5">
                    <a:lumMod val="50000"/>
                  </a:schemeClr>
                </a:solidFill>
              </a:rPr>
              <a:t>RCP et DAC44: </a:t>
            </a:r>
          </a:p>
          <a:p>
            <a:pPr algn="ct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</a:rPr>
              <a:t>un dispositif collectif d’ évaluation et d’orientation</a:t>
            </a:r>
          </a:p>
        </p:txBody>
      </p:sp>
      <p:sp>
        <p:nvSpPr>
          <p:cNvPr id="22" name="Ellipse 21"/>
          <p:cNvSpPr/>
          <p:nvPr/>
        </p:nvSpPr>
        <p:spPr>
          <a:xfrm>
            <a:off x="2311754" y="4862062"/>
            <a:ext cx="2160240" cy="19618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5">
                    <a:lumMod val="50000"/>
                  </a:schemeClr>
                </a:solidFill>
              </a:rPr>
              <a:t>CHU:</a:t>
            </a:r>
          </a:p>
          <a:p>
            <a:pPr algn="ctr"/>
            <a:r>
              <a:rPr lang="fr-FR" sz="1400" dirty="0">
                <a:solidFill>
                  <a:schemeClr val="accent5">
                    <a:lumMod val="50000"/>
                  </a:schemeClr>
                </a:solidFill>
              </a:rPr>
              <a:t>Expertise et suivi des obésités sévères / complexes</a:t>
            </a:r>
          </a:p>
          <a:p>
            <a:pPr algn="ctr"/>
            <a:r>
              <a:rPr lang="fr-FR" sz="1200" dirty="0">
                <a:solidFill>
                  <a:schemeClr val="accent5">
                    <a:lumMod val="50000"/>
                  </a:schemeClr>
                </a:solidFill>
              </a:rPr>
              <a:t>0-16 ans</a:t>
            </a:r>
          </a:p>
        </p:txBody>
      </p:sp>
      <p:grpSp>
        <p:nvGrpSpPr>
          <p:cNvPr id="23" name="Groupe 22"/>
          <p:cNvGrpSpPr/>
          <p:nvPr/>
        </p:nvGrpSpPr>
        <p:grpSpPr>
          <a:xfrm>
            <a:off x="1133597" y="2093563"/>
            <a:ext cx="707783" cy="444138"/>
            <a:chOff x="2137275" y="1240271"/>
            <a:chExt cx="8265793" cy="4097309"/>
          </a:xfrm>
        </p:grpSpPr>
        <p:grpSp>
          <p:nvGrpSpPr>
            <p:cNvPr id="24" name="Groupe 23"/>
            <p:cNvGrpSpPr/>
            <p:nvPr/>
          </p:nvGrpSpPr>
          <p:grpSpPr>
            <a:xfrm>
              <a:off x="2137275" y="1240271"/>
              <a:ext cx="8265793" cy="4015278"/>
              <a:chOff x="1963104" y="1449276"/>
              <a:chExt cx="8265793" cy="4015278"/>
            </a:xfrm>
          </p:grpSpPr>
          <p:grpSp>
            <p:nvGrpSpPr>
              <p:cNvPr id="26" name="Groupe 25"/>
              <p:cNvGrpSpPr/>
              <p:nvPr/>
            </p:nvGrpSpPr>
            <p:grpSpPr>
              <a:xfrm>
                <a:off x="1963104" y="1449276"/>
                <a:ext cx="8265793" cy="3022649"/>
                <a:chOff x="1260165" y="1449276"/>
                <a:chExt cx="8265793" cy="3022649"/>
              </a:xfrm>
            </p:grpSpPr>
            <p:pic>
              <p:nvPicPr>
                <p:cNvPr id="28" name="Image 27"/>
                <p:cNvPicPr>
                  <a:picLocks noChangeAspect="1"/>
                </p:cNvPicPr>
                <p:nvPr/>
              </p:nvPicPr>
              <p:blipFill rotWithShape="1">
                <a:blip r:embed="rId2" cstate="screen"/>
                <a:srcRect/>
                <a:stretch>
                  <a:fillRect/>
                </a:stretch>
              </p:blipFill>
              <p:spPr>
                <a:xfrm>
                  <a:off x="1260165" y="1449276"/>
                  <a:ext cx="5480269" cy="2590800"/>
                </a:xfrm>
                <a:prstGeom prst="rect">
                  <a:avLst/>
                </a:prstGeom>
              </p:spPr>
            </p:pic>
            <p:pic>
              <p:nvPicPr>
                <p:cNvPr id="29" name="Image 28"/>
                <p:cNvPicPr>
                  <a:picLocks noChangeAspect="1"/>
                </p:cNvPicPr>
                <p:nvPr/>
              </p:nvPicPr>
              <p:blipFill rotWithShape="1">
                <a:blip r:embed="rId3" cstate="screen"/>
                <a:srcRect/>
                <a:stretch>
                  <a:fillRect/>
                </a:stretch>
              </p:blipFill>
              <p:spPr>
                <a:xfrm>
                  <a:off x="6096000" y="3317965"/>
                  <a:ext cx="3429958" cy="1153960"/>
                </a:xfrm>
                <a:prstGeom prst="rect">
                  <a:avLst/>
                </a:prstGeom>
              </p:spPr>
            </p:pic>
            <p:grpSp>
              <p:nvGrpSpPr>
                <p:cNvPr id="30" name="Groupe 29"/>
                <p:cNvGrpSpPr/>
                <p:nvPr/>
              </p:nvGrpSpPr>
              <p:grpSpPr>
                <a:xfrm>
                  <a:off x="4451252" y="1811456"/>
                  <a:ext cx="2523699" cy="2502940"/>
                  <a:chOff x="3760470" y="1093470"/>
                  <a:chExt cx="4671060" cy="4671060"/>
                </a:xfrm>
                <a:solidFill>
                  <a:srgbClr val="F29100"/>
                </a:solidFill>
              </p:grpSpPr>
              <p:pic>
                <p:nvPicPr>
                  <p:cNvPr id="31" name="Graphique 13" descr="Marque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760470" y="1093470"/>
                    <a:ext cx="4671060" cy="4671060"/>
                  </a:xfrm>
                  <a:prstGeom prst="rect">
                    <a:avLst/>
                  </a:prstGeom>
                </p:spPr>
              </p:pic>
              <p:sp>
                <p:nvSpPr>
                  <p:cNvPr id="32" name="Ellipse 31"/>
                  <p:cNvSpPr/>
                  <p:nvPr/>
                </p:nvSpPr>
                <p:spPr>
                  <a:xfrm>
                    <a:off x="5465578" y="2210190"/>
                    <a:ext cx="1188002" cy="1188002"/>
                  </a:xfrm>
                  <a:prstGeom prst="ellipse">
                    <a:avLst/>
                  </a:prstGeom>
                  <a:grpFill/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endParaRPr lang="fr-FR" sz="1350" dirty="0"/>
                  </a:p>
                </p:txBody>
              </p:sp>
            </p:grpSp>
          </p:grpSp>
          <p:pic>
            <p:nvPicPr>
              <p:cNvPr id="27" name="Image 26"/>
              <p:cNvPicPr>
                <a:picLocks noChangeAspect="1"/>
              </p:cNvPicPr>
              <p:nvPr/>
            </p:nvPicPr>
            <p:blipFill rotWithShape="1">
              <a:blip r:embed="rId6" cstate="screen"/>
              <a:srcRect/>
              <a:stretch>
                <a:fillRect/>
              </a:stretch>
            </p:blipFill>
            <p:spPr>
              <a:xfrm>
                <a:off x="2735492" y="4665364"/>
                <a:ext cx="6679884" cy="799190"/>
              </a:xfrm>
              <a:prstGeom prst="rect">
                <a:avLst/>
              </a:prstGeom>
            </p:spPr>
          </p:pic>
        </p:grpSp>
        <p:pic>
          <p:nvPicPr>
            <p:cNvPr id="25" name="Image 24"/>
            <p:cNvPicPr>
              <a:picLocks noChangeAspect="1"/>
            </p:cNvPicPr>
            <p:nvPr/>
          </p:nvPicPr>
          <p:blipFill rotWithShape="1">
            <a:blip r:embed="rId7" cstate="screen"/>
            <a:srcRect/>
            <a:stretch>
              <a:fillRect/>
            </a:stretch>
          </p:blipFill>
          <p:spPr>
            <a:xfrm>
              <a:off x="4267199" y="5030350"/>
              <a:ext cx="5795963" cy="307230"/>
            </a:xfrm>
            <a:prstGeom prst="rect">
              <a:avLst/>
            </a:prstGeom>
          </p:spPr>
        </p:pic>
      </p:grp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8888" y="5288324"/>
            <a:ext cx="690475" cy="411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9" t="20598" r="41355" b="62500"/>
          <a:stretch>
            <a:fillRect/>
          </a:stretch>
        </p:blipFill>
        <p:spPr bwMode="auto">
          <a:xfrm>
            <a:off x="4645174" y="2270740"/>
            <a:ext cx="1029444" cy="29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3" t="40037" r="38438" b="17885"/>
          <a:stretch>
            <a:fillRect/>
          </a:stretch>
        </p:blipFill>
        <p:spPr bwMode="auto">
          <a:xfrm>
            <a:off x="4899886" y="5346620"/>
            <a:ext cx="520020" cy="29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4" t="27045" r="55123" b="45436"/>
          <a:stretch>
            <a:fillRect/>
          </a:stretch>
        </p:blipFill>
        <p:spPr bwMode="auto">
          <a:xfrm>
            <a:off x="8400257" y="2266689"/>
            <a:ext cx="1071423" cy="778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8" t="71854" r="52308" b="15385"/>
          <a:stretch>
            <a:fillRect/>
          </a:stretch>
        </p:blipFill>
        <p:spPr bwMode="auto">
          <a:xfrm>
            <a:off x="2886774" y="3352630"/>
            <a:ext cx="1094272" cy="3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AutoShape 10" descr="Maladies Chroniques 44 Réseau de prévention santé en Loire-Atlantique"/>
          <p:cNvSpPr>
            <a:spLocks noChangeAspect="1" noChangeArrowheads="1"/>
          </p:cNvSpPr>
          <p:nvPr/>
        </p:nvSpPr>
        <p:spPr bwMode="auto">
          <a:xfrm>
            <a:off x="156369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fr-FR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4" t="47233" r="49222" b="28312"/>
          <a:stretch>
            <a:fillRect/>
          </a:stretch>
        </p:blipFill>
        <p:spPr bwMode="auto">
          <a:xfrm>
            <a:off x="2402851" y="1713462"/>
            <a:ext cx="588108" cy="504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 descr="signature Mail-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807" y="5083091"/>
            <a:ext cx="540544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15"/>
          <a:srcRect l="31961" t="57506" r="3254" b="12647"/>
          <a:stretch>
            <a:fillRect/>
          </a:stretch>
        </p:blipFill>
        <p:spPr>
          <a:xfrm>
            <a:off x="6338746" y="3212975"/>
            <a:ext cx="5818966" cy="1961821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Filières de prise en charge de 2</a:t>
            </a:r>
            <a:r>
              <a:rPr lang="fr-FR" baseline="30000" dirty="0"/>
              <a:t>nd</a:t>
            </a:r>
            <a:r>
              <a:rPr lang="fr-FR" dirty="0"/>
              <a:t> et 3</a:t>
            </a:r>
            <a:r>
              <a:rPr lang="fr-FR" baseline="30000" dirty="0"/>
              <a:t>ème</a:t>
            </a:r>
            <a:r>
              <a:rPr lang="fr-FR" dirty="0"/>
              <a:t> recours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4C9AA-1C71-4E24-B844-1057B81B3104}" type="slidenum">
              <a:rPr lang="fr-FR" smtClean="0"/>
              <a:t>3</a:t>
            </a:fld>
            <a:endParaRPr lang="fr-FR" dirty="0"/>
          </a:p>
        </p:txBody>
      </p:sp>
      <p:sp>
        <p:nvSpPr>
          <p:cNvPr id="7" name="Espace réservé du texte 3"/>
          <p:cNvSpPr txBox="1"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0" kern="1200">
                <a:solidFill>
                  <a:srgbClr val="7FA4C6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4400" dirty="0"/>
          </a:p>
          <a:p>
            <a:r>
              <a:rPr lang="fr-FR" dirty="0"/>
              <a:t>ORIENTER ET PRENDRE EN CHARGE</a:t>
            </a:r>
          </a:p>
          <a:p>
            <a:endParaRPr lang="fr-FR" sz="4400" dirty="0"/>
          </a:p>
        </p:txBody>
      </p:sp>
      <p:sp>
        <p:nvSpPr>
          <p:cNvPr id="12" name="ZoneTexte 11"/>
          <p:cNvSpPr txBox="1"/>
          <p:nvPr/>
        </p:nvSpPr>
        <p:spPr>
          <a:xfrm>
            <a:off x="191345" y="6320809"/>
            <a:ext cx="12745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https://www.sraenutrition.fr/nos-thematiques/obesite/prise-en-charge-obesite-pediatrique-pays-de-la-loire/#obesiteped</a:t>
            </a:r>
            <a:r>
              <a:rPr lang="fr-FR" dirty="0"/>
              <a:t> 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8" y="1492460"/>
            <a:ext cx="8366086" cy="47547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>
                <a:solidFill>
                  <a:srgbClr val="63B3DF"/>
                </a:solidFill>
              </a:rPr>
              <a:t>Nouveautés du Réseau nutrition pédiatrique  </a:t>
            </a:r>
            <a:endParaRPr lang="fr-FR" dirty="0">
              <a:solidFill>
                <a:srgbClr val="63B3DF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5" y="1196753"/>
            <a:ext cx="9475927" cy="5327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split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140</Words>
  <Application>Microsoft Office PowerPoint</Application>
  <PresentationFormat>Grand écran</PresentationFormat>
  <Paragraphs>26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Thème Office</vt:lpstr>
      <vt:lpstr>FILIERE OBESITE PEDIATRIQUE Loire Atlantique  et OBEPEDIA</vt:lpstr>
      <vt:lpstr>Le réseau des acteurs de la filière obésité pédiatrique 44:  un réseau de professionnels en lien pour améliorer la prise en charge des enfants et adolescents</vt:lpstr>
      <vt:lpstr>Filières de prise en charge de 2nd et 3ème recours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FILIERE OBESITE PEDIATRIQUE Loire Atlantique  et OBEPEDIA</dc:title>
  <dc:creator>valgian22@yahoo.fr</dc:creator>
  <cp:lastModifiedBy>valgian22@yahoo.fr</cp:lastModifiedBy>
  <cp:revision>1</cp:revision>
  <dcterms:created xsi:type="dcterms:W3CDTF">2024-04-19T12:24:34Z</dcterms:created>
  <dcterms:modified xsi:type="dcterms:W3CDTF">2024-04-19T12:32:41Z</dcterms:modified>
</cp:coreProperties>
</file>