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12192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2" d="100"/>
          <a:sy n="82" d="100"/>
        </p:scale>
        <p:origin x="720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81C9E5C-CEE5-4BC4-8030-02B922B3B18E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3845AB-B860-4A11-9532-05772FE7FFA6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7AC90C-C631-46BD-AEDB-437464924D9F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A38FCD9-76E1-4E10-A3F7-40B2A2FC6C38}" type="datetime1">
              <a:rPr lang="fr-FR"/>
              <a:t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928A152-3EAF-46A6-A5FC-904EDEBCD95F}" type="datetime1">
              <a:rPr lang="fr-FR"/>
              <a:t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BDF7260-FDEC-4970-8077-75AA8830C976}" type="datetime1">
              <a:rPr lang="fr-FR"/>
              <a:t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E1DF36D-D0A1-49A0-96A0-6F6BF2AE127C}" type="datetime1">
              <a:rPr lang="fr-FR"/>
              <a:t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2DA2F0-BF98-4E4B-9983-2BEC0BF949FB}" type="datetime1">
              <a:rPr lang="fr-FR"/>
              <a:t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F3DBD76-F4A2-4DB8-9F61-2B1FDBCC3D61}" type="datetime1">
              <a:rPr lang="fr-FR"/>
              <a:t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4CB11D2-0142-40B6-8240-218455925A36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393EF0B-C827-4E0A-A304-E2131BFC67F3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1E7B384-E537-4124-9D86-541E6045C9BB}" type="datetime1">
              <a:rPr lang="fr-FR"/>
              <a:t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143BEC-1724-4DDB-BED9-D28932F5137E}" type="slidenum">
              <a:rPr lang="fr-FR"/>
              <a:t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1" hdr="0" sldNum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1" y="0"/>
            <a:ext cx="12191999" cy="2939144"/>
          </a:xfrm>
          <a:prstGeom prst="rect">
            <a:avLst/>
          </a:prstGeom>
          <a:solidFill>
            <a:schemeClr val="accent5"/>
          </a:solidFill>
        </p:spPr>
        <p:txBody>
          <a:bodyPr>
            <a:normAutofit/>
          </a:bodyPr>
          <a:lstStyle/>
          <a:p>
            <a:pPr algn="l">
              <a:defRPr/>
            </a:pPr>
            <a:r>
              <a:rPr lang="fr-FR" sz="4800" b="1">
                <a:solidFill>
                  <a:schemeClr val="bg1"/>
                </a:solidFill>
              </a:rPr>
              <a:t> Mon corps,</a:t>
            </a:r>
            <a:br>
              <a:rPr lang="fr-FR" sz="4800" b="1">
                <a:solidFill>
                  <a:schemeClr val="bg1"/>
                </a:solidFill>
              </a:rPr>
            </a:br>
            <a:r>
              <a:rPr lang="fr-FR" sz="4800" b="1">
                <a:solidFill>
                  <a:schemeClr val="bg1"/>
                </a:solidFill>
              </a:rPr>
              <a:t>                     Ma tête, </a:t>
            </a:r>
            <a:br>
              <a:rPr lang="fr-FR" sz="4800" b="1">
                <a:solidFill>
                  <a:schemeClr val="bg1"/>
                </a:solidFill>
              </a:rPr>
            </a:br>
            <a:r>
              <a:rPr lang="fr-FR" sz="4800" b="1">
                <a:solidFill>
                  <a:schemeClr val="bg1"/>
                </a:solidFill>
              </a:rPr>
              <a:t>                                    Mon assiette, </a:t>
            </a:r>
            <a:br>
              <a:rPr lang="fr-FR" sz="4800" b="1">
                <a:solidFill>
                  <a:schemeClr val="bg1"/>
                </a:solidFill>
              </a:rPr>
            </a:br>
            <a:r>
              <a:rPr lang="fr-FR" sz="4800" b="1">
                <a:solidFill>
                  <a:schemeClr val="bg1"/>
                </a:solidFill>
              </a:rPr>
              <a:t>                                                            En harmonie…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917114" y="3646714"/>
            <a:ext cx="9700258" cy="1655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3200" b="1">
                <a:solidFill>
                  <a:srgbClr val="339966"/>
                </a:solidFill>
              </a:rPr>
              <a:t>Programme d’éducation thérapeutique </a:t>
            </a:r>
            <a:endParaRPr/>
          </a:p>
          <a:p>
            <a:pPr>
              <a:defRPr/>
            </a:pPr>
            <a:r>
              <a:rPr lang="fr-FR" sz="3200" b="1">
                <a:solidFill>
                  <a:srgbClr val="339966"/>
                </a:solidFill>
              </a:rPr>
              <a:t>adultes en situation de surpoids et d’obésité</a:t>
            </a:r>
            <a:endParaRPr/>
          </a:p>
          <a:p>
            <a:pPr>
              <a:defRPr/>
            </a:pPr>
            <a:endParaRPr lang="fr-FR" sz="3200" b="1">
              <a:solidFill>
                <a:srgbClr val="FF66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4136" y="3646715"/>
            <a:ext cx="1767218" cy="1767218"/>
          </a:xfrm>
          <a:prstGeom prst="rect">
            <a:avLst/>
          </a:prstGeom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 sz="1600" b="1"/>
              <a:t>Cokillaje</a:t>
            </a:r>
            <a:r>
              <a:rPr lang="fr-FR" sz="1600" b="1"/>
              <a:t> 15 juin 2024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Population cible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10 patients de la maison de santé recrutés après RCP qui les rend éligibles</a:t>
            </a: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18 à 65 ans</a:t>
            </a: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IMC ≥ </a:t>
            </a:r>
            <a:r>
              <a:rPr lang="fr-FR">
                <a:latin typeface="Calibri"/>
                <a:ea typeface="NSimSun"/>
                <a:cs typeface="Lucida Sans"/>
              </a:rPr>
              <a:t>25</a:t>
            </a: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avec ou sans complications : diabète, cholestérol, HTA</a:t>
            </a: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7577" y="230188"/>
            <a:ext cx="1072445" cy="107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Intervenants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Professionnels de la MSP: </a:t>
            </a:r>
            <a:endParaRPr/>
          </a:p>
          <a:p>
            <a:pPr marL="0" indent="0">
              <a:buNone/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				médecin</a:t>
            </a:r>
            <a:endParaRPr/>
          </a:p>
          <a:p>
            <a:pPr marL="0" indent="0">
              <a:buNone/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				i</a:t>
            </a:r>
            <a:r>
              <a:rPr lang="fr-FR">
                <a:latin typeface="Calibri"/>
                <a:ea typeface="NSimSun"/>
                <a:cs typeface="Lucida Sans"/>
              </a:rPr>
              <a:t>nfirmière/</a:t>
            </a:r>
            <a:r>
              <a:rPr lang="fr-FR">
                <a:latin typeface="Calibri"/>
                <a:ea typeface="NSimSun"/>
                <a:cs typeface="Lucida Sans"/>
              </a:rPr>
              <a:t>infirmière </a:t>
            </a:r>
            <a:r>
              <a:rPr lang="fr-FR">
                <a:latin typeface="Calibri"/>
                <a:ea typeface="NSimSun"/>
                <a:cs typeface="Lucida Sans"/>
              </a:rPr>
              <a:t>Asalée</a:t>
            </a:r>
            <a:endParaRPr lang="fr-FR">
              <a:latin typeface="Calibri"/>
              <a:ea typeface="NSimSun"/>
              <a:cs typeface="Lucida Sans"/>
            </a:endParaRPr>
          </a:p>
          <a:p>
            <a:pPr marL="0" indent="0">
              <a:buNone/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			  	</a:t>
            </a:r>
            <a:r>
              <a:rPr lang="fr-FR">
                <a:latin typeface="Calibri"/>
                <a:ea typeface="NSimSun"/>
                <a:cs typeface="Lucida Sans"/>
              </a:rPr>
              <a:t>kinésithérapeute </a:t>
            </a:r>
            <a:endParaRPr/>
          </a:p>
          <a:p>
            <a:pPr marL="0" indent="0">
              <a:buNone/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				dentist</a:t>
            </a:r>
            <a:r>
              <a:rPr lang="fr-FR">
                <a:latin typeface="Calibri"/>
                <a:ea typeface="NSimSun"/>
                <a:cs typeface="Lucida Sans"/>
              </a:rPr>
              <a:t>e</a:t>
            </a:r>
            <a:r>
              <a:rPr lang="fr-FR">
                <a:latin typeface="Calibri"/>
                <a:ea typeface="NSimSun"/>
                <a:cs typeface="Lucida Sans"/>
              </a:rPr>
              <a:t> </a:t>
            </a:r>
            <a:endParaRPr/>
          </a:p>
          <a:p>
            <a:pPr marL="0" indent="0">
              <a:buNone/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				diététicienne</a:t>
            </a:r>
            <a:endParaRPr/>
          </a:p>
          <a:p>
            <a:pPr>
              <a:defRPr/>
            </a:pPr>
            <a:endParaRPr lang="fr-FR">
              <a:latin typeface="Calibri"/>
              <a:ea typeface="NSimSun"/>
              <a:cs typeface="Lucida Sans"/>
            </a:endParaRPr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Professionnels hors MSP: psychologue</a:t>
            </a: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7577" y="230188"/>
            <a:ext cx="1072445" cy="107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5805196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Objectifs du programme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Objectif général: </a:t>
            </a:r>
            <a:endParaRPr/>
          </a:p>
          <a:p>
            <a:pPr marL="0" indent="0">
              <a:buNone/>
              <a:defRPr/>
            </a:pPr>
            <a:r>
              <a:rPr lang="fr-FR" sz="2400">
                <a:latin typeface="Calibri"/>
                <a:ea typeface="NSimSun"/>
                <a:cs typeface="Lucida Sans"/>
              </a:rPr>
              <a:t>- p</a:t>
            </a:r>
            <a:r>
              <a:rPr lang="fr-FR" sz="2400">
                <a:latin typeface="Calibri"/>
                <a:ea typeface="NSimSun"/>
                <a:cs typeface="Lucida Sans"/>
              </a:rPr>
              <a:t>ermettre aux patients en situation de surpoids et d’obésité d’acquérir de nouvelles compétences pour qu’ils deviennent acteurs de leur santé et ainsi améliorer leur qualité de vie </a:t>
            </a:r>
            <a:endParaRPr/>
          </a:p>
          <a:p>
            <a:pPr marL="0" indent="0">
              <a:buNone/>
              <a:defRPr/>
            </a:pPr>
            <a:endParaRPr lang="fr-FR">
              <a:latin typeface="Calibri"/>
              <a:ea typeface="NSimSun"/>
              <a:cs typeface="Lucida Sans"/>
            </a:endParaRPr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Objectifs opérationnels: </a:t>
            </a:r>
            <a:endParaRPr/>
          </a:p>
          <a:p>
            <a:pPr marL="0" indent="0">
              <a:buNone/>
              <a:defRPr/>
            </a:pPr>
            <a:r>
              <a:rPr lang="fr-FR" sz="2400">
                <a:latin typeface="Calibri"/>
                <a:ea typeface="NSimSun"/>
                <a:cs typeface="Lucida Sans"/>
              </a:rPr>
              <a:t>- exprimer leur vécu, leurs émotions</a:t>
            </a:r>
            <a:endParaRPr/>
          </a:p>
          <a:p>
            <a:pPr marL="0" indent="0">
              <a:buNone/>
              <a:defRPr/>
            </a:pPr>
            <a:r>
              <a:rPr lang="fr-FR" sz="2400">
                <a:latin typeface="Calibri"/>
                <a:ea typeface="NSimSun"/>
                <a:cs typeface="Lucida Sans"/>
              </a:rPr>
              <a:t>- faire évoluer leur comportement alimentaire</a:t>
            </a:r>
            <a:endParaRPr/>
          </a:p>
          <a:p>
            <a:pPr marL="0" indent="0">
              <a:buNone/>
              <a:defRPr/>
            </a:pPr>
            <a:r>
              <a:rPr lang="fr-FR" sz="2400">
                <a:latin typeface="Calibri"/>
                <a:ea typeface="NSimSun"/>
                <a:cs typeface="Lucida Sans"/>
              </a:rPr>
              <a:t>- remettre leur corps en mouvement en intégrant l’activité physique dans leurs habitudes de vie</a:t>
            </a:r>
            <a:endParaRPr/>
          </a:p>
          <a:p>
            <a:pPr>
              <a:defRPr/>
            </a:pPr>
            <a:endParaRPr lang="fr-FR" sz="2400">
              <a:latin typeface="Calibri"/>
              <a:ea typeface="NSimSun"/>
              <a:cs typeface="Lucida Sans"/>
            </a:endParaRPr>
          </a:p>
          <a:p>
            <a:pPr>
              <a:defRPr/>
            </a:pP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7577" y="230188"/>
            <a:ext cx="1072445" cy="107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4330959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Déroulement</a:t>
            </a:r>
            <a:r>
              <a:rPr lang="fr-FR" b="1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515600" cy="2093232"/>
          </a:xfrm>
        </p:spPr>
        <p:txBody>
          <a:bodyPr/>
          <a:lstStyle/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1 bilan éducatif partagé initial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6 séances collectives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1 bilan éducatif partagé final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1 bilan individuel à 3 mois </a:t>
            </a:r>
            <a:endParaRPr/>
          </a:p>
          <a:p>
            <a:pPr>
              <a:defRPr/>
            </a:pPr>
            <a:endParaRPr lang="fr-FR">
              <a:latin typeface="Calibri"/>
              <a:ea typeface="NSimSun"/>
              <a:cs typeface="Lucida Sans"/>
            </a:endParaRPr>
          </a:p>
          <a:p>
            <a:pPr>
              <a:defRPr/>
            </a:pPr>
            <a:endParaRPr lang="fr-FR">
              <a:latin typeface="Calibri"/>
              <a:ea typeface="NSimSun"/>
              <a:cs typeface="Lucida Sans"/>
            </a:endParaRPr>
          </a:p>
          <a:p>
            <a:pPr>
              <a:defRPr/>
            </a:pP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7577" y="230188"/>
            <a:ext cx="1072445" cy="107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5058747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6 séances collectives  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Séance 1 : « connaissance de la maladie »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Séance 2 : « comportement alimentaire »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Séance 3 : « alimentation, où en êtes vous ? »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Séance 4 : «  le corps en mouvement »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Séance 5 : «  vivres ses émotions »</a:t>
            </a:r>
            <a:endParaRPr/>
          </a:p>
          <a:p>
            <a:pPr>
              <a:defRPr/>
            </a:pPr>
            <a:r>
              <a:rPr lang="fr-FR">
                <a:latin typeface="Calibri"/>
                <a:ea typeface="NSimSun"/>
                <a:cs typeface="Lucida Sans"/>
              </a:rPr>
              <a:t>Séance 6 : «  atelier cuisine thérapeutique / repas partagé</a:t>
            </a:r>
            <a:endParaRPr/>
          </a:p>
          <a:p>
            <a:pPr>
              <a:defRPr/>
            </a:pPr>
            <a:endParaRPr lang="fr-FR">
              <a:latin typeface="Calibri"/>
              <a:ea typeface="NSimSun"/>
              <a:cs typeface="Lucida Sans"/>
            </a:endParaRPr>
          </a:p>
          <a:p>
            <a:pPr>
              <a:defRPr/>
            </a:pPr>
            <a:endParaRPr lang="fr-FR">
              <a:latin typeface="Calibri"/>
              <a:ea typeface="NSimSun"/>
              <a:cs typeface="Lucida Sans"/>
            </a:endParaRPr>
          </a:p>
          <a:p>
            <a:pPr>
              <a:defRPr/>
            </a:pPr>
            <a:endParaRPr lang="fr-FR">
              <a:latin typeface="Liberation Serif"/>
              <a:ea typeface="NSimSun"/>
              <a:cs typeface="Lucida Sans"/>
            </a:endParaRPr>
          </a:p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817577" y="286172"/>
            <a:ext cx="1072445" cy="107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66869" y="129357"/>
            <a:ext cx="6029131" cy="878349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Communication: flyer</a:t>
            </a:r>
            <a:endParaRPr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152727" y="976904"/>
            <a:ext cx="7699932" cy="54102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200567" y="271819"/>
            <a:ext cx="4116368" cy="1325563"/>
          </a:xfrm>
        </p:spPr>
        <p:txBody>
          <a:bodyPr/>
          <a:lstStyle/>
          <a:p>
            <a:pPr>
              <a:defRPr/>
            </a:pPr>
            <a:r>
              <a:rPr lang="fr-FR" b="1">
                <a:solidFill>
                  <a:schemeClr val="accent5"/>
                </a:solidFill>
              </a:rPr>
              <a:t>Communication: </a:t>
            </a:r>
            <a:br>
              <a:rPr lang="fr-FR" b="1">
                <a:solidFill>
                  <a:schemeClr val="accent5"/>
                </a:solidFill>
              </a:rPr>
            </a:br>
            <a:r>
              <a:rPr lang="fr-FR" b="1">
                <a:solidFill>
                  <a:schemeClr val="accent5"/>
                </a:solidFill>
              </a:rPr>
              <a:t>Affiche</a:t>
            </a:r>
            <a:endParaRPr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954568" y="0"/>
            <a:ext cx="497868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561322" y="514527"/>
            <a:ext cx="8266922" cy="1325563"/>
          </a:xfrm>
        </p:spPr>
        <p:txBody>
          <a:bodyPr/>
          <a:lstStyle/>
          <a:p>
            <a:pPr algn="ctr">
              <a:defRPr/>
            </a:pPr>
            <a:r>
              <a:rPr lang="fr-FR" b="1">
                <a:solidFill>
                  <a:schemeClr val="accent5"/>
                </a:solidFill>
              </a:rPr>
              <a:t>Atelier: </a:t>
            </a:r>
            <a:br>
              <a:rPr lang="fr-FR" b="1">
                <a:solidFill>
                  <a:schemeClr val="accent5"/>
                </a:solidFill>
              </a:rPr>
            </a:br>
            <a:r>
              <a:rPr lang="fr-FR" b="1">
                <a:solidFill>
                  <a:schemeClr val="accent5"/>
                </a:solidFill>
              </a:rPr>
              <a:t>Vivre une séquence ETP</a:t>
            </a:r>
            <a:endParaRPr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Cokillaje 15 juin 2024</a:t>
            </a:r>
            <a:endParaRPr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677618" y="398139"/>
            <a:ext cx="1072445" cy="1072445"/>
          </a:xfrm>
          <a:prstGeom prst="rect">
            <a:avLst/>
          </a:prstGeom>
        </p:spPr>
      </p:pic>
      <p:pic>
        <p:nvPicPr>
          <p:cNvPr id="1028" name="Picture 4" descr="illustrations, cliparts, dessins animés et icônes de plat style illustration vectorielle, discuter des réseaux sociaux, actualités, chat, dialogue phylactères - atelier de groupe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966745" y="2064633"/>
            <a:ext cx="5829300" cy="406717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ONLYOFFICE/7.4.1.36</Application>
  <DocSecurity>0</DocSecurity>
  <PresentationFormat>Grand écran</PresentationFormat>
  <Paragraphs>0</Paragraphs>
  <Slides>9</Slides>
  <Notes>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corps,                      Ma tête,                                      Mon assiette,                                                              En harmonie…</dc:title>
  <dc:subject/>
  <dc:creator>Julie Loirat</dc:creator>
  <cp:keywords/>
  <dc:description/>
  <dc:identifier/>
  <dc:language/>
  <cp:lastModifiedBy>Julie LOIRAT</cp:lastModifiedBy>
  <cp:revision>51</cp:revision>
  <dcterms:created xsi:type="dcterms:W3CDTF">2022-06-15T15:42:20Z</dcterms:created>
  <dcterms:modified xsi:type="dcterms:W3CDTF">2024-06-14T15:29:27Z</dcterms:modified>
  <cp:category/>
  <cp:contentStatus/>
  <cp:version/>
</cp:coreProperties>
</file>