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25"/>
  </p:notesMasterIdLst>
  <p:sldIdLst>
    <p:sldId id="299" r:id="rId5"/>
    <p:sldId id="392" r:id="rId6"/>
    <p:sldId id="386" r:id="rId7"/>
    <p:sldId id="582" r:id="rId8"/>
    <p:sldId id="394" r:id="rId9"/>
    <p:sldId id="393" r:id="rId10"/>
    <p:sldId id="373" r:id="rId11"/>
    <p:sldId id="378" r:id="rId12"/>
    <p:sldId id="376" r:id="rId13"/>
    <p:sldId id="377" r:id="rId14"/>
    <p:sldId id="620" r:id="rId15"/>
    <p:sldId id="583" r:id="rId16"/>
    <p:sldId id="617" r:id="rId17"/>
    <p:sldId id="382" r:id="rId18"/>
    <p:sldId id="596" r:id="rId19"/>
    <p:sldId id="614" r:id="rId20"/>
    <p:sldId id="385" r:id="rId21"/>
    <p:sldId id="591" r:id="rId22"/>
    <p:sldId id="592" r:id="rId23"/>
    <p:sldId id="593"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25B6"/>
    <a:srgbClr val="FB29DE"/>
    <a:srgbClr val="2729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039"/>
    <p:restoredTop sz="84407"/>
  </p:normalViewPr>
  <p:slideViewPr>
    <p:cSldViewPr snapToGrid="0">
      <p:cViewPr varScale="1">
        <p:scale>
          <a:sx n="93" d="100"/>
          <a:sy n="93" d="100"/>
        </p:scale>
        <p:origin x="166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28CD0A-31B8-E445-9E75-FED7D6C3DFE2}" type="datetimeFigureOut">
              <a:rPr lang="fr-FR" smtClean="0"/>
              <a:t>23/11/2024</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071D49-9829-3D47-A4B0-238AF63A7530}" type="slidenum">
              <a:rPr lang="fr-FR" smtClean="0"/>
              <a:t>‹N°›</a:t>
            </a:fld>
            <a:endParaRPr lang="fr-FR"/>
          </a:p>
        </p:txBody>
      </p:sp>
    </p:spTree>
    <p:extLst>
      <p:ext uri="{BB962C8B-B14F-4D97-AF65-F5344CB8AC3E}">
        <p14:creationId xmlns:p14="http://schemas.microsoft.com/office/powerpoint/2010/main" val="3443381145"/>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Pour Audrey: c’est la partie que je ferai en ton absence</a:t>
            </a:r>
          </a:p>
        </p:txBody>
      </p:sp>
      <p:sp>
        <p:nvSpPr>
          <p:cNvPr id="4" name="Espace réservé du numéro de diapositive 3"/>
          <p:cNvSpPr>
            <a:spLocks noGrp="1"/>
          </p:cNvSpPr>
          <p:nvPr>
            <p:ph type="sldNum" sz="quarter" idx="5"/>
          </p:nvPr>
        </p:nvSpPr>
        <p:spPr/>
        <p:txBody>
          <a:bodyPr/>
          <a:lstStyle/>
          <a:p>
            <a:fld id="{9E071D49-9829-3D47-A4B0-238AF63A7530}" type="slidenum">
              <a:rPr lang="fr-FR" smtClean="0"/>
              <a:t>2</a:t>
            </a:fld>
            <a:endParaRPr lang="fr-FR"/>
          </a:p>
        </p:txBody>
      </p:sp>
    </p:spTree>
    <p:extLst>
      <p:ext uri="{BB962C8B-B14F-4D97-AF65-F5344CB8AC3E}">
        <p14:creationId xmlns:p14="http://schemas.microsoft.com/office/powerpoint/2010/main" val="2493601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85750" indent="-285750">
              <a:buFont typeface="Wingdings" pitchFamily="2" charset="2"/>
              <a:buChar char="Ø"/>
            </a:pPr>
            <a:r>
              <a:rPr lang="fr-FR" dirty="0"/>
              <a:t>Nombre médian des prises en charge paramédicales par semaine </a:t>
            </a:r>
            <a:r>
              <a:rPr lang="fr-FR" dirty="0" err="1"/>
              <a:t>e´tait</a:t>
            </a:r>
            <a:r>
              <a:rPr lang="fr-FR" dirty="0"/>
              <a:t> de 3,85 [0,5–11,5]. Il</a:t>
            </a:r>
          </a:p>
          <a:p>
            <a:r>
              <a:rPr lang="fr-FR" dirty="0"/>
              <a:t>augmentait en fonction du stade de GMFCS ( p &lt; 0,0001)</a:t>
            </a:r>
          </a:p>
          <a:p>
            <a:endParaRPr lang="fr-FR" dirty="0"/>
          </a:p>
          <a:p>
            <a:endParaRPr lang="fr-FR" dirty="0"/>
          </a:p>
          <a:p>
            <a:r>
              <a:rPr lang="fr-FR" dirty="0"/>
              <a:t>Objectifs de </a:t>
            </a:r>
            <a:r>
              <a:rPr lang="fr-FR" dirty="0" err="1"/>
              <a:t>qualiuté</a:t>
            </a:r>
            <a:r>
              <a:rPr lang="fr-FR" dirty="0"/>
              <a:t> en Fr mais pas que</a:t>
            </a:r>
          </a:p>
          <a:p>
            <a:pPr marL="171450" indent="-171450">
              <a:buFont typeface="Wingdings" pitchFamily="2" charset="2"/>
              <a:buChar char="Ø"/>
            </a:pPr>
            <a:r>
              <a:rPr lang="fr-FR" dirty="0"/>
              <a:t>Article sur les NL, Canada, </a:t>
            </a:r>
          </a:p>
          <a:p>
            <a:pPr marL="171450" indent="-171450">
              <a:buFont typeface="Wingdings" pitchFamily="2" charset="2"/>
              <a:buChar char="Ø"/>
            </a:pPr>
            <a:r>
              <a:rPr lang="fr-FR" dirty="0"/>
              <a:t>Pas un nouveau problème</a:t>
            </a:r>
          </a:p>
          <a:p>
            <a:endParaRPr lang="fr-FR" dirty="0"/>
          </a:p>
        </p:txBody>
      </p:sp>
      <p:sp>
        <p:nvSpPr>
          <p:cNvPr id="4" name="Espace réservé du numéro de diapositive 3"/>
          <p:cNvSpPr>
            <a:spLocks noGrp="1"/>
          </p:cNvSpPr>
          <p:nvPr>
            <p:ph type="sldNum" sz="quarter" idx="5"/>
          </p:nvPr>
        </p:nvSpPr>
        <p:spPr/>
        <p:txBody>
          <a:bodyPr/>
          <a:lstStyle/>
          <a:p>
            <a:fld id="{9E071D49-9829-3D47-A4B0-238AF63A7530}" type="slidenum">
              <a:rPr lang="fr-FR" smtClean="0"/>
              <a:t>3</a:t>
            </a:fld>
            <a:endParaRPr lang="fr-FR"/>
          </a:p>
        </p:txBody>
      </p:sp>
    </p:spTree>
    <p:extLst>
      <p:ext uri="{BB962C8B-B14F-4D97-AF65-F5344CB8AC3E}">
        <p14:creationId xmlns:p14="http://schemas.microsoft.com/office/powerpoint/2010/main" val="31402501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85750" indent="-285750">
              <a:buFont typeface="Wingdings" pitchFamily="2" charset="2"/>
              <a:buChar char="Ø"/>
            </a:pPr>
            <a:r>
              <a:rPr lang="fr-FR" dirty="0"/>
              <a:t>Nombre médian des prises en charge paramédicales par semaine </a:t>
            </a:r>
            <a:r>
              <a:rPr lang="fr-FR" dirty="0" err="1"/>
              <a:t>e´tait</a:t>
            </a:r>
            <a:r>
              <a:rPr lang="fr-FR" dirty="0"/>
              <a:t> de 3,85 [0,5–11,5]. Il</a:t>
            </a:r>
          </a:p>
          <a:p>
            <a:r>
              <a:rPr lang="fr-FR" dirty="0"/>
              <a:t>augmentait en fonction du stade de GMFCS ( p &lt; 0,0001)</a:t>
            </a:r>
          </a:p>
          <a:p>
            <a:endParaRPr lang="fr-FR" dirty="0"/>
          </a:p>
          <a:p>
            <a:endParaRPr lang="fr-FR" dirty="0"/>
          </a:p>
          <a:p>
            <a:r>
              <a:rPr lang="fr-FR" dirty="0"/>
              <a:t>Objectifs de </a:t>
            </a:r>
            <a:r>
              <a:rPr lang="fr-FR" dirty="0" err="1"/>
              <a:t>qualiuté</a:t>
            </a:r>
            <a:r>
              <a:rPr lang="fr-FR" dirty="0"/>
              <a:t> en Fr mais pas que</a:t>
            </a:r>
          </a:p>
          <a:p>
            <a:pPr marL="171450" indent="-171450">
              <a:buFont typeface="Wingdings" pitchFamily="2" charset="2"/>
              <a:buChar char="Ø"/>
            </a:pPr>
            <a:r>
              <a:rPr lang="fr-FR" dirty="0"/>
              <a:t>Article sur les NL, Canada, </a:t>
            </a:r>
          </a:p>
          <a:p>
            <a:pPr marL="171450" indent="-171450">
              <a:buFont typeface="Wingdings" pitchFamily="2" charset="2"/>
              <a:buChar char="Ø"/>
            </a:pPr>
            <a:r>
              <a:rPr lang="fr-FR" dirty="0"/>
              <a:t>Pas un nouveau problème</a:t>
            </a:r>
          </a:p>
          <a:p>
            <a:pPr marL="171450" indent="-171450">
              <a:buFont typeface="Wingdings" pitchFamily="2" charset="2"/>
              <a:buChar char="Ø"/>
            </a:pPr>
            <a:endParaRPr lang="fr-FR" dirty="0"/>
          </a:p>
          <a:p>
            <a:pPr marL="171450" indent="-171450">
              <a:buFont typeface="Wingdings" pitchFamily="2" charset="2"/>
              <a:buChar char="Ø"/>
            </a:pPr>
            <a:r>
              <a:rPr lang="fr-FR" dirty="0" err="1"/>
              <a:t>Kolehmainen</a:t>
            </a:r>
            <a:r>
              <a:rPr lang="fr-FR" dirty="0"/>
              <a:t> 2012</a:t>
            </a:r>
          </a:p>
          <a:p>
            <a:pPr marL="171450" indent="-171450">
              <a:buFont typeface="Wingdings" pitchFamily="2" charset="2"/>
              <a:buChar char="Ø"/>
            </a:pPr>
            <a:endParaRPr lang="fr-FR" dirty="0"/>
          </a:p>
          <a:p>
            <a:r>
              <a:rPr lang="fr-FR" i="1" dirty="0" err="1">
                <a:effectLst/>
                <a:latin typeface="Times"/>
              </a:rPr>
              <a:t>Rehabilitation</a:t>
            </a:r>
            <a:r>
              <a:rPr lang="fr-FR" i="1" dirty="0">
                <a:effectLst/>
                <a:latin typeface="Times"/>
              </a:rPr>
              <a:t> </a:t>
            </a:r>
            <a:r>
              <a:rPr lang="fr-FR" i="1" dirty="0" err="1">
                <a:effectLst/>
                <a:latin typeface="Times"/>
              </a:rPr>
              <a:t>clinicians</a:t>
            </a:r>
            <a:r>
              <a:rPr lang="fr-FR" i="1" dirty="0">
                <a:effectLst/>
                <a:latin typeface="Times"/>
              </a:rPr>
              <a:t> </a:t>
            </a:r>
            <a:r>
              <a:rPr lang="fr-FR" i="1" dirty="0" err="1">
                <a:effectLst/>
                <a:latin typeface="Times"/>
              </a:rPr>
              <a:t>find</a:t>
            </a:r>
            <a:r>
              <a:rPr lang="fr-FR" i="1" dirty="0">
                <a:effectLst/>
                <a:latin typeface="Times"/>
              </a:rPr>
              <a:t> </a:t>
            </a:r>
            <a:r>
              <a:rPr lang="fr-FR" i="1" dirty="0" err="1">
                <a:effectLst/>
                <a:latin typeface="Times"/>
              </a:rPr>
              <a:t>it</a:t>
            </a:r>
            <a:r>
              <a:rPr lang="fr-FR" i="1" dirty="0">
                <a:effectLst/>
                <a:latin typeface="Times"/>
              </a:rPr>
              <a:t> </a:t>
            </a:r>
            <a:r>
              <a:rPr lang="fr-FR" i="1" dirty="0" err="1">
                <a:effectLst/>
                <a:latin typeface="Times"/>
              </a:rPr>
              <a:t>difficult</a:t>
            </a:r>
            <a:r>
              <a:rPr lang="fr-FR" i="1" dirty="0">
                <a:effectLst/>
                <a:latin typeface="Times"/>
              </a:rPr>
              <a:t> to </a:t>
            </a:r>
            <a:r>
              <a:rPr lang="fr-FR" i="1" dirty="0" err="1">
                <a:effectLst/>
                <a:latin typeface="Times"/>
              </a:rPr>
              <a:t>identify</a:t>
            </a:r>
            <a:r>
              <a:rPr lang="fr-FR" i="1" dirty="0">
                <a:effectLst/>
                <a:latin typeface="Times"/>
              </a:rPr>
              <a:t> and</a:t>
            </a:r>
            <a:endParaRPr lang="fr-FR" dirty="0">
              <a:effectLst/>
              <a:latin typeface="Times"/>
            </a:endParaRPr>
          </a:p>
          <a:p>
            <a:r>
              <a:rPr lang="fr-FR" i="1" dirty="0" err="1">
                <a:effectLst/>
                <a:latin typeface="Times"/>
              </a:rPr>
              <a:t>agree</a:t>
            </a:r>
            <a:r>
              <a:rPr lang="fr-FR" i="1" dirty="0">
                <a:effectLst/>
                <a:latin typeface="Times"/>
              </a:rPr>
              <a:t> </a:t>
            </a:r>
            <a:r>
              <a:rPr lang="fr-FR" i="1" dirty="0" err="1">
                <a:effectLst/>
                <a:latin typeface="Times"/>
              </a:rPr>
              <a:t>shared</a:t>
            </a:r>
            <a:r>
              <a:rPr lang="fr-FR" i="1" dirty="0">
                <a:effectLst/>
                <a:latin typeface="Times"/>
              </a:rPr>
              <a:t> goals </a:t>
            </a:r>
            <a:r>
              <a:rPr lang="fr-FR" i="1" dirty="0" err="1">
                <a:effectLst/>
                <a:latin typeface="Times"/>
              </a:rPr>
              <a:t>with</a:t>
            </a:r>
            <a:r>
              <a:rPr lang="fr-FR" i="1" dirty="0">
                <a:effectLst/>
                <a:latin typeface="Times"/>
              </a:rPr>
              <a:t> patients [25-27], and, to date,</a:t>
            </a:r>
            <a:endParaRPr lang="fr-FR" dirty="0">
              <a:effectLst/>
              <a:latin typeface="Times"/>
            </a:endParaRPr>
          </a:p>
          <a:p>
            <a:r>
              <a:rPr lang="fr-FR" i="1" dirty="0" err="1">
                <a:effectLst/>
                <a:latin typeface="Times"/>
              </a:rPr>
              <a:t>there</a:t>
            </a:r>
            <a:r>
              <a:rPr lang="fr-FR" i="1" dirty="0">
                <a:effectLst/>
                <a:latin typeface="Times"/>
              </a:rPr>
              <a:t> have been no </a:t>
            </a:r>
            <a:r>
              <a:rPr lang="fr-FR" i="1" dirty="0" err="1">
                <a:effectLst/>
                <a:latin typeface="Times"/>
              </a:rPr>
              <a:t>evidence-based</a:t>
            </a:r>
            <a:r>
              <a:rPr lang="fr-FR" i="1" dirty="0">
                <a:effectLst/>
                <a:latin typeface="Times"/>
              </a:rPr>
              <a:t> interventions to </a:t>
            </a:r>
            <a:r>
              <a:rPr lang="fr-FR" i="1" dirty="0" err="1">
                <a:effectLst/>
                <a:latin typeface="Times"/>
              </a:rPr>
              <a:t>implement</a:t>
            </a:r>
            <a:endParaRPr lang="fr-FR" dirty="0">
              <a:effectLst/>
              <a:latin typeface="Times"/>
            </a:endParaRPr>
          </a:p>
          <a:p>
            <a:r>
              <a:rPr lang="fr-FR" i="1" dirty="0" err="1">
                <a:effectLst/>
                <a:latin typeface="Times"/>
              </a:rPr>
              <a:t>shared</a:t>
            </a:r>
            <a:r>
              <a:rPr lang="fr-FR" i="1" dirty="0">
                <a:effectLst/>
                <a:latin typeface="Times"/>
              </a:rPr>
              <a:t> goal setting in </a:t>
            </a:r>
            <a:r>
              <a:rPr lang="fr-FR" i="1" dirty="0" err="1">
                <a:effectLst/>
                <a:latin typeface="Times"/>
              </a:rPr>
              <a:t>children</a:t>
            </a:r>
            <a:r>
              <a:rPr lang="fr-FR" i="1" dirty="0" err="1">
                <a:effectLst/>
                <a:latin typeface="Helvetica" pitchFamily="2" charset="0"/>
              </a:rPr>
              <a:t>’</a:t>
            </a:r>
            <a:r>
              <a:rPr lang="fr-FR" i="1" dirty="0" err="1">
                <a:effectLst/>
                <a:latin typeface="Times"/>
              </a:rPr>
              <a:t>s</a:t>
            </a:r>
            <a:r>
              <a:rPr lang="fr-FR" i="1" dirty="0">
                <a:effectLst/>
                <a:latin typeface="Times"/>
              </a:rPr>
              <a:t> </a:t>
            </a:r>
            <a:r>
              <a:rPr lang="fr-FR" i="1" dirty="0" err="1">
                <a:effectLst/>
                <a:latin typeface="Times"/>
              </a:rPr>
              <a:t>clinicians</a:t>
            </a:r>
            <a:r>
              <a:rPr lang="fr-FR" i="1" dirty="0">
                <a:effectLst/>
                <a:latin typeface="Helvetica" pitchFamily="2" charset="0"/>
              </a:rPr>
              <a:t>’</a:t>
            </a:r>
            <a:endParaRPr lang="fr-FR" dirty="0">
              <a:effectLst/>
              <a:latin typeface="Times"/>
            </a:endParaRPr>
          </a:p>
          <a:p>
            <a:r>
              <a:rPr lang="fr-FR" i="1" dirty="0">
                <a:effectLst/>
                <a:latin typeface="Times"/>
              </a:rPr>
              <a:t>practice.</a:t>
            </a:r>
            <a:endParaRPr lang="fr-FR" dirty="0">
              <a:effectLst/>
              <a:latin typeface="Times"/>
            </a:endParaRPr>
          </a:p>
          <a:p>
            <a:pPr marL="171450" indent="-171450">
              <a:buFont typeface="Wingdings" pitchFamily="2" charset="2"/>
              <a:buChar char="Ø"/>
            </a:pPr>
            <a:endParaRPr lang="fr-FR" dirty="0"/>
          </a:p>
          <a:p>
            <a:pPr marL="171450" indent="-171450">
              <a:buFont typeface="Wingdings" pitchFamily="2" charset="2"/>
              <a:buChar char="Ø"/>
            </a:pPr>
            <a:endParaRPr lang="fr-FR" dirty="0"/>
          </a:p>
          <a:p>
            <a:r>
              <a:rPr lang="fr-FR" i="1" dirty="0">
                <a:effectLst/>
                <a:latin typeface="Times"/>
              </a:rPr>
              <a:t>Positive care </a:t>
            </a:r>
            <a:r>
              <a:rPr lang="fr-FR" i="1" dirty="0" err="1">
                <a:effectLst/>
                <a:latin typeface="Times"/>
              </a:rPr>
              <a:t>outcomes</a:t>
            </a:r>
            <a:r>
              <a:rPr lang="fr-FR" i="1" dirty="0">
                <a:effectLst/>
                <a:latin typeface="Times"/>
              </a:rPr>
              <a:t> are </a:t>
            </a:r>
            <a:r>
              <a:rPr lang="fr-FR" i="1" dirty="0" err="1">
                <a:effectLst/>
                <a:latin typeface="Times"/>
              </a:rPr>
              <a:t>related</a:t>
            </a:r>
            <a:r>
              <a:rPr lang="fr-FR" i="1" dirty="0">
                <a:effectLst/>
                <a:latin typeface="Times"/>
              </a:rPr>
              <a:t> to provision of</a:t>
            </a:r>
            <a:endParaRPr lang="fr-FR" dirty="0">
              <a:effectLst/>
              <a:latin typeface="Times"/>
            </a:endParaRPr>
          </a:p>
          <a:p>
            <a:r>
              <a:rPr lang="fr-FR" i="1" dirty="0" err="1">
                <a:effectLst/>
                <a:latin typeface="Times"/>
              </a:rPr>
              <a:t>family-centred</a:t>
            </a:r>
            <a:r>
              <a:rPr lang="fr-FR" i="1" dirty="0">
                <a:effectLst/>
                <a:latin typeface="Times"/>
              </a:rPr>
              <a:t> services </a:t>
            </a:r>
            <a:r>
              <a:rPr lang="fr-FR" i="1" dirty="0" err="1">
                <a:effectLst/>
                <a:latin typeface="Times"/>
              </a:rPr>
              <a:t>that</a:t>
            </a:r>
            <a:r>
              <a:rPr lang="fr-FR" i="1" dirty="0">
                <a:effectLst/>
                <a:latin typeface="Times"/>
              </a:rPr>
              <a:t> focus on </a:t>
            </a:r>
            <a:r>
              <a:rPr lang="fr-FR" i="1" dirty="0" err="1">
                <a:effectLst/>
                <a:latin typeface="Times"/>
              </a:rPr>
              <a:t>outcomes</a:t>
            </a:r>
            <a:endParaRPr lang="fr-FR" dirty="0">
              <a:effectLst/>
              <a:latin typeface="Times"/>
            </a:endParaRPr>
          </a:p>
          <a:p>
            <a:r>
              <a:rPr lang="fr-FR" i="1" dirty="0" err="1">
                <a:effectLst/>
                <a:latin typeface="Times"/>
              </a:rPr>
              <a:t>related</a:t>
            </a:r>
            <a:r>
              <a:rPr lang="fr-FR" i="1" dirty="0">
                <a:effectLst/>
                <a:latin typeface="Times"/>
              </a:rPr>
              <a:t> to </a:t>
            </a:r>
            <a:r>
              <a:rPr lang="fr-FR" i="1" dirty="0" err="1">
                <a:effectLst/>
                <a:latin typeface="Times"/>
              </a:rPr>
              <a:t>children</a:t>
            </a:r>
            <a:r>
              <a:rPr lang="fr-FR" i="1" dirty="0" err="1">
                <a:effectLst/>
                <a:latin typeface="Helvetica" pitchFamily="2" charset="0"/>
              </a:rPr>
              <a:t>’</a:t>
            </a:r>
            <a:r>
              <a:rPr lang="fr-FR" i="1" dirty="0" err="1">
                <a:effectLst/>
                <a:latin typeface="Times"/>
              </a:rPr>
              <a:t>s</a:t>
            </a:r>
            <a:r>
              <a:rPr lang="fr-FR" i="1" dirty="0">
                <a:effectLst/>
                <a:latin typeface="Times"/>
              </a:rPr>
              <a:t> </a:t>
            </a:r>
            <a:r>
              <a:rPr lang="fr-FR" i="1" dirty="0" err="1">
                <a:effectLst/>
                <a:latin typeface="Times"/>
              </a:rPr>
              <a:t>lives</a:t>
            </a:r>
            <a:r>
              <a:rPr lang="fr-FR" i="1" dirty="0">
                <a:effectLst/>
                <a:latin typeface="Times"/>
              </a:rPr>
              <a:t> [4,21,22].</a:t>
            </a:r>
            <a:endParaRPr lang="fr-FR" dirty="0">
              <a:effectLst/>
              <a:latin typeface="Times"/>
            </a:endParaRPr>
          </a:p>
          <a:p>
            <a:r>
              <a:rPr lang="fr-FR" i="1" dirty="0">
                <a:effectLst/>
                <a:latin typeface="Times"/>
              </a:rPr>
              <a:t>2. </a:t>
            </a:r>
            <a:r>
              <a:rPr lang="fr-FR" i="1" dirty="0" err="1">
                <a:effectLst/>
                <a:latin typeface="Times"/>
              </a:rPr>
              <a:t>Capacity</a:t>
            </a:r>
            <a:r>
              <a:rPr lang="fr-FR" i="1" dirty="0">
                <a:effectLst/>
                <a:latin typeface="Times"/>
              </a:rPr>
              <a:t> to </a:t>
            </a:r>
            <a:r>
              <a:rPr lang="fr-FR" i="1" dirty="0" err="1">
                <a:effectLst/>
                <a:latin typeface="Times"/>
              </a:rPr>
              <a:t>offer</a:t>
            </a:r>
            <a:r>
              <a:rPr lang="fr-FR" i="1" dirty="0">
                <a:effectLst/>
                <a:latin typeface="Times"/>
              </a:rPr>
              <a:t> </a:t>
            </a:r>
            <a:r>
              <a:rPr lang="fr-FR" i="1" dirty="0" err="1">
                <a:effectLst/>
                <a:latin typeface="Times"/>
              </a:rPr>
              <a:t>appointments</a:t>
            </a:r>
            <a:r>
              <a:rPr lang="fr-FR" i="1" dirty="0">
                <a:effectLst/>
                <a:latin typeface="Times"/>
              </a:rPr>
              <a:t> to new cases </a:t>
            </a:r>
            <a:r>
              <a:rPr lang="fr-FR" i="1" dirty="0" err="1">
                <a:effectLst/>
                <a:latin typeface="Times"/>
              </a:rPr>
              <a:t>is</a:t>
            </a:r>
            <a:endParaRPr lang="fr-FR" dirty="0">
              <a:effectLst/>
              <a:latin typeface="Times"/>
            </a:endParaRPr>
          </a:p>
          <a:p>
            <a:r>
              <a:rPr lang="fr-FR" i="1" dirty="0" err="1">
                <a:effectLst/>
                <a:latin typeface="Times"/>
              </a:rPr>
              <a:t>restricted</a:t>
            </a:r>
            <a:r>
              <a:rPr lang="fr-FR" i="1" dirty="0">
                <a:effectLst/>
                <a:latin typeface="Times"/>
              </a:rPr>
              <a:t> by </a:t>
            </a:r>
            <a:r>
              <a:rPr lang="fr-FR" i="1" dirty="0" err="1">
                <a:effectLst/>
                <a:latin typeface="Times"/>
              </a:rPr>
              <a:t>therapists</a:t>
            </a:r>
            <a:r>
              <a:rPr lang="fr-FR" i="1" dirty="0">
                <a:effectLst/>
                <a:latin typeface="Times"/>
              </a:rPr>
              <a:t> </a:t>
            </a:r>
            <a:r>
              <a:rPr lang="fr-FR" i="1" dirty="0" err="1">
                <a:effectLst/>
                <a:latin typeface="Times"/>
              </a:rPr>
              <a:t>allocating</a:t>
            </a:r>
            <a:r>
              <a:rPr lang="fr-FR" i="1" dirty="0">
                <a:effectLst/>
                <a:latin typeface="Times"/>
              </a:rPr>
              <a:t> time to </a:t>
            </a:r>
            <a:r>
              <a:rPr lang="fr-FR" i="1" dirty="0" err="1">
                <a:effectLst/>
                <a:latin typeface="Times"/>
              </a:rPr>
              <a:t>see</a:t>
            </a:r>
            <a:endParaRPr lang="fr-FR" dirty="0">
              <a:effectLst/>
              <a:latin typeface="Times"/>
            </a:endParaRPr>
          </a:p>
          <a:p>
            <a:r>
              <a:rPr lang="fr-FR" i="1" dirty="0" err="1">
                <a:effectLst/>
                <a:latin typeface="Times"/>
              </a:rPr>
              <a:t>children</a:t>
            </a:r>
            <a:r>
              <a:rPr lang="fr-FR" i="1" dirty="0">
                <a:effectLst/>
                <a:latin typeface="Times"/>
              </a:rPr>
              <a:t> </a:t>
            </a:r>
            <a:r>
              <a:rPr lang="fr-FR" i="1" dirty="0" err="1">
                <a:effectLst/>
                <a:latin typeface="Times"/>
              </a:rPr>
              <a:t>who</a:t>
            </a:r>
            <a:r>
              <a:rPr lang="fr-FR" i="1" dirty="0">
                <a:effectLst/>
                <a:latin typeface="Times"/>
              </a:rPr>
              <a:t> are </a:t>
            </a:r>
            <a:r>
              <a:rPr lang="fr-FR" i="1" dirty="0" err="1">
                <a:effectLst/>
                <a:latin typeface="Times"/>
              </a:rPr>
              <a:t>already</a:t>
            </a:r>
            <a:r>
              <a:rPr lang="fr-FR" i="1" dirty="0">
                <a:effectLst/>
                <a:latin typeface="Times"/>
              </a:rPr>
              <a:t> on </a:t>
            </a:r>
            <a:r>
              <a:rPr lang="fr-FR" i="1" dirty="0" err="1">
                <a:effectLst/>
                <a:latin typeface="Times"/>
              </a:rPr>
              <a:t>their</a:t>
            </a:r>
            <a:r>
              <a:rPr lang="fr-FR" i="1" dirty="0">
                <a:effectLst/>
                <a:latin typeface="Times"/>
              </a:rPr>
              <a:t> </a:t>
            </a:r>
            <a:r>
              <a:rPr lang="fr-FR" i="1" dirty="0" err="1">
                <a:effectLst/>
                <a:latin typeface="Times"/>
              </a:rPr>
              <a:t>caseloads</a:t>
            </a:r>
            <a:r>
              <a:rPr lang="fr-FR" i="1" dirty="0">
                <a:effectLst/>
                <a:latin typeface="Times"/>
              </a:rPr>
              <a:t> [1,23].</a:t>
            </a:r>
            <a:endParaRPr lang="fr-FR" dirty="0">
              <a:effectLst/>
              <a:latin typeface="Times"/>
            </a:endParaRPr>
          </a:p>
          <a:p>
            <a:r>
              <a:rPr lang="fr-FR" i="1" dirty="0">
                <a:effectLst/>
                <a:latin typeface="Times"/>
              </a:rPr>
              <a:t>3. </a:t>
            </a:r>
            <a:r>
              <a:rPr lang="fr-FR" i="1" dirty="0" err="1">
                <a:effectLst/>
                <a:latin typeface="Times"/>
              </a:rPr>
              <a:t>Therapists</a:t>
            </a:r>
            <a:r>
              <a:rPr lang="fr-FR" i="1" dirty="0">
                <a:effectLst/>
                <a:latin typeface="Times"/>
              </a:rPr>
              <a:t> </a:t>
            </a:r>
            <a:r>
              <a:rPr lang="fr-FR" i="1" dirty="0" err="1">
                <a:effectLst/>
                <a:latin typeface="Times"/>
              </a:rPr>
              <a:t>rarely</a:t>
            </a:r>
            <a:r>
              <a:rPr lang="fr-FR" i="1" dirty="0">
                <a:effectLst/>
                <a:latin typeface="Times"/>
              </a:rPr>
              <a:t> use </a:t>
            </a:r>
            <a:r>
              <a:rPr lang="fr-FR" i="1" dirty="0" err="1">
                <a:effectLst/>
                <a:latin typeface="Times"/>
              </a:rPr>
              <a:t>specific</a:t>
            </a:r>
            <a:r>
              <a:rPr lang="fr-FR" i="1" dirty="0">
                <a:effectLst/>
                <a:latin typeface="Times"/>
              </a:rPr>
              <a:t> goals to guide</a:t>
            </a:r>
            <a:endParaRPr lang="fr-FR" dirty="0">
              <a:effectLst/>
              <a:latin typeface="Times"/>
            </a:endParaRPr>
          </a:p>
          <a:p>
            <a:r>
              <a:rPr lang="fr-FR" i="1" dirty="0">
                <a:effectLst/>
                <a:latin typeface="Times"/>
              </a:rPr>
              <a:t>allocation of </a:t>
            </a:r>
            <a:r>
              <a:rPr lang="fr-FR" i="1" dirty="0" err="1">
                <a:effectLst/>
                <a:latin typeface="Times"/>
              </a:rPr>
              <a:t>resources</a:t>
            </a:r>
            <a:r>
              <a:rPr lang="fr-FR" i="1" dirty="0">
                <a:effectLst/>
                <a:latin typeface="Times"/>
              </a:rPr>
              <a:t> [23].</a:t>
            </a:r>
            <a:endParaRPr lang="fr-FR" dirty="0">
              <a:effectLst/>
              <a:latin typeface="Times"/>
            </a:endParaRPr>
          </a:p>
          <a:p>
            <a:r>
              <a:rPr lang="fr-FR" i="1" dirty="0">
                <a:effectLst/>
                <a:latin typeface="Times"/>
              </a:rPr>
              <a:t>4. Goals, </a:t>
            </a:r>
            <a:r>
              <a:rPr lang="fr-FR" i="1" dirty="0" err="1">
                <a:effectLst/>
                <a:latin typeface="Times"/>
              </a:rPr>
              <a:t>even</a:t>
            </a:r>
            <a:r>
              <a:rPr lang="fr-FR" i="1" dirty="0">
                <a:effectLst/>
                <a:latin typeface="Times"/>
              </a:rPr>
              <a:t> if </a:t>
            </a:r>
            <a:r>
              <a:rPr lang="fr-FR" i="1" dirty="0" err="1">
                <a:effectLst/>
                <a:latin typeface="Times"/>
              </a:rPr>
              <a:t>present</a:t>
            </a:r>
            <a:r>
              <a:rPr lang="fr-FR" i="1" dirty="0">
                <a:effectLst/>
                <a:latin typeface="Times"/>
              </a:rPr>
              <a:t>, are </a:t>
            </a:r>
            <a:r>
              <a:rPr lang="fr-FR" i="1" dirty="0" err="1">
                <a:effectLst/>
                <a:latin typeface="Times"/>
              </a:rPr>
              <a:t>rarely</a:t>
            </a:r>
            <a:r>
              <a:rPr lang="fr-FR" i="1" dirty="0">
                <a:effectLst/>
                <a:latin typeface="Times"/>
              </a:rPr>
              <a:t> </a:t>
            </a:r>
            <a:r>
              <a:rPr lang="fr-FR" i="1" dirty="0" err="1">
                <a:effectLst/>
                <a:latin typeface="Times"/>
              </a:rPr>
              <a:t>shared</a:t>
            </a:r>
            <a:r>
              <a:rPr lang="fr-FR" i="1" dirty="0">
                <a:effectLst/>
                <a:latin typeface="Times"/>
              </a:rPr>
              <a:t> </a:t>
            </a:r>
            <a:r>
              <a:rPr lang="fr-FR" i="1" dirty="0" err="1">
                <a:effectLst/>
                <a:latin typeface="Times"/>
              </a:rPr>
              <a:t>with</a:t>
            </a:r>
            <a:r>
              <a:rPr lang="fr-FR" i="1" dirty="0">
                <a:effectLst/>
                <a:latin typeface="Times"/>
              </a:rPr>
              <a:t> the</a:t>
            </a:r>
            <a:endParaRPr lang="fr-FR" dirty="0">
              <a:effectLst/>
              <a:latin typeface="Times"/>
            </a:endParaRPr>
          </a:p>
          <a:p>
            <a:r>
              <a:rPr lang="fr-FR" i="1" dirty="0" err="1">
                <a:effectLst/>
                <a:latin typeface="Times"/>
              </a:rPr>
              <a:t>child</a:t>
            </a:r>
            <a:r>
              <a:rPr lang="fr-FR" i="1" dirty="0">
                <a:effectLst/>
                <a:latin typeface="Times"/>
              </a:rPr>
              <a:t> or parents [8,20].</a:t>
            </a:r>
            <a:endParaRPr lang="fr-FR" dirty="0">
              <a:effectLst/>
              <a:latin typeface="Times"/>
            </a:endParaRPr>
          </a:p>
          <a:p>
            <a:r>
              <a:rPr lang="fr-FR" i="1" dirty="0">
                <a:effectLst/>
                <a:latin typeface="Times"/>
              </a:rPr>
              <a:t>5. In the absence of </a:t>
            </a:r>
            <a:r>
              <a:rPr lang="fr-FR" i="1" dirty="0" err="1">
                <a:effectLst/>
                <a:latin typeface="Times"/>
              </a:rPr>
              <a:t>shared</a:t>
            </a:r>
            <a:r>
              <a:rPr lang="fr-FR" i="1" dirty="0">
                <a:effectLst/>
                <a:latin typeface="Times"/>
              </a:rPr>
              <a:t> goals, </a:t>
            </a:r>
            <a:r>
              <a:rPr lang="fr-FR" i="1" dirty="0" err="1">
                <a:effectLst/>
                <a:latin typeface="Times"/>
              </a:rPr>
              <a:t>therapists</a:t>
            </a:r>
            <a:r>
              <a:rPr lang="fr-FR" i="1" dirty="0">
                <a:effectLst/>
                <a:latin typeface="Times"/>
              </a:rPr>
              <a:t> </a:t>
            </a:r>
            <a:r>
              <a:rPr lang="fr-FR" i="1" dirty="0" err="1">
                <a:effectLst/>
                <a:latin typeface="Times"/>
              </a:rPr>
              <a:t>allocate</a:t>
            </a:r>
            <a:endParaRPr lang="fr-FR" dirty="0">
              <a:effectLst/>
              <a:latin typeface="Times"/>
            </a:endParaRPr>
          </a:p>
          <a:p>
            <a:r>
              <a:rPr lang="fr-FR" i="1" dirty="0" err="1">
                <a:effectLst/>
                <a:latin typeface="Times"/>
              </a:rPr>
              <a:t>resources</a:t>
            </a:r>
            <a:r>
              <a:rPr lang="fr-FR" i="1" dirty="0">
                <a:effectLst/>
                <a:latin typeface="Times"/>
              </a:rPr>
              <a:t> </a:t>
            </a:r>
            <a:r>
              <a:rPr lang="fr-FR" i="1" dirty="0" err="1">
                <a:effectLst/>
                <a:latin typeface="Times"/>
              </a:rPr>
              <a:t>based</a:t>
            </a:r>
            <a:r>
              <a:rPr lang="fr-FR" i="1" dirty="0">
                <a:effectLst/>
                <a:latin typeface="Times"/>
              </a:rPr>
              <a:t> on </a:t>
            </a:r>
            <a:r>
              <a:rPr lang="fr-FR" i="1" dirty="0" err="1">
                <a:effectLst/>
                <a:latin typeface="Times"/>
              </a:rPr>
              <a:t>their</a:t>
            </a:r>
            <a:r>
              <a:rPr lang="fr-FR" i="1" dirty="0">
                <a:effectLst/>
                <a:latin typeface="Times"/>
              </a:rPr>
              <a:t> </a:t>
            </a:r>
            <a:r>
              <a:rPr lang="fr-FR" i="1" dirty="0" err="1">
                <a:effectLst/>
                <a:latin typeface="Times"/>
              </a:rPr>
              <a:t>beliefs</a:t>
            </a:r>
            <a:r>
              <a:rPr lang="fr-FR" i="1" dirty="0">
                <a:effectLst/>
                <a:latin typeface="Times"/>
              </a:rPr>
              <a:t>, values, and</a:t>
            </a:r>
            <a:endParaRPr lang="fr-FR" dirty="0">
              <a:effectLst/>
              <a:latin typeface="Times"/>
            </a:endParaRPr>
          </a:p>
          <a:p>
            <a:r>
              <a:rPr lang="fr-FR" i="1" dirty="0" err="1">
                <a:effectLst/>
                <a:latin typeface="Times"/>
              </a:rPr>
              <a:t>emotions</a:t>
            </a:r>
            <a:r>
              <a:rPr lang="fr-FR" i="1" dirty="0">
                <a:effectLst/>
                <a:latin typeface="Times"/>
              </a:rPr>
              <a:t> (</a:t>
            </a:r>
            <a:r>
              <a:rPr lang="fr-FR" i="1" dirty="0">
                <a:effectLst/>
                <a:latin typeface="Helvetica" pitchFamily="2" charset="0"/>
              </a:rPr>
              <a:t>e.g.</a:t>
            </a:r>
            <a:r>
              <a:rPr lang="fr-FR" i="1" dirty="0">
                <a:effectLst/>
                <a:latin typeface="Times"/>
              </a:rPr>
              <a:t>, </a:t>
            </a:r>
            <a:r>
              <a:rPr lang="fr-FR" i="1" dirty="0" err="1">
                <a:effectLst/>
                <a:latin typeface="Times"/>
              </a:rPr>
              <a:t>therapists</a:t>
            </a:r>
            <a:r>
              <a:rPr lang="fr-FR" i="1" dirty="0">
                <a:effectLst/>
                <a:latin typeface="Times"/>
              </a:rPr>
              <a:t> </a:t>
            </a:r>
            <a:r>
              <a:rPr lang="fr-FR" i="1" dirty="0" err="1">
                <a:effectLst/>
                <a:latin typeface="Times"/>
              </a:rPr>
              <a:t>feel</a:t>
            </a:r>
            <a:r>
              <a:rPr lang="fr-FR" i="1" dirty="0">
                <a:effectLst/>
                <a:latin typeface="Times"/>
              </a:rPr>
              <a:t> </a:t>
            </a:r>
            <a:r>
              <a:rPr lang="fr-FR" i="1" dirty="0" err="1">
                <a:effectLst/>
                <a:latin typeface="Times"/>
              </a:rPr>
              <a:t>great</a:t>
            </a:r>
            <a:r>
              <a:rPr lang="fr-FR" i="1" dirty="0">
                <a:effectLst/>
                <a:latin typeface="Times"/>
              </a:rPr>
              <a:t> </a:t>
            </a:r>
            <a:r>
              <a:rPr lang="fr-FR" i="1" dirty="0" err="1">
                <a:effectLst/>
                <a:latin typeface="Times"/>
              </a:rPr>
              <a:t>responsibility</a:t>
            </a:r>
            <a:r>
              <a:rPr lang="fr-FR" i="1" dirty="0">
                <a:effectLst/>
                <a:latin typeface="Times"/>
              </a:rPr>
              <a:t> for</a:t>
            </a:r>
            <a:endParaRPr lang="fr-FR" dirty="0">
              <a:effectLst/>
              <a:latin typeface="Times"/>
            </a:endParaRPr>
          </a:p>
          <a:p>
            <a:r>
              <a:rPr lang="fr-FR" i="1" dirty="0" err="1">
                <a:effectLst/>
                <a:latin typeface="Times"/>
              </a:rPr>
              <a:t>children</a:t>
            </a:r>
            <a:r>
              <a:rPr lang="fr-FR" i="1" dirty="0">
                <a:effectLst/>
                <a:latin typeface="Times"/>
              </a:rPr>
              <a:t> on </a:t>
            </a:r>
            <a:r>
              <a:rPr lang="fr-FR" i="1" dirty="0" err="1">
                <a:effectLst/>
                <a:latin typeface="Times"/>
              </a:rPr>
              <a:t>their</a:t>
            </a:r>
            <a:r>
              <a:rPr lang="fr-FR" i="1" dirty="0">
                <a:effectLst/>
                <a:latin typeface="Times"/>
              </a:rPr>
              <a:t> </a:t>
            </a:r>
            <a:r>
              <a:rPr lang="fr-FR" i="1" dirty="0" err="1">
                <a:effectLst/>
                <a:latin typeface="Times"/>
              </a:rPr>
              <a:t>caseloads</a:t>
            </a:r>
            <a:r>
              <a:rPr lang="fr-FR" i="1" dirty="0">
                <a:effectLst/>
                <a:latin typeface="Times"/>
              </a:rPr>
              <a:t> and </a:t>
            </a:r>
            <a:r>
              <a:rPr lang="fr-FR" i="1" dirty="0" err="1">
                <a:effectLst/>
                <a:latin typeface="Times"/>
              </a:rPr>
              <a:t>guilt</a:t>
            </a:r>
            <a:r>
              <a:rPr lang="fr-FR" i="1" dirty="0">
                <a:effectLst/>
                <a:latin typeface="Times"/>
              </a:rPr>
              <a:t> for not</a:t>
            </a:r>
            <a:endParaRPr lang="fr-FR" dirty="0">
              <a:effectLst/>
              <a:latin typeface="Times"/>
            </a:endParaRPr>
          </a:p>
          <a:p>
            <a:r>
              <a:rPr lang="fr-FR" i="1" dirty="0" err="1">
                <a:effectLst/>
                <a:latin typeface="Times"/>
              </a:rPr>
              <a:t>providing</a:t>
            </a:r>
            <a:r>
              <a:rPr lang="fr-FR" i="1" dirty="0">
                <a:effectLst/>
                <a:latin typeface="Times"/>
              </a:rPr>
              <a:t> </a:t>
            </a:r>
            <a:r>
              <a:rPr lang="fr-FR" i="1" dirty="0" err="1">
                <a:effectLst/>
                <a:latin typeface="Times"/>
              </a:rPr>
              <a:t>treatment</a:t>
            </a:r>
            <a:r>
              <a:rPr lang="fr-FR" i="1" dirty="0">
                <a:effectLst/>
                <a:latin typeface="Times"/>
              </a:rPr>
              <a:t> for </a:t>
            </a:r>
            <a:r>
              <a:rPr lang="fr-FR" i="1" dirty="0" err="1">
                <a:effectLst/>
                <a:latin typeface="Times"/>
              </a:rPr>
              <a:t>these</a:t>
            </a:r>
            <a:r>
              <a:rPr lang="fr-FR" i="1" dirty="0">
                <a:effectLst/>
                <a:latin typeface="Times"/>
              </a:rPr>
              <a:t> </a:t>
            </a:r>
            <a:r>
              <a:rPr lang="fr-FR" i="1" dirty="0" err="1">
                <a:effectLst/>
                <a:latin typeface="Times"/>
              </a:rPr>
              <a:t>children</a:t>
            </a:r>
            <a:r>
              <a:rPr lang="fr-FR" i="1" dirty="0">
                <a:effectLst/>
                <a:latin typeface="Times"/>
              </a:rPr>
              <a:t>) [20,24].</a:t>
            </a:r>
            <a:endParaRPr lang="fr-FR" dirty="0">
              <a:effectLst/>
              <a:latin typeface="Times"/>
            </a:endParaRPr>
          </a:p>
          <a:p>
            <a:r>
              <a:rPr lang="fr-FR" i="1" dirty="0">
                <a:effectLst/>
                <a:latin typeface="Times"/>
              </a:rPr>
              <a:t>6. </a:t>
            </a:r>
            <a:r>
              <a:rPr lang="fr-FR" i="1" dirty="0" err="1">
                <a:effectLst/>
                <a:latin typeface="Times"/>
              </a:rPr>
              <a:t>Therapists</a:t>
            </a:r>
            <a:r>
              <a:rPr lang="fr-FR" i="1" dirty="0">
                <a:effectLst/>
                <a:latin typeface="Times"/>
              </a:rPr>
              <a:t> </a:t>
            </a:r>
            <a:r>
              <a:rPr lang="fr-FR" i="1" dirty="0" err="1">
                <a:effectLst/>
                <a:latin typeface="Times"/>
              </a:rPr>
              <a:t>rarely</a:t>
            </a:r>
            <a:r>
              <a:rPr lang="fr-FR" i="1" dirty="0">
                <a:effectLst/>
                <a:latin typeface="Times"/>
              </a:rPr>
              <a:t> </a:t>
            </a:r>
            <a:r>
              <a:rPr lang="fr-FR" i="1" dirty="0" err="1">
                <a:effectLst/>
                <a:latin typeface="Times"/>
              </a:rPr>
              <a:t>evaluate</a:t>
            </a:r>
            <a:r>
              <a:rPr lang="fr-FR" i="1" dirty="0">
                <a:effectLst/>
                <a:latin typeface="Times"/>
              </a:rPr>
              <a:t> the </a:t>
            </a:r>
            <a:r>
              <a:rPr lang="fr-FR" i="1" dirty="0" err="1">
                <a:effectLst/>
                <a:latin typeface="Times"/>
              </a:rPr>
              <a:t>effects</a:t>
            </a:r>
            <a:r>
              <a:rPr lang="fr-FR" i="1" dirty="0">
                <a:effectLst/>
                <a:latin typeface="Times"/>
              </a:rPr>
              <a:t> of </a:t>
            </a:r>
            <a:r>
              <a:rPr lang="fr-FR" i="1" dirty="0" err="1">
                <a:effectLst/>
                <a:latin typeface="Times"/>
              </a:rPr>
              <a:t>treatments</a:t>
            </a:r>
            <a:endParaRPr lang="fr-FR" dirty="0">
              <a:effectLst/>
              <a:latin typeface="Times"/>
            </a:endParaRPr>
          </a:p>
          <a:p>
            <a:r>
              <a:rPr lang="fr-FR" i="1" dirty="0">
                <a:effectLst/>
                <a:latin typeface="Times"/>
              </a:rPr>
              <a:t>[23].</a:t>
            </a:r>
            <a:endParaRPr lang="fr-FR" dirty="0">
              <a:effectLst/>
              <a:latin typeface="Times"/>
            </a:endParaRPr>
          </a:p>
          <a:p>
            <a:pPr marL="171450" indent="-171450">
              <a:buFont typeface="Wingdings" pitchFamily="2" charset="2"/>
              <a:buChar char="Ø"/>
            </a:pPr>
            <a:endParaRPr lang="fr-FR" dirty="0"/>
          </a:p>
          <a:p>
            <a:endParaRPr lang="fr-FR" dirty="0"/>
          </a:p>
        </p:txBody>
      </p:sp>
      <p:sp>
        <p:nvSpPr>
          <p:cNvPr id="4" name="Espace réservé du numéro de diapositive 3"/>
          <p:cNvSpPr>
            <a:spLocks noGrp="1"/>
          </p:cNvSpPr>
          <p:nvPr>
            <p:ph type="sldNum" sz="quarter" idx="5"/>
          </p:nvPr>
        </p:nvSpPr>
        <p:spPr/>
        <p:txBody>
          <a:bodyPr/>
          <a:lstStyle/>
          <a:p>
            <a:fld id="{9E071D49-9829-3D47-A4B0-238AF63A7530}" type="slidenum">
              <a:rPr lang="fr-FR" smtClean="0"/>
              <a:t>7</a:t>
            </a:fld>
            <a:endParaRPr lang="fr-FR"/>
          </a:p>
        </p:txBody>
      </p:sp>
    </p:spTree>
    <p:extLst>
      <p:ext uri="{BB962C8B-B14F-4D97-AF65-F5344CB8AC3E}">
        <p14:creationId xmlns:p14="http://schemas.microsoft.com/office/powerpoint/2010/main" val="1845132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285750" indent="-285750">
              <a:buFont typeface="Wingdings" pitchFamily="2" charset="2"/>
              <a:buChar char="Ø"/>
            </a:pPr>
            <a:r>
              <a:rPr lang="fr-FR" dirty="0"/>
              <a:t>Nombre médian des prises en charge paramédicales par semaine </a:t>
            </a:r>
            <a:r>
              <a:rPr lang="fr-FR" dirty="0" err="1"/>
              <a:t>e´tait</a:t>
            </a:r>
            <a:r>
              <a:rPr lang="fr-FR" dirty="0"/>
              <a:t> de 3,85 [0,5–11,5]. Il</a:t>
            </a:r>
          </a:p>
          <a:p>
            <a:r>
              <a:rPr lang="fr-FR" dirty="0"/>
              <a:t>augmentait en fonction du stade de GMFCS ( p &lt; 0,0001)</a:t>
            </a:r>
          </a:p>
          <a:p>
            <a:endParaRPr lang="fr-FR" dirty="0"/>
          </a:p>
          <a:p>
            <a:endParaRPr lang="fr-FR" dirty="0"/>
          </a:p>
          <a:p>
            <a:r>
              <a:rPr lang="fr-FR" dirty="0"/>
              <a:t>Objectifs de </a:t>
            </a:r>
            <a:r>
              <a:rPr lang="fr-FR" dirty="0" err="1"/>
              <a:t>qualiuté</a:t>
            </a:r>
            <a:r>
              <a:rPr lang="fr-FR" dirty="0"/>
              <a:t> en Fr mais pas que</a:t>
            </a:r>
          </a:p>
          <a:p>
            <a:endParaRPr lang="fr-FR" dirty="0"/>
          </a:p>
        </p:txBody>
      </p:sp>
      <p:sp>
        <p:nvSpPr>
          <p:cNvPr id="4" name="Espace réservé du numéro de diapositive 3"/>
          <p:cNvSpPr>
            <a:spLocks noGrp="1"/>
          </p:cNvSpPr>
          <p:nvPr>
            <p:ph type="sldNum" sz="quarter" idx="5"/>
          </p:nvPr>
        </p:nvSpPr>
        <p:spPr/>
        <p:txBody>
          <a:bodyPr/>
          <a:lstStyle/>
          <a:p>
            <a:fld id="{9E071D49-9829-3D47-A4B0-238AF63A7530}" type="slidenum">
              <a:rPr lang="fr-FR" smtClean="0"/>
              <a:t>8</a:t>
            </a:fld>
            <a:endParaRPr lang="fr-FR"/>
          </a:p>
        </p:txBody>
      </p:sp>
    </p:spTree>
    <p:extLst>
      <p:ext uri="{BB962C8B-B14F-4D97-AF65-F5344CB8AC3E}">
        <p14:creationId xmlns:p14="http://schemas.microsoft.com/office/powerpoint/2010/main" val="2324063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Intervention de Audrey</a:t>
            </a:r>
          </a:p>
          <a:p>
            <a:r>
              <a:rPr lang="fr-FR" dirty="0"/>
              <a:t>&gt; présentation du parcours de Théo en réadaptation, pour que les participants puissent réfléchir à pourquoi déterminer les objectifs</a:t>
            </a:r>
          </a:p>
        </p:txBody>
      </p:sp>
      <p:sp>
        <p:nvSpPr>
          <p:cNvPr id="4" name="Espace réservé du numéro de diapositive 3"/>
          <p:cNvSpPr>
            <a:spLocks noGrp="1"/>
          </p:cNvSpPr>
          <p:nvPr>
            <p:ph type="sldNum" sz="quarter" idx="5"/>
          </p:nvPr>
        </p:nvSpPr>
        <p:spPr/>
        <p:txBody>
          <a:bodyPr/>
          <a:lstStyle/>
          <a:p>
            <a:fld id="{9E071D49-9829-3D47-A4B0-238AF63A7530}" type="slidenum">
              <a:rPr lang="fr-FR" smtClean="0"/>
              <a:t>9</a:t>
            </a:fld>
            <a:endParaRPr lang="fr-FR"/>
          </a:p>
        </p:txBody>
      </p:sp>
    </p:spTree>
    <p:extLst>
      <p:ext uri="{BB962C8B-B14F-4D97-AF65-F5344CB8AC3E}">
        <p14:creationId xmlns:p14="http://schemas.microsoft.com/office/powerpoint/2010/main" val="37681072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Point de vue d’Audrey</a:t>
            </a:r>
          </a:p>
          <a:p>
            <a:r>
              <a:rPr lang="fr-FR" dirty="0"/>
              <a:t>Éventuellement présentation d’un exemple de thérapie avec détermination d’objectifs et un exemple&gt; qu’est ce qui est différent, qu’est ce qui est bien qu’est ce qui est moins bien dans les deux cas</a:t>
            </a:r>
          </a:p>
          <a:p>
            <a:endParaRPr lang="fr-FR" dirty="0"/>
          </a:p>
          <a:p>
            <a:r>
              <a:rPr lang="fr-FR" dirty="0"/>
              <a:t>Self </a:t>
            </a:r>
            <a:r>
              <a:rPr lang="fr-FR" dirty="0" err="1"/>
              <a:t>regulation</a:t>
            </a:r>
            <a:r>
              <a:rPr lang="fr-FR" dirty="0"/>
              <a:t> </a:t>
            </a:r>
            <a:r>
              <a:rPr lang="fr-FR" dirty="0" err="1"/>
              <a:t>theory</a:t>
            </a:r>
            <a:endParaRPr lang="fr-FR" dirty="0"/>
          </a:p>
          <a:p>
            <a:endParaRPr lang="fr-FR" dirty="0"/>
          </a:p>
          <a:p>
            <a:endParaRPr lang="fr-FR" dirty="0"/>
          </a:p>
          <a:p>
            <a:r>
              <a:rPr lang="fr-FR" dirty="0"/>
              <a:t>Idées conscientes d’un individu régulent ses actions</a:t>
            </a:r>
          </a:p>
          <a:p>
            <a:endParaRPr lang="fr-FR" dirty="0"/>
          </a:p>
          <a:p>
            <a:r>
              <a:rPr lang="fr-FR" dirty="0"/>
              <a:t>Affecter la performance en concentrant l'attention, en dirigeant l'effort, en augmentant la motivation et en permettant le développement de stratégies pour atteindre l'objectif </a:t>
            </a:r>
          </a:p>
          <a:p>
            <a:r>
              <a:rPr lang="fr-FR" dirty="0"/>
              <a:t>Effet cognitif et comportemental</a:t>
            </a:r>
          </a:p>
          <a:p>
            <a:endParaRPr lang="fr-FR" dirty="0"/>
          </a:p>
          <a:p>
            <a:r>
              <a:rPr lang="fr-FR" dirty="0"/>
              <a:t>Exemple : </a:t>
            </a:r>
            <a:r>
              <a:rPr lang="fr-FR" dirty="0" err="1"/>
              <a:t>théo</a:t>
            </a:r>
            <a:r>
              <a:rPr lang="fr-FR" dirty="0"/>
              <a:t> va </a:t>
            </a:r>
            <a:r>
              <a:rPr lang="fr-FR" dirty="0" err="1"/>
              <a:t>utliser</a:t>
            </a:r>
            <a:r>
              <a:rPr lang="fr-FR" dirty="0"/>
              <a:t> son couteau. Théo va sauter les deux pieds joints</a:t>
            </a:r>
          </a:p>
          <a:p>
            <a:endParaRPr lang="fr-FR" dirty="0"/>
          </a:p>
          <a:p>
            <a:endParaRPr lang="fr-FR" dirty="0"/>
          </a:p>
          <a:p>
            <a:r>
              <a:rPr lang="fr-FR" dirty="0" err="1"/>
              <a:t>Bovend’Ert</a:t>
            </a:r>
            <a:r>
              <a:rPr lang="fr-FR" dirty="0"/>
              <a:t> 2009</a:t>
            </a:r>
          </a:p>
          <a:p>
            <a:r>
              <a:rPr lang="fr-FR" i="1" dirty="0">
                <a:effectLst/>
                <a:latin typeface="Helvetica" pitchFamily="2" charset="0"/>
              </a:rPr>
              <a:t>It </a:t>
            </a:r>
            <a:r>
              <a:rPr lang="fr-FR" i="1" dirty="0" err="1">
                <a:effectLst/>
                <a:latin typeface="Helvetica" pitchFamily="2" charset="0"/>
              </a:rPr>
              <a:t>is</a:t>
            </a:r>
            <a:r>
              <a:rPr lang="fr-FR" i="1" dirty="0">
                <a:effectLst/>
                <a:latin typeface="Helvetica" pitchFamily="2" charset="0"/>
              </a:rPr>
              <a:t> </a:t>
            </a:r>
            <a:r>
              <a:rPr lang="fr-FR" i="1" dirty="0" err="1">
                <a:effectLst/>
                <a:latin typeface="Helvetica" pitchFamily="2" charset="0"/>
              </a:rPr>
              <a:t>also</a:t>
            </a:r>
            <a:r>
              <a:rPr lang="fr-FR" i="1" dirty="0">
                <a:effectLst/>
                <a:latin typeface="Helvetica" pitchFamily="2" charset="0"/>
              </a:rPr>
              <a:t> </a:t>
            </a:r>
            <a:r>
              <a:rPr lang="fr-FR" i="1" dirty="0" err="1">
                <a:effectLst/>
                <a:latin typeface="Helvetica" pitchFamily="2" charset="0"/>
              </a:rPr>
              <a:t>well</a:t>
            </a:r>
            <a:r>
              <a:rPr lang="fr-FR" i="1" dirty="0">
                <a:effectLst/>
                <a:latin typeface="Helvetica" pitchFamily="2" charset="0"/>
              </a:rPr>
              <a:t> </a:t>
            </a:r>
            <a:r>
              <a:rPr lang="fr-FR" i="1" dirty="0" err="1">
                <a:effectLst/>
                <a:latin typeface="Helvetica" pitchFamily="2" charset="0"/>
              </a:rPr>
              <a:t>recognized</a:t>
            </a:r>
            <a:r>
              <a:rPr lang="fr-FR" i="1" dirty="0">
                <a:effectLst/>
                <a:latin typeface="Helvetica" pitchFamily="2" charset="0"/>
              </a:rPr>
              <a:t> </a:t>
            </a:r>
            <a:r>
              <a:rPr lang="fr-FR" i="1" dirty="0" err="1">
                <a:effectLst/>
                <a:latin typeface="Helvetica" pitchFamily="2" charset="0"/>
              </a:rPr>
              <a:t>that</a:t>
            </a:r>
            <a:r>
              <a:rPr lang="fr-FR" i="1" dirty="0">
                <a:effectLst/>
                <a:latin typeface="Helvetica" pitchFamily="2" charset="0"/>
              </a:rPr>
              <a:t> goal setting </a:t>
            </a:r>
            <a:r>
              <a:rPr lang="fr-FR" i="1" dirty="0" err="1">
                <a:effectLst/>
                <a:latin typeface="Helvetica" pitchFamily="2" charset="0"/>
              </a:rPr>
              <a:t>is</a:t>
            </a:r>
            <a:r>
              <a:rPr lang="fr-FR" i="1" dirty="0">
                <a:effectLst/>
                <a:latin typeface="Helvetica" pitchFamily="2" charset="0"/>
              </a:rPr>
              <a:t> an</a:t>
            </a:r>
            <a:r>
              <a:rPr lang="fr-FR" i="0" dirty="0">
                <a:effectLst/>
                <a:latin typeface="Helvetica" pitchFamily="2" charset="0"/>
              </a:rPr>
              <a:t> </a:t>
            </a:r>
            <a:r>
              <a:rPr lang="fr-FR" i="1" dirty="0">
                <a:effectLst/>
                <a:latin typeface="Helvetica" pitchFamily="2" charset="0"/>
              </a:rPr>
              <a:t>effective </a:t>
            </a:r>
            <a:r>
              <a:rPr lang="fr-FR" i="1" dirty="0" err="1">
                <a:effectLst/>
                <a:latin typeface="Helvetica" pitchFamily="2" charset="0"/>
              </a:rPr>
              <a:t>way</a:t>
            </a:r>
            <a:r>
              <a:rPr lang="fr-FR" i="1" dirty="0">
                <a:effectLst/>
                <a:latin typeface="Helvetica" pitchFamily="2" charset="0"/>
              </a:rPr>
              <a:t> of </a:t>
            </a:r>
            <a:r>
              <a:rPr lang="fr-FR" i="1" dirty="0" err="1">
                <a:effectLst/>
                <a:latin typeface="Helvetica" pitchFamily="2" charset="0"/>
              </a:rPr>
              <a:t>achieving</a:t>
            </a:r>
            <a:r>
              <a:rPr lang="fr-FR" i="1" dirty="0">
                <a:effectLst/>
                <a:latin typeface="Helvetica" pitchFamily="2" charset="0"/>
              </a:rPr>
              <a:t> </a:t>
            </a:r>
            <a:r>
              <a:rPr lang="fr-FR" i="1" dirty="0" err="1">
                <a:effectLst/>
                <a:latin typeface="Helvetica" pitchFamily="2" charset="0"/>
              </a:rPr>
              <a:t>behavioural</a:t>
            </a:r>
            <a:r>
              <a:rPr lang="fr-FR" i="1" dirty="0">
                <a:effectLst/>
                <a:latin typeface="Helvetica" pitchFamily="2" charset="0"/>
              </a:rPr>
              <a:t> change in</a:t>
            </a:r>
            <a:r>
              <a:rPr lang="fr-FR" i="0" dirty="0">
                <a:effectLst/>
                <a:latin typeface="Helvetica" pitchFamily="2" charset="0"/>
              </a:rPr>
              <a:t> </a:t>
            </a:r>
            <a:r>
              <a:rPr lang="fr-FR" i="1" dirty="0">
                <a:effectLst/>
                <a:latin typeface="Helvetica" pitchFamily="2" charset="0"/>
              </a:rPr>
              <a:t>people.3,4</a:t>
            </a:r>
          </a:p>
          <a:p>
            <a:endParaRPr lang="fr-FR" dirty="0"/>
          </a:p>
          <a:p>
            <a:pPr marL="0" marR="0" lvl="0" indent="0" algn="l" defTabSz="685800" rtl="0" eaLnBrk="1" fontAlgn="auto" latinLnBrk="0" hangingPunct="1">
              <a:lnSpc>
                <a:spcPct val="100000"/>
              </a:lnSpc>
              <a:spcBef>
                <a:spcPts val="0"/>
              </a:spcBef>
              <a:spcAft>
                <a:spcPts val="0"/>
              </a:spcAft>
              <a:buClrTx/>
              <a:buSzTx/>
              <a:buFontTx/>
              <a:buNone/>
              <a:tabLst/>
              <a:defRPr/>
            </a:pPr>
            <a:r>
              <a:rPr lang="fr-FR" dirty="0" err="1"/>
              <a:t>Lowing</a:t>
            </a:r>
            <a:r>
              <a:rPr lang="fr-FR" dirty="0"/>
              <a:t> K 2009</a:t>
            </a:r>
          </a:p>
          <a:p>
            <a:pPr marL="0" marR="0" lvl="0" indent="0" algn="l" defTabSz="685800" rtl="0" eaLnBrk="1" fontAlgn="auto" latinLnBrk="0" hangingPunct="1">
              <a:lnSpc>
                <a:spcPct val="100000"/>
              </a:lnSpc>
              <a:spcBef>
                <a:spcPts val="0"/>
              </a:spcBef>
              <a:spcAft>
                <a:spcPts val="0"/>
              </a:spcAft>
              <a:buClrTx/>
              <a:buSzTx/>
              <a:buFontTx/>
              <a:buNone/>
              <a:tabLst/>
              <a:defRPr/>
            </a:pPr>
            <a:r>
              <a:rPr lang="fr-FR" dirty="0"/>
              <a:t>Le but de la définition d'objectifs spécifiques est d'améliorer la conscience des objectifs de la thérapie et d'influencer la performance en concentrant l'attention, en dirigeant l'effort, en augmentant la motivation et en permettant le développement de stratégies pour atteindre l'objectif [15,16]. </a:t>
            </a:r>
          </a:p>
          <a:p>
            <a:pPr marL="0" marR="0" lvl="0" indent="0" algn="l" defTabSz="685800" rtl="0" eaLnBrk="1" fontAlgn="auto" latinLnBrk="0" hangingPunct="1">
              <a:lnSpc>
                <a:spcPct val="100000"/>
              </a:lnSpc>
              <a:spcBef>
                <a:spcPts val="0"/>
              </a:spcBef>
              <a:spcAft>
                <a:spcPts val="0"/>
              </a:spcAft>
              <a:buClrTx/>
              <a:buSzTx/>
              <a:buFontTx/>
              <a:buNone/>
              <a:tabLst/>
              <a:defRPr/>
            </a:pPr>
            <a:endParaRPr lang="fr-FR" dirty="0"/>
          </a:p>
          <a:p>
            <a:r>
              <a:rPr lang="fr-FR" i="1" dirty="0">
                <a:effectLst/>
                <a:latin typeface="Helvetica" pitchFamily="2" charset="0"/>
              </a:rPr>
              <a:t>This issue of </a:t>
            </a:r>
            <a:r>
              <a:rPr lang="fr-FR" i="1" dirty="0" err="1">
                <a:effectLst/>
                <a:latin typeface="Helvetica" pitchFamily="2" charset="0"/>
              </a:rPr>
              <a:t>Clinical</a:t>
            </a:r>
            <a:r>
              <a:rPr lang="fr-FR" i="1" dirty="0">
                <a:effectLst/>
                <a:latin typeface="Helvetica" pitchFamily="2" charset="0"/>
              </a:rPr>
              <a:t> </a:t>
            </a:r>
            <a:r>
              <a:rPr lang="fr-FR" i="1" dirty="0" err="1">
                <a:effectLst/>
                <a:latin typeface="Helvetica" pitchFamily="2" charset="0"/>
              </a:rPr>
              <a:t>Rehabilitation</a:t>
            </a:r>
            <a:r>
              <a:rPr lang="fr-FR" i="1" dirty="0">
                <a:effectLst/>
                <a:latin typeface="Helvetica" pitchFamily="2" charset="0"/>
              </a:rPr>
              <a:t> </a:t>
            </a:r>
            <a:r>
              <a:rPr lang="fr-FR" i="1" dirty="0" err="1">
                <a:effectLst/>
                <a:latin typeface="Helvetica" pitchFamily="2" charset="0"/>
              </a:rPr>
              <a:t>includes</a:t>
            </a:r>
            <a:endParaRPr lang="fr-FR" dirty="0">
              <a:effectLst/>
              <a:latin typeface="Helvetica" pitchFamily="2" charset="0"/>
            </a:endParaRPr>
          </a:p>
          <a:p>
            <a:r>
              <a:rPr lang="fr-FR" i="1" dirty="0" err="1">
                <a:effectLst/>
                <a:latin typeface="Helvetica" pitchFamily="2" charset="0"/>
              </a:rPr>
              <a:t>seven</a:t>
            </a:r>
            <a:r>
              <a:rPr lang="fr-FR" i="1" dirty="0">
                <a:effectLst/>
                <a:latin typeface="Helvetica" pitchFamily="2" charset="0"/>
              </a:rPr>
              <a:t> </a:t>
            </a:r>
            <a:r>
              <a:rPr lang="fr-FR" i="1" dirty="0" err="1">
                <a:effectLst/>
                <a:latin typeface="Helvetica" pitchFamily="2" charset="0"/>
              </a:rPr>
              <a:t>papers</a:t>
            </a:r>
            <a:r>
              <a:rPr lang="fr-FR" i="1" dirty="0">
                <a:effectLst/>
                <a:latin typeface="Helvetica" pitchFamily="2" charset="0"/>
              </a:rPr>
              <a:t> </a:t>
            </a:r>
            <a:r>
              <a:rPr lang="fr-FR" i="1" dirty="0" err="1">
                <a:effectLst/>
                <a:latin typeface="Helvetica" pitchFamily="2" charset="0"/>
              </a:rPr>
              <a:t>concerned</a:t>
            </a:r>
            <a:r>
              <a:rPr lang="fr-FR" i="1" dirty="0">
                <a:effectLst/>
                <a:latin typeface="Helvetica" pitchFamily="2" charset="0"/>
              </a:rPr>
              <a:t> </a:t>
            </a:r>
            <a:r>
              <a:rPr lang="fr-FR" i="1" dirty="0" err="1">
                <a:effectLst/>
                <a:latin typeface="Helvetica" pitchFamily="2" charset="0"/>
              </a:rPr>
              <a:t>with</a:t>
            </a:r>
            <a:r>
              <a:rPr lang="fr-FR" i="1" dirty="0">
                <a:effectLst/>
                <a:latin typeface="Helvetica" pitchFamily="2" charset="0"/>
              </a:rPr>
              <a:t> aspects of the </a:t>
            </a:r>
            <a:r>
              <a:rPr lang="fr-FR" i="1" dirty="0" err="1">
                <a:effectLst/>
                <a:latin typeface="Helvetica" pitchFamily="2" charset="0"/>
              </a:rPr>
              <a:t>goalsetting</a:t>
            </a:r>
            <a:endParaRPr lang="fr-FR" dirty="0">
              <a:effectLst/>
              <a:latin typeface="Helvetica" pitchFamily="2" charset="0"/>
            </a:endParaRPr>
          </a:p>
          <a:p>
            <a:r>
              <a:rPr lang="fr-FR" i="1" dirty="0">
                <a:effectLst/>
                <a:latin typeface="Helvetica" pitchFamily="2" charset="0"/>
              </a:rPr>
              <a:t>process. This Editorial sets </a:t>
            </a:r>
            <a:r>
              <a:rPr lang="fr-FR" i="1" dirty="0" err="1">
                <a:effectLst/>
                <a:latin typeface="Helvetica" pitchFamily="2" charset="0"/>
              </a:rPr>
              <a:t>these</a:t>
            </a:r>
            <a:r>
              <a:rPr lang="fr-FR" i="1" dirty="0">
                <a:effectLst/>
                <a:latin typeface="Helvetica" pitchFamily="2" charset="0"/>
              </a:rPr>
              <a:t> </a:t>
            </a:r>
            <a:r>
              <a:rPr lang="fr-FR" i="1" dirty="0" err="1">
                <a:effectLst/>
                <a:latin typeface="Helvetica" pitchFamily="2" charset="0"/>
              </a:rPr>
              <a:t>papers</a:t>
            </a:r>
            <a:r>
              <a:rPr lang="fr-FR" i="1" dirty="0">
                <a:effectLst/>
                <a:latin typeface="Helvetica" pitchFamily="2" charset="0"/>
              </a:rPr>
              <a:t> in</a:t>
            </a:r>
            <a:endParaRPr lang="fr-FR" dirty="0">
              <a:effectLst/>
              <a:latin typeface="Helvetica" pitchFamily="2" charset="0"/>
            </a:endParaRPr>
          </a:p>
          <a:p>
            <a:r>
              <a:rPr lang="fr-FR" i="1" dirty="0">
                <a:effectLst/>
                <a:latin typeface="Helvetica" pitchFamily="2" charset="0"/>
              </a:rPr>
              <a:t>the </a:t>
            </a:r>
            <a:r>
              <a:rPr lang="fr-FR" i="1" dirty="0" err="1">
                <a:effectLst/>
                <a:latin typeface="Helvetica" pitchFamily="2" charset="0"/>
              </a:rPr>
              <a:t>context</a:t>
            </a:r>
            <a:r>
              <a:rPr lang="fr-FR" i="1" dirty="0">
                <a:effectLst/>
                <a:latin typeface="Helvetica" pitchFamily="2" charset="0"/>
              </a:rPr>
              <a:t> of the </a:t>
            </a:r>
            <a:r>
              <a:rPr lang="fr-FR" i="1" dirty="0" err="1">
                <a:effectLst/>
                <a:latin typeface="Helvetica" pitchFamily="2" charset="0"/>
              </a:rPr>
              <a:t>whole</a:t>
            </a:r>
            <a:r>
              <a:rPr lang="fr-FR" i="1" dirty="0">
                <a:effectLst/>
                <a:latin typeface="Helvetica" pitchFamily="2" charset="0"/>
              </a:rPr>
              <a:t> process of goal setting.</a:t>
            </a:r>
            <a:endParaRPr lang="fr-FR" dirty="0">
              <a:effectLst/>
              <a:latin typeface="Helvetica" pitchFamily="2" charset="0"/>
            </a:endParaRPr>
          </a:p>
          <a:p>
            <a:r>
              <a:rPr lang="fr-FR" i="1" dirty="0">
                <a:effectLst/>
                <a:latin typeface="Helvetica" pitchFamily="2" charset="0"/>
              </a:rPr>
              <a:t>It first </a:t>
            </a:r>
            <a:r>
              <a:rPr lang="fr-FR" i="1" dirty="0" err="1">
                <a:effectLst/>
                <a:latin typeface="Helvetica" pitchFamily="2" charset="0"/>
              </a:rPr>
              <a:t>considers</a:t>
            </a:r>
            <a:r>
              <a:rPr lang="fr-FR" i="1" dirty="0">
                <a:effectLst/>
                <a:latin typeface="Helvetica" pitchFamily="2" charset="0"/>
              </a:rPr>
              <a:t> </a:t>
            </a:r>
            <a:r>
              <a:rPr lang="fr-FR" i="1" dirty="0" err="1">
                <a:effectLst/>
                <a:latin typeface="Helvetica" pitchFamily="2" charset="0"/>
              </a:rPr>
              <a:t>what</a:t>
            </a:r>
            <a:r>
              <a:rPr lang="fr-FR" i="1" dirty="0">
                <a:effectLst/>
                <a:latin typeface="Helvetica" pitchFamily="2" charset="0"/>
              </a:rPr>
              <a:t> goals are, the </a:t>
            </a:r>
            <a:r>
              <a:rPr lang="fr-FR" i="1" dirty="0" err="1">
                <a:effectLst/>
                <a:latin typeface="Helvetica" pitchFamily="2" charset="0"/>
              </a:rPr>
              <a:t>reasons</a:t>
            </a:r>
            <a:r>
              <a:rPr lang="fr-FR" i="1" dirty="0">
                <a:effectLst/>
                <a:latin typeface="Helvetica" pitchFamily="2" charset="0"/>
              </a:rPr>
              <a:t> for</a:t>
            </a:r>
            <a:endParaRPr lang="fr-FR" dirty="0">
              <a:effectLst/>
              <a:latin typeface="Helvetica" pitchFamily="2" charset="0"/>
            </a:endParaRPr>
          </a:p>
          <a:p>
            <a:r>
              <a:rPr lang="fr-FR" i="1" dirty="0">
                <a:effectLst/>
                <a:latin typeface="Helvetica" pitchFamily="2" charset="0"/>
              </a:rPr>
              <a:t>setting goals, and the </a:t>
            </a:r>
            <a:r>
              <a:rPr lang="fr-FR" i="1" dirty="0" err="1">
                <a:effectLst/>
                <a:latin typeface="Helvetica" pitchFamily="2" charset="0"/>
              </a:rPr>
              <a:t>theories</a:t>
            </a:r>
            <a:r>
              <a:rPr lang="fr-FR" i="1" dirty="0">
                <a:effectLst/>
                <a:latin typeface="Helvetica" pitchFamily="2" charset="0"/>
              </a:rPr>
              <a:t> </a:t>
            </a:r>
            <a:r>
              <a:rPr lang="fr-FR" i="1" dirty="0" err="1">
                <a:effectLst/>
                <a:latin typeface="Helvetica" pitchFamily="2" charset="0"/>
              </a:rPr>
              <a:t>that</a:t>
            </a:r>
            <a:r>
              <a:rPr lang="fr-FR" i="1" dirty="0">
                <a:effectLst/>
                <a:latin typeface="Helvetica" pitchFamily="2" charset="0"/>
              </a:rPr>
              <a:t> </a:t>
            </a:r>
            <a:r>
              <a:rPr lang="fr-FR" i="1" dirty="0" err="1">
                <a:effectLst/>
                <a:latin typeface="Helvetica" pitchFamily="2" charset="0"/>
              </a:rPr>
              <a:t>underlie</a:t>
            </a:r>
            <a:r>
              <a:rPr lang="fr-FR" i="1" dirty="0">
                <a:effectLst/>
                <a:latin typeface="Helvetica" pitchFamily="2" charset="0"/>
              </a:rPr>
              <a:t> goal</a:t>
            </a:r>
            <a:endParaRPr lang="fr-FR" dirty="0">
              <a:effectLst/>
              <a:latin typeface="Helvetica" pitchFamily="2" charset="0"/>
            </a:endParaRPr>
          </a:p>
          <a:p>
            <a:r>
              <a:rPr lang="fr-FR" i="1" dirty="0">
                <a:effectLst/>
                <a:latin typeface="Helvetica" pitchFamily="2" charset="0"/>
              </a:rPr>
              <a:t>setting.</a:t>
            </a:r>
            <a:endParaRPr lang="fr-FR" dirty="0">
              <a:effectLst/>
              <a:latin typeface="Helvetica" pitchFamily="2"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fr-FR" dirty="0"/>
          </a:p>
        </p:txBody>
      </p:sp>
      <p:sp>
        <p:nvSpPr>
          <p:cNvPr id="4" name="Espace réservé du numéro de diapositive 3"/>
          <p:cNvSpPr>
            <a:spLocks noGrp="1"/>
          </p:cNvSpPr>
          <p:nvPr>
            <p:ph type="sldNum" sz="quarter" idx="5"/>
          </p:nvPr>
        </p:nvSpPr>
        <p:spPr/>
        <p:txBody>
          <a:bodyPr/>
          <a:lstStyle/>
          <a:p>
            <a:fld id="{9E071D49-9829-3D47-A4B0-238AF63A7530}" type="slidenum">
              <a:rPr lang="fr-FR" smtClean="0"/>
              <a:t>10</a:t>
            </a:fld>
            <a:endParaRPr lang="fr-FR"/>
          </a:p>
        </p:txBody>
      </p:sp>
    </p:spTree>
    <p:extLst>
      <p:ext uri="{BB962C8B-B14F-4D97-AF65-F5344CB8AC3E}">
        <p14:creationId xmlns:p14="http://schemas.microsoft.com/office/powerpoint/2010/main" val="4002606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a:p>
            <a:r>
              <a:rPr lang="fr-FR" i="1" dirty="0">
                <a:effectLst/>
                <a:latin typeface="Helvetica" pitchFamily="2" charset="0"/>
              </a:rPr>
              <a:t>McGrath JR, Adams L. Patient-</a:t>
            </a:r>
            <a:r>
              <a:rPr lang="fr-FR" i="1" dirty="0" err="1">
                <a:effectLst/>
                <a:latin typeface="Helvetica" pitchFamily="2" charset="0"/>
              </a:rPr>
              <a:t>centred</a:t>
            </a:r>
            <a:r>
              <a:rPr lang="fr-FR" i="1" dirty="0">
                <a:effectLst/>
                <a:latin typeface="Helvetica" pitchFamily="2" charset="0"/>
              </a:rPr>
              <a:t> goal</a:t>
            </a:r>
            <a:r>
              <a:rPr lang="fr-FR" i="0" dirty="0">
                <a:effectLst/>
                <a:latin typeface="Helvetica" pitchFamily="2" charset="0"/>
              </a:rPr>
              <a:t> </a:t>
            </a:r>
            <a:r>
              <a:rPr lang="fr-FR" i="1" dirty="0">
                <a:effectLst/>
                <a:latin typeface="Helvetica" pitchFamily="2" charset="0"/>
              </a:rPr>
              <a:t>planning: a </a:t>
            </a:r>
            <a:r>
              <a:rPr lang="fr-FR" i="1" dirty="0" err="1">
                <a:effectLst/>
                <a:latin typeface="Helvetica" pitchFamily="2" charset="0"/>
              </a:rPr>
              <a:t>systemic</a:t>
            </a:r>
            <a:r>
              <a:rPr lang="fr-FR" i="1" dirty="0">
                <a:effectLst/>
                <a:latin typeface="Helvetica" pitchFamily="2" charset="0"/>
              </a:rPr>
              <a:t> </a:t>
            </a:r>
            <a:r>
              <a:rPr lang="fr-FR" i="1" dirty="0" err="1">
                <a:effectLst/>
                <a:latin typeface="Helvetica" pitchFamily="2" charset="0"/>
              </a:rPr>
              <a:t>psychological</a:t>
            </a:r>
            <a:r>
              <a:rPr lang="fr-FR" i="1" dirty="0">
                <a:effectLst/>
                <a:latin typeface="Helvetica" pitchFamily="2" charset="0"/>
              </a:rPr>
              <a:t> </a:t>
            </a:r>
            <a:r>
              <a:rPr lang="fr-FR" i="1" dirty="0" err="1">
                <a:effectLst/>
                <a:latin typeface="Helvetica" pitchFamily="2" charset="0"/>
              </a:rPr>
              <a:t>therapy</a:t>
            </a:r>
            <a:r>
              <a:rPr lang="fr-FR" i="1" dirty="0">
                <a:effectLst/>
                <a:latin typeface="Helvetica" pitchFamily="2" charset="0"/>
              </a:rPr>
              <a:t>?</a:t>
            </a:r>
            <a:endParaRPr lang="fr-FR" dirty="0">
              <a:effectLst/>
              <a:latin typeface="Helvetica" pitchFamily="2" charset="0"/>
            </a:endParaRPr>
          </a:p>
          <a:p>
            <a:r>
              <a:rPr lang="fr-FR" i="1" dirty="0">
                <a:effectLst/>
                <a:latin typeface="Helvetica" pitchFamily="2" charset="0"/>
              </a:rPr>
              <a:t>Top Stroke </a:t>
            </a:r>
            <a:r>
              <a:rPr lang="fr-FR" i="1" dirty="0" err="1">
                <a:effectLst/>
                <a:latin typeface="Helvetica" pitchFamily="2" charset="0"/>
              </a:rPr>
              <a:t>Rehabil</a:t>
            </a:r>
            <a:r>
              <a:rPr lang="fr-FR" i="1" dirty="0">
                <a:effectLst/>
                <a:latin typeface="Helvetica" pitchFamily="2" charset="0"/>
              </a:rPr>
              <a:t> 1999; 6: 43–50.</a:t>
            </a:r>
          </a:p>
          <a:p>
            <a:r>
              <a:rPr lang="fr-FR" i="1" dirty="0">
                <a:effectLst/>
                <a:latin typeface="Helvetica" pitchFamily="2" charset="0"/>
              </a:rPr>
              <a:t>This article </a:t>
            </a:r>
            <a:r>
              <a:rPr lang="fr-FR" i="1" dirty="0" err="1">
                <a:effectLst/>
                <a:latin typeface="Helvetica" pitchFamily="2" charset="0"/>
              </a:rPr>
              <a:t>suggests</a:t>
            </a:r>
            <a:r>
              <a:rPr lang="fr-FR" i="1" dirty="0">
                <a:effectLst/>
                <a:latin typeface="Helvetica" pitchFamily="2" charset="0"/>
              </a:rPr>
              <a:t> </a:t>
            </a:r>
            <a:r>
              <a:rPr lang="fr-FR" i="1" dirty="0" err="1">
                <a:effectLst/>
                <a:latin typeface="Helvetica" pitchFamily="2" charset="0"/>
              </a:rPr>
              <a:t>that</a:t>
            </a:r>
            <a:r>
              <a:rPr lang="fr-FR" i="1" dirty="0">
                <a:effectLst/>
                <a:latin typeface="Helvetica" pitchFamily="2" charset="0"/>
              </a:rPr>
              <a:t> </a:t>
            </a:r>
            <a:r>
              <a:rPr lang="fr-FR" i="1" dirty="0" err="1">
                <a:effectLst/>
                <a:latin typeface="Helvetica" pitchFamily="2" charset="0"/>
              </a:rPr>
              <a:t>using</a:t>
            </a:r>
            <a:r>
              <a:rPr lang="fr-FR" i="1" dirty="0">
                <a:effectLst/>
                <a:latin typeface="Helvetica" pitchFamily="2" charset="0"/>
              </a:rPr>
              <a:t> patient-</a:t>
            </a:r>
            <a:r>
              <a:rPr lang="fr-FR" i="1" dirty="0" err="1">
                <a:effectLst/>
                <a:latin typeface="Helvetica" pitchFamily="2" charset="0"/>
              </a:rPr>
              <a:t>centered</a:t>
            </a:r>
            <a:r>
              <a:rPr lang="fr-FR" i="1" dirty="0">
                <a:effectLst/>
                <a:latin typeface="Helvetica" pitchFamily="2" charset="0"/>
              </a:rPr>
              <a:t> goal planning, </a:t>
            </a:r>
            <a:r>
              <a:rPr lang="fr-FR" i="1" dirty="0" err="1">
                <a:effectLst/>
                <a:latin typeface="Helvetica" pitchFamily="2" charset="0"/>
              </a:rPr>
              <a:t>such</a:t>
            </a:r>
            <a:r>
              <a:rPr lang="fr-FR" i="1" dirty="0">
                <a:effectLst/>
                <a:latin typeface="Helvetica" pitchFamily="2" charset="0"/>
              </a:rPr>
              <a:t> as </a:t>
            </a:r>
            <a:r>
              <a:rPr lang="fr-FR" i="1" dirty="0" err="1">
                <a:effectLst/>
                <a:latin typeface="Helvetica" pitchFamily="2" charset="0"/>
              </a:rPr>
              <a:t>described</a:t>
            </a:r>
            <a:r>
              <a:rPr lang="fr-FR" i="1" dirty="0">
                <a:effectLst/>
                <a:latin typeface="Helvetica" pitchFamily="2" charset="0"/>
              </a:rPr>
              <a:t> in </a:t>
            </a:r>
            <a:r>
              <a:rPr lang="fr-FR" i="1" dirty="0" err="1">
                <a:effectLst/>
                <a:latin typeface="Helvetica" pitchFamily="2" charset="0"/>
              </a:rPr>
              <a:t>other</a:t>
            </a:r>
            <a:r>
              <a:rPr lang="fr-FR" i="1" dirty="0">
                <a:effectLst/>
                <a:latin typeface="Helvetica" pitchFamily="2" charset="0"/>
              </a:rPr>
              <a:t> articles in </a:t>
            </a:r>
            <a:r>
              <a:rPr lang="fr-FR" i="1" dirty="0" err="1">
                <a:effectLst/>
                <a:latin typeface="Helvetica" pitchFamily="2" charset="0"/>
              </a:rPr>
              <a:t>this</a:t>
            </a:r>
            <a:r>
              <a:rPr lang="fr-FR" i="1" dirty="0">
                <a:effectLst/>
                <a:latin typeface="Helvetica" pitchFamily="2" charset="0"/>
              </a:rPr>
              <a:t> issue,</a:t>
            </a:r>
            <a:endParaRPr lang="fr-FR" dirty="0">
              <a:effectLst/>
              <a:latin typeface="Helvetica" pitchFamily="2" charset="0"/>
            </a:endParaRPr>
          </a:p>
          <a:p>
            <a:r>
              <a:rPr lang="fr-FR" i="1" dirty="0" err="1">
                <a:effectLst/>
                <a:latin typeface="Helvetica" pitchFamily="2" charset="0"/>
              </a:rPr>
              <a:t>may</a:t>
            </a:r>
            <a:r>
              <a:rPr lang="fr-FR" i="1" dirty="0">
                <a:effectLst/>
                <a:latin typeface="Helvetica" pitchFamily="2" charset="0"/>
              </a:rPr>
              <a:t> </a:t>
            </a:r>
            <a:r>
              <a:rPr lang="fr-FR" i="1" dirty="0" err="1">
                <a:effectLst/>
                <a:latin typeface="Helvetica" pitchFamily="2" charset="0"/>
              </a:rPr>
              <a:t>be</a:t>
            </a:r>
            <a:r>
              <a:rPr lang="fr-FR" i="1" dirty="0">
                <a:effectLst/>
                <a:latin typeface="Helvetica" pitchFamily="2" charset="0"/>
              </a:rPr>
              <a:t> </a:t>
            </a:r>
            <a:r>
              <a:rPr lang="fr-FR" i="1" dirty="0" err="1">
                <a:effectLst/>
                <a:latin typeface="Helvetica" pitchFamily="2" charset="0"/>
              </a:rPr>
              <a:t>directly</a:t>
            </a:r>
            <a:r>
              <a:rPr lang="fr-FR" i="1" dirty="0">
                <a:effectLst/>
                <a:latin typeface="Helvetica" pitchFamily="2" charset="0"/>
              </a:rPr>
              <a:t> </a:t>
            </a:r>
            <a:r>
              <a:rPr lang="fr-FR" i="1" dirty="0" err="1">
                <a:effectLst/>
                <a:latin typeface="Helvetica" pitchFamily="2" charset="0"/>
              </a:rPr>
              <a:t>beneficial</a:t>
            </a:r>
            <a:r>
              <a:rPr lang="fr-FR" i="1" dirty="0">
                <a:effectLst/>
                <a:latin typeface="Helvetica" pitchFamily="2" charset="0"/>
              </a:rPr>
              <a:t> to the patients in </a:t>
            </a:r>
            <a:r>
              <a:rPr lang="fr-FR" i="1" dirty="0" err="1">
                <a:effectLst/>
                <a:latin typeface="Helvetica" pitchFamily="2" charset="0"/>
              </a:rPr>
              <a:t>terms</a:t>
            </a:r>
            <a:r>
              <a:rPr lang="fr-FR" i="1" dirty="0">
                <a:effectLst/>
                <a:latin typeface="Helvetica" pitchFamily="2" charset="0"/>
              </a:rPr>
              <a:t> of </a:t>
            </a:r>
            <a:r>
              <a:rPr lang="fr-FR" i="1" dirty="0" err="1">
                <a:effectLst/>
                <a:latin typeface="Helvetica" pitchFamily="2" charset="0"/>
              </a:rPr>
              <a:t>reducing</a:t>
            </a:r>
            <a:r>
              <a:rPr lang="fr-FR" i="1" dirty="0">
                <a:effectLst/>
                <a:latin typeface="Helvetica" pitchFamily="2" charset="0"/>
              </a:rPr>
              <a:t> </a:t>
            </a:r>
            <a:r>
              <a:rPr lang="fr-FR" i="1" dirty="0" err="1">
                <a:effectLst/>
                <a:latin typeface="Helvetica" pitchFamily="2" charset="0"/>
              </a:rPr>
              <a:t>anxiety</a:t>
            </a:r>
            <a:r>
              <a:rPr lang="fr-FR" i="1" dirty="0">
                <a:effectLst/>
                <a:latin typeface="Helvetica" pitchFamily="2" charset="0"/>
              </a:rPr>
              <a:t> and </a:t>
            </a:r>
            <a:r>
              <a:rPr lang="fr-FR" i="1" dirty="0" err="1">
                <a:effectLst/>
                <a:latin typeface="Helvetica" pitchFamily="2" charset="0"/>
              </a:rPr>
              <a:t>distress</a:t>
            </a:r>
            <a:r>
              <a:rPr lang="fr-FR" i="1" dirty="0">
                <a:effectLst/>
                <a:latin typeface="Helvetica" pitchFamily="2" charset="0"/>
              </a:rPr>
              <a:t>. One </a:t>
            </a:r>
            <a:r>
              <a:rPr lang="fr-FR" i="1" dirty="0" err="1">
                <a:effectLst/>
                <a:latin typeface="Helvetica" pitchFamily="2" charset="0"/>
              </a:rPr>
              <a:t>theory</a:t>
            </a:r>
            <a:r>
              <a:rPr lang="fr-FR" i="1" dirty="0">
                <a:effectLst/>
                <a:latin typeface="Helvetica" pitchFamily="2" charset="0"/>
              </a:rPr>
              <a:t> or model of</a:t>
            </a:r>
            <a:endParaRPr lang="fr-FR" dirty="0">
              <a:effectLst/>
              <a:latin typeface="Helvetica" pitchFamily="2" charset="0"/>
            </a:endParaRPr>
          </a:p>
          <a:p>
            <a:r>
              <a:rPr lang="fr-FR" i="1" dirty="0">
                <a:effectLst/>
                <a:latin typeface="Helvetica" pitchFamily="2" charset="0"/>
              </a:rPr>
              <a:t>affective </a:t>
            </a:r>
            <a:r>
              <a:rPr lang="fr-FR" i="1" dirty="0" err="1">
                <a:effectLst/>
                <a:latin typeface="Helvetica" pitchFamily="2" charset="0"/>
              </a:rPr>
              <a:t>disorder</a:t>
            </a:r>
            <a:r>
              <a:rPr lang="fr-FR" i="1" dirty="0">
                <a:effectLst/>
                <a:latin typeface="Helvetica" pitchFamily="2" charset="0"/>
              </a:rPr>
              <a:t> </a:t>
            </a:r>
            <a:r>
              <a:rPr lang="fr-FR" i="1" dirty="0" err="1">
                <a:effectLst/>
                <a:latin typeface="Helvetica" pitchFamily="2" charset="0"/>
              </a:rPr>
              <a:t>is</a:t>
            </a:r>
            <a:r>
              <a:rPr lang="fr-FR" i="1" dirty="0">
                <a:effectLst/>
                <a:latin typeface="Helvetica" pitchFamily="2" charset="0"/>
              </a:rPr>
              <a:t> </a:t>
            </a:r>
            <a:r>
              <a:rPr lang="fr-FR" i="1" dirty="0" err="1">
                <a:effectLst/>
                <a:latin typeface="Helvetica" pitchFamily="2" charset="0"/>
              </a:rPr>
              <a:t>reviewed</a:t>
            </a:r>
            <a:r>
              <a:rPr lang="fr-FR" i="1" dirty="0">
                <a:effectLst/>
                <a:latin typeface="Helvetica" pitchFamily="2" charset="0"/>
              </a:rPr>
              <a:t>, and </a:t>
            </a:r>
            <a:r>
              <a:rPr lang="fr-FR" i="1" dirty="0" err="1">
                <a:effectLst/>
                <a:latin typeface="Helvetica" pitchFamily="2" charset="0"/>
              </a:rPr>
              <a:t>it</a:t>
            </a:r>
            <a:r>
              <a:rPr lang="fr-FR" i="1" dirty="0">
                <a:effectLst/>
                <a:latin typeface="Helvetica" pitchFamily="2" charset="0"/>
              </a:rPr>
              <a:t> </a:t>
            </a:r>
            <a:r>
              <a:rPr lang="fr-FR" i="1" dirty="0" err="1">
                <a:effectLst/>
                <a:latin typeface="Helvetica" pitchFamily="2" charset="0"/>
              </a:rPr>
              <a:t>is</a:t>
            </a:r>
            <a:r>
              <a:rPr lang="fr-FR" i="1" dirty="0">
                <a:effectLst/>
                <a:latin typeface="Helvetica" pitchFamily="2" charset="0"/>
              </a:rPr>
              <a:t> </a:t>
            </a:r>
            <a:r>
              <a:rPr lang="fr-FR" i="1" dirty="0" err="1">
                <a:effectLst/>
                <a:latin typeface="Helvetica" pitchFamily="2" charset="0"/>
              </a:rPr>
              <a:t>noted</a:t>
            </a:r>
            <a:r>
              <a:rPr lang="fr-FR" i="1" dirty="0">
                <a:effectLst/>
                <a:latin typeface="Helvetica" pitchFamily="2" charset="0"/>
              </a:rPr>
              <a:t> </a:t>
            </a:r>
            <a:r>
              <a:rPr lang="fr-FR" i="1" dirty="0" err="1">
                <a:effectLst/>
                <a:latin typeface="Helvetica" pitchFamily="2" charset="0"/>
              </a:rPr>
              <a:t>that</a:t>
            </a:r>
            <a:r>
              <a:rPr lang="fr-FR" i="1" dirty="0">
                <a:effectLst/>
                <a:latin typeface="Helvetica" pitchFamily="2" charset="0"/>
              </a:rPr>
              <a:t> </a:t>
            </a:r>
            <a:r>
              <a:rPr lang="fr-FR" i="1" dirty="0" err="1">
                <a:effectLst/>
                <a:latin typeface="Helvetica" pitchFamily="2" charset="0"/>
              </a:rPr>
              <a:t>this</a:t>
            </a:r>
            <a:r>
              <a:rPr lang="fr-FR" i="1" dirty="0">
                <a:effectLst/>
                <a:latin typeface="Helvetica" pitchFamily="2" charset="0"/>
              </a:rPr>
              <a:t> </a:t>
            </a:r>
            <a:r>
              <a:rPr lang="fr-FR" i="1" dirty="0" err="1">
                <a:effectLst/>
                <a:latin typeface="Helvetica" pitchFamily="2" charset="0"/>
              </a:rPr>
              <a:t>theory</a:t>
            </a:r>
            <a:r>
              <a:rPr lang="fr-FR" i="1" dirty="0">
                <a:effectLst/>
                <a:latin typeface="Helvetica" pitchFamily="2" charset="0"/>
              </a:rPr>
              <a:t> </a:t>
            </a:r>
            <a:r>
              <a:rPr lang="fr-FR" i="1" dirty="0" err="1">
                <a:effectLst/>
                <a:latin typeface="Helvetica" pitchFamily="2" charset="0"/>
              </a:rPr>
              <a:t>predicts</a:t>
            </a:r>
            <a:r>
              <a:rPr lang="fr-FR" i="1" dirty="0">
                <a:effectLst/>
                <a:latin typeface="Helvetica" pitchFamily="2" charset="0"/>
              </a:rPr>
              <a:t> </a:t>
            </a:r>
            <a:r>
              <a:rPr lang="fr-FR" i="1" dirty="0" err="1">
                <a:effectLst/>
                <a:latin typeface="Helvetica" pitchFamily="2" charset="0"/>
              </a:rPr>
              <a:t>that</a:t>
            </a:r>
            <a:r>
              <a:rPr lang="fr-FR" i="1" dirty="0">
                <a:effectLst/>
                <a:latin typeface="Helvetica" pitchFamily="2" charset="0"/>
              </a:rPr>
              <a:t> </a:t>
            </a:r>
            <a:r>
              <a:rPr lang="fr-FR" i="1" dirty="0" err="1">
                <a:effectLst/>
                <a:latin typeface="Helvetica" pitchFamily="2" charset="0"/>
              </a:rPr>
              <a:t>focusing</a:t>
            </a:r>
            <a:r>
              <a:rPr lang="fr-FR" i="1" dirty="0">
                <a:effectLst/>
                <a:latin typeface="Helvetica" pitchFamily="2" charset="0"/>
              </a:rPr>
              <a:t> on patient goals </a:t>
            </a:r>
            <a:r>
              <a:rPr lang="fr-FR" i="1" dirty="0" err="1">
                <a:effectLst/>
                <a:latin typeface="Helvetica" pitchFamily="2" charset="0"/>
              </a:rPr>
              <a:t>would</a:t>
            </a:r>
            <a:endParaRPr lang="fr-FR" dirty="0">
              <a:effectLst/>
              <a:latin typeface="Helvetica" pitchFamily="2" charset="0"/>
            </a:endParaRPr>
          </a:p>
          <a:p>
            <a:r>
              <a:rPr lang="fr-FR" i="1" dirty="0" err="1">
                <a:effectLst/>
                <a:latin typeface="Helvetica" pitchFamily="2" charset="0"/>
              </a:rPr>
              <a:t>reduce</a:t>
            </a:r>
            <a:r>
              <a:rPr lang="fr-FR" i="1" dirty="0">
                <a:effectLst/>
                <a:latin typeface="Helvetica" pitchFamily="2" charset="0"/>
              </a:rPr>
              <a:t> </a:t>
            </a:r>
            <a:r>
              <a:rPr lang="fr-FR" i="1" dirty="0" err="1">
                <a:effectLst/>
                <a:latin typeface="Helvetica" pitchFamily="2" charset="0"/>
              </a:rPr>
              <a:t>anxiety</a:t>
            </a:r>
            <a:r>
              <a:rPr lang="fr-FR" i="1" dirty="0">
                <a:effectLst/>
                <a:latin typeface="Helvetica" pitchFamily="2" charset="0"/>
              </a:rPr>
              <a:t>. </a:t>
            </a:r>
            <a:r>
              <a:rPr lang="fr-FR" i="1" dirty="0" err="1">
                <a:effectLst/>
                <a:latin typeface="Helvetica" pitchFamily="2" charset="0"/>
              </a:rPr>
              <a:t>Observational</a:t>
            </a:r>
            <a:r>
              <a:rPr lang="fr-FR" i="1" dirty="0">
                <a:effectLst/>
                <a:latin typeface="Helvetica" pitchFamily="2" charset="0"/>
              </a:rPr>
              <a:t> data </a:t>
            </a:r>
            <a:r>
              <a:rPr lang="fr-FR" i="1" dirty="0" err="1">
                <a:effectLst/>
                <a:latin typeface="Helvetica" pitchFamily="2" charset="0"/>
              </a:rPr>
              <a:t>collected</a:t>
            </a:r>
            <a:r>
              <a:rPr lang="fr-FR" i="1" dirty="0">
                <a:effectLst/>
                <a:latin typeface="Helvetica" pitchFamily="2" charset="0"/>
              </a:rPr>
              <a:t> </a:t>
            </a:r>
            <a:r>
              <a:rPr lang="fr-FR" i="1" dirty="0" err="1">
                <a:effectLst/>
                <a:latin typeface="Helvetica" pitchFamily="2" charset="0"/>
              </a:rPr>
              <a:t>routinely</a:t>
            </a:r>
            <a:r>
              <a:rPr lang="fr-FR" i="1" dirty="0">
                <a:effectLst/>
                <a:latin typeface="Helvetica" pitchFamily="2" charset="0"/>
              </a:rPr>
              <a:t> </a:t>
            </a:r>
            <a:r>
              <a:rPr lang="fr-FR" i="1" dirty="0" err="1">
                <a:effectLst/>
                <a:latin typeface="Helvetica" pitchFamily="2" charset="0"/>
              </a:rPr>
              <a:t>from</a:t>
            </a:r>
            <a:r>
              <a:rPr lang="fr-FR" i="1" dirty="0">
                <a:effectLst/>
                <a:latin typeface="Helvetica" pitchFamily="2" charset="0"/>
              </a:rPr>
              <a:t> 82 patients at </a:t>
            </a:r>
            <a:r>
              <a:rPr lang="fr-FR" i="1" dirty="0" err="1">
                <a:effectLst/>
                <a:latin typeface="Helvetica" pitchFamily="2" charset="0"/>
              </a:rPr>
              <a:t>Rivermead</a:t>
            </a:r>
            <a:r>
              <a:rPr lang="fr-FR" i="1" dirty="0">
                <a:effectLst/>
                <a:latin typeface="Helvetica" pitchFamily="2" charset="0"/>
              </a:rPr>
              <a:t> are </a:t>
            </a:r>
            <a:r>
              <a:rPr lang="fr-FR" i="1" dirty="0" err="1">
                <a:effectLst/>
                <a:latin typeface="Helvetica" pitchFamily="2" charset="0"/>
              </a:rPr>
              <a:t>then</a:t>
            </a:r>
            <a:r>
              <a:rPr lang="fr-FR" i="1" dirty="0">
                <a:effectLst/>
                <a:latin typeface="Helvetica" pitchFamily="2" charset="0"/>
              </a:rPr>
              <a:t> </a:t>
            </a:r>
            <a:r>
              <a:rPr lang="fr-FR" i="1" dirty="0" err="1">
                <a:effectLst/>
                <a:latin typeface="Helvetica" pitchFamily="2" charset="0"/>
              </a:rPr>
              <a:t>analyzed</a:t>
            </a:r>
            <a:r>
              <a:rPr lang="fr-FR" i="1" dirty="0">
                <a:effectLst/>
                <a:latin typeface="Helvetica" pitchFamily="2" charset="0"/>
              </a:rPr>
              <a:t>, and</a:t>
            </a:r>
            <a:endParaRPr lang="fr-FR" dirty="0">
              <a:effectLst/>
              <a:latin typeface="Helvetica" pitchFamily="2" charset="0"/>
            </a:endParaRPr>
          </a:p>
          <a:p>
            <a:r>
              <a:rPr lang="fr-FR" i="1" dirty="0" err="1">
                <a:effectLst/>
                <a:latin typeface="Helvetica" pitchFamily="2" charset="0"/>
              </a:rPr>
              <a:t>it</a:t>
            </a:r>
            <a:r>
              <a:rPr lang="fr-FR" i="1" dirty="0">
                <a:effectLst/>
                <a:latin typeface="Helvetica" pitchFamily="2" charset="0"/>
              </a:rPr>
              <a:t> </a:t>
            </a:r>
            <a:r>
              <a:rPr lang="fr-FR" i="1" dirty="0" err="1">
                <a:effectLst/>
                <a:latin typeface="Helvetica" pitchFamily="2" charset="0"/>
              </a:rPr>
              <a:t>is</a:t>
            </a:r>
            <a:r>
              <a:rPr lang="fr-FR" i="1" dirty="0">
                <a:effectLst/>
                <a:latin typeface="Helvetica" pitchFamily="2" charset="0"/>
              </a:rPr>
              <a:t> </a:t>
            </a:r>
            <a:r>
              <a:rPr lang="fr-FR" i="1" dirty="0" err="1">
                <a:effectLst/>
                <a:latin typeface="Helvetica" pitchFamily="2" charset="0"/>
              </a:rPr>
              <a:t>shown</a:t>
            </a:r>
            <a:r>
              <a:rPr lang="fr-FR" i="1" dirty="0">
                <a:effectLst/>
                <a:latin typeface="Helvetica" pitchFamily="2" charset="0"/>
              </a:rPr>
              <a:t> </a:t>
            </a:r>
            <a:r>
              <a:rPr lang="fr-FR" i="1" dirty="0" err="1">
                <a:effectLst/>
                <a:latin typeface="Helvetica" pitchFamily="2" charset="0"/>
              </a:rPr>
              <a:t>that</a:t>
            </a:r>
            <a:r>
              <a:rPr lang="fr-FR" i="1" dirty="0">
                <a:effectLst/>
                <a:latin typeface="Helvetica" pitchFamily="2" charset="0"/>
              </a:rPr>
              <a:t> an </a:t>
            </a:r>
            <a:r>
              <a:rPr lang="fr-FR" i="1" dirty="0" err="1">
                <a:effectLst/>
                <a:latin typeface="Helvetica" pitchFamily="2" charset="0"/>
              </a:rPr>
              <a:t>initially</a:t>
            </a:r>
            <a:r>
              <a:rPr lang="fr-FR" i="1" dirty="0">
                <a:effectLst/>
                <a:latin typeface="Helvetica" pitchFamily="2" charset="0"/>
              </a:rPr>
              <a:t> high </a:t>
            </a:r>
            <a:r>
              <a:rPr lang="fr-FR" i="1" dirty="0" err="1">
                <a:effectLst/>
                <a:latin typeface="Helvetica" pitchFamily="2" charset="0"/>
              </a:rPr>
              <a:t>level</a:t>
            </a:r>
            <a:r>
              <a:rPr lang="fr-FR" i="1" dirty="0">
                <a:effectLst/>
                <a:latin typeface="Helvetica" pitchFamily="2" charset="0"/>
              </a:rPr>
              <a:t> of </a:t>
            </a:r>
            <a:r>
              <a:rPr lang="fr-FR" i="1" dirty="0" err="1">
                <a:effectLst/>
                <a:latin typeface="Helvetica" pitchFamily="2" charset="0"/>
              </a:rPr>
              <a:t>anxiety</a:t>
            </a:r>
            <a:r>
              <a:rPr lang="fr-FR" i="1" dirty="0">
                <a:effectLst/>
                <a:latin typeface="Helvetica" pitchFamily="2" charset="0"/>
              </a:rPr>
              <a:t> </a:t>
            </a:r>
            <a:r>
              <a:rPr lang="fr-FR" i="1" dirty="0" err="1">
                <a:effectLst/>
                <a:latin typeface="Helvetica" pitchFamily="2" charset="0"/>
              </a:rPr>
              <a:t>reduces</a:t>
            </a:r>
            <a:r>
              <a:rPr lang="fr-FR" i="1" dirty="0">
                <a:effectLst/>
                <a:latin typeface="Helvetica" pitchFamily="2" charset="0"/>
              </a:rPr>
              <a:t> </a:t>
            </a:r>
            <a:r>
              <a:rPr lang="fr-FR" i="1" dirty="0" err="1">
                <a:effectLst/>
                <a:latin typeface="Helvetica" pitchFamily="2" charset="0"/>
              </a:rPr>
              <a:t>coincident</a:t>
            </a:r>
            <a:r>
              <a:rPr lang="fr-FR" i="1" dirty="0">
                <a:effectLst/>
                <a:latin typeface="Helvetica" pitchFamily="2" charset="0"/>
              </a:rPr>
              <a:t> </a:t>
            </a:r>
            <a:r>
              <a:rPr lang="fr-FR" i="1" dirty="0" err="1">
                <a:effectLst/>
                <a:latin typeface="Helvetica" pitchFamily="2" charset="0"/>
              </a:rPr>
              <a:t>with</a:t>
            </a:r>
            <a:r>
              <a:rPr lang="fr-FR" i="1" dirty="0">
                <a:effectLst/>
                <a:latin typeface="Helvetica" pitchFamily="2" charset="0"/>
              </a:rPr>
              <a:t> goal planning and </a:t>
            </a:r>
            <a:r>
              <a:rPr lang="fr-FR" i="1" dirty="0" err="1">
                <a:effectLst/>
                <a:latin typeface="Helvetica" pitchFamily="2" charset="0"/>
              </a:rPr>
              <a:t>without</a:t>
            </a:r>
            <a:r>
              <a:rPr lang="fr-FR" i="1" dirty="0">
                <a:effectLst/>
                <a:latin typeface="Helvetica" pitchFamily="2" charset="0"/>
              </a:rPr>
              <a:t> </a:t>
            </a:r>
            <a:r>
              <a:rPr lang="fr-FR" i="1" dirty="0" err="1">
                <a:effectLst/>
                <a:latin typeface="Helvetica" pitchFamily="2" charset="0"/>
              </a:rPr>
              <a:t>any</a:t>
            </a:r>
            <a:r>
              <a:rPr lang="fr-FR" i="1" dirty="0">
                <a:effectLst/>
                <a:latin typeface="Helvetica" pitchFamily="2" charset="0"/>
              </a:rPr>
              <a:t> </a:t>
            </a:r>
            <a:r>
              <a:rPr lang="fr-FR" i="1" dirty="0" err="1">
                <a:effectLst/>
                <a:latin typeface="Helvetica" pitchFamily="2" charset="0"/>
              </a:rPr>
              <a:t>other</a:t>
            </a:r>
            <a:endParaRPr lang="fr-FR" dirty="0">
              <a:effectLst/>
              <a:latin typeface="Helvetica" pitchFamily="2" charset="0"/>
            </a:endParaRPr>
          </a:p>
          <a:p>
            <a:r>
              <a:rPr lang="fr-FR" i="1" dirty="0" err="1">
                <a:effectLst/>
                <a:latin typeface="Helvetica" pitchFamily="2" charset="0"/>
              </a:rPr>
              <a:t>specific</a:t>
            </a:r>
            <a:r>
              <a:rPr lang="fr-FR" i="1" dirty="0">
                <a:effectLst/>
                <a:latin typeface="Helvetica" pitchFamily="2" charset="0"/>
              </a:rPr>
              <a:t> intervention.</a:t>
            </a:r>
            <a:endParaRPr lang="fr-FR" dirty="0">
              <a:effectLst/>
              <a:latin typeface="Helvetica" pitchFamily="2" charset="0"/>
            </a:endParaRPr>
          </a:p>
          <a:p>
            <a:endParaRPr lang="fr-FR" dirty="0">
              <a:effectLst/>
              <a:latin typeface="Helvetica" pitchFamily="2" charset="0"/>
            </a:endParaRPr>
          </a:p>
          <a:p>
            <a:endParaRPr lang="fr-FR" dirty="0"/>
          </a:p>
          <a:p>
            <a:r>
              <a:rPr lang="fr-FR" i="1" dirty="0" err="1">
                <a:effectLst/>
                <a:latin typeface="Helvetica" pitchFamily="2" charset="0"/>
              </a:rPr>
              <a:t>Playford</a:t>
            </a:r>
            <a:r>
              <a:rPr lang="fr-FR" i="1" dirty="0">
                <a:effectLst/>
                <a:latin typeface="Helvetica" pitchFamily="2" charset="0"/>
              </a:rPr>
              <a:t> ED, </a:t>
            </a:r>
            <a:r>
              <a:rPr lang="fr-FR" i="1" dirty="0" err="1">
                <a:effectLst/>
                <a:latin typeface="Helvetica" pitchFamily="2" charset="0"/>
              </a:rPr>
              <a:t>Siegert</a:t>
            </a:r>
            <a:r>
              <a:rPr lang="fr-FR" i="1" dirty="0">
                <a:effectLst/>
                <a:latin typeface="Helvetica" pitchFamily="2" charset="0"/>
              </a:rPr>
              <a:t> R, </a:t>
            </a:r>
            <a:r>
              <a:rPr lang="fr-FR" i="1" dirty="0" err="1">
                <a:effectLst/>
                <a:latin typeface="Helvetica" pitchFamily="2" charset="0"/>
              </a:rPr>
              <a:t>Levack</a:t>
            </a:r>
            <a:r>
              <a:rPr lang="fr-FR" i="1" dirty="0">
                <a:effectLst/>
                <a:latin typeface="Helvetica" pitchFamily="2" charset="0"/>
              </a:rPr>
              <a:t> W, Freeman J.</a:t>
            </a:r>
            <a:r>
              <a:rPr lang="fr-FR" i="0" dirty="0">
                <a:effectLst/>
                <a:latin typeface="Helvetica" pitchFamily="2" charset="0"/>
              </a:rPr>
              <a:t> </a:t>
            </a:r>
            <a:r>
              <a:rPr lang="fr-FR" i="1" dirty="0">
                <a:effectLst/>
                <a:latin typeface="Helvetica" pitchFamily="2" charset="0"/>
              </a:rPr>
              <a:t>Areas of consensus and </a:t>
            </a:r>
            <a:r>
              <a:rPr lang="fr-FR" i="1" dirty="0" err="1">
                <a:effectLst/>
                <a:latin typeface="Helvetica" pitchFamily="2" charset="0"/>
              </a:rPr>
              <a:t>controversy</a:t>
            </a:r>
            <a:r>
              <a:rPr lang="fr-FR" i="1" dirty="0">
                <a:effectLst/>
                <a:latin typeface="Helvetica" pitchFamily="2" charset="0"/>
              </a:rPr>
              <a:t> about</a:t>
            </a:r>
            <a:r>
              <a:rPr lang="fr-FR" i="0" dirty="0">
                <a:effectLst/>
                <a:latin typeface="Helvetica" pitchFamily="2" charset="0"/>
              </a:rPr>
              <a:t> </a:t>
            </a:r>
            <a:r>
              <a:rPr lang="fr-FR" i="1" dirty="0">
                <a:effectLst/>
                <a:latin typeface="Helvetica" pitchFamily="2" charset="0"/>
              </a:rPr>
              <a:t>goal-setting in </a:t>
            </a:r>
            <a:r>
              <a:rPr lang="fr-FR" i="1" dirty="0" err="1">
                <a:effectLst/>
                <a:latin typeface="Helvetica" pitchFamily="2" charset="0"/>
              </a:rPr>
              <a:t>rehabilitation</a:t>
            </a:r>
            <a:r>
              <a:rPr lang="fr-FR" i="1" dirty="0">
                <a:effectLst/>
                <a:latin typeface="Helvetica" pitchFamily="2" charset="0"/>
              </a:rPr>
              <a:t>: a </a:t>
            </a:r>
            <a:r>
              <a:rPr lang="fr-FR" i="1" dirty="0" err="1">
                <a:effectLst/>
                <a:latin typeface="Helvetica" pitchFamily="2" charset="0"/>
              </a:rPr>
              <a:t>conference</a:t>
            </a:r>
            <a:r>
              <a:rPr lang="fr-FR" i="1" dirty="0">
                <a:effectLst/>
                <a:latin typeface="Helvetica" pitchFamily="2" charset="0"/>
              </a:rPr>
              <a:t> report.</a:t>
            </a:r>
            <a:endParaRPr lang="fr-FR" dirty="0">
              <a:effectLst/>
              <a:latin typeface="Helvetica" pitchFamily="2" charset="0"/>
            </a:endParaRPr>
          </a:p>
          <a:p>
            <a:r>
              <a:rPr lang="fr-FR" i="1" dirty="0">
                <a:effectLst/>
                <a:latin typeface="Helvetica" pitchFamily="2" charset="0"/>
              </a:rPr>
              <a:t>Clin </a:t>
            </a:r>
            <a:r>
              <a:rPr lang="fr-FR" i="1" dirty="0" err="1">
                <a:effectLst/>
                <a:latin typeface="Helvetica" pitchFamily="2" charset="0"/>
              </a:rPr>
              <a:t>Rehabil</a:t>
            </a:r>
            <a:r>
              <a:rPr lang="fr-FR" i="1" dirty="0">
                <a:effectLst/>
                <a:latin typeface="Helvetica" pitchFamily="2" charset="0"/>
              </a:rPr>
              <a:t> 2009; 23: 334–44.</a:t>
            </a:r>
            <a:endParaRPr lang="fr-FR" dirty="0">
              <a:effectLst/>
              <a:latin typeface="Helvetica" pitchFamily="2" charset="0"/>
            </a:endParaRPr>
          </a:p>
          <a:p>
            <a:endParaRPr lang="fr-FR" dirty="0"/>
          </a:p>
          <a:p>
            <a:endParaRPr lang="fr-FR" dirty="0"/>
          </a:p>
          <a:p>
            <a:r>
              <a:rPr lang="fr-FR" i="1" dirty="0" err="1">
                <a:effectLst/>
                <a:latin typeface="Helvetica" pitchFamily="2" charset="0"/>
              </a:rPr>
              <a:t>Scobbie</a:t>
            </a:r>
            <a:r>
              <a:rPr lang="fr-FR" i="1" dirty="0">
                <a:effectLst/>
                <a:latin typeface="Helvetica" pitchFamily="2" charset="0"/>
              </a:rPr>
              <a:t> L, </a:t>
            </a:r>
            <a:r>
              <a:rPr lang="fr-FR" i="1" dirty="0" err="1">
                <a:effectLst/>
                <a:latin typeface="Helvetica" pitchFamily="2" charset="0"/>
              </a:rPr>
              <a:t>Wyke</a:t>
            </a:r>
            <a:r>
              <a:rPr lang="fr-FR" i="1" dirty="0">
                <a:effectLst/>
                <a:latin typeface="Helvetica" pitchFamily="2" charset="0"/>
              </a:rPr>
              <a:t> S, Dixon D. </a:t>
            </a:r>
            <a:r>
              <a:rPr lang="fr-FR" i="1" dirty="0" err="1">
                <a:effectLst/>
                <a:latin typeface="Helvetica" pitchFamily="2" charset="0"/>
              </a:rPr>
              <a:t>Identifying</a:t>
            </a:r>
            <a:r>
              <a:rPr lang="fr-FR" i="1" dirty="0">
                <a:effectLst/>
                <a:latin typeface="Helvetica" pitchFamily="2" charset="0"/>
              </a:rPr>
              <a:t> and</a:t>
            </a:r>
            <a:r>
              <a:rPr lang="fr-FR" i="0" dirty="0">
                <a:effectLst/>
                <a:latin typeface="Helvetica" pitchFamily="2" charset="0"/>
              </a:rPr>
              <a:t> </a:t>
            </a:r>
            <a:r>
              <a:rPr lang="fr-FR" i="1" dirty="0" err="1">
                <a:effectLst/>
                <a:latin typeface="Helvetica" pitchFamily="2" charset="0"/>
              </a:rPr>
              <a:t>applying</a:t>
            </a:r>
            <a:r>
              <a:rPr lang="fr-FR" i="1" dirty="0">
                <a:effectLst/>
                <a:latin typeface="Helvetica" pitchFamily="2" charset="0"/>
              </a:rPr>
              <a:t> </a:t>
            </a:r>
            <a:r>
              <a:rPr lang="fr-FR" i="1" dirty="0" err="1">
                <a:effectLst/>
                <a:latin typeface="Helvetica" pitchFamily="2" charset="0"/>
              </a:rPr>
              <a:t>psychological</a:t>
            </a:r>
            <a:r>
              <a:rPr lang="fr-FR" i="1" dirty="0">
                <a:effectLst/>
                <a:latin typeface="Helvetica" pitchFamily="2" charset="0"/>
              </a:rPr>
              <a:t> </a:t>
            </a:r>
            <a:r>
              <a:rPr lang="fr-FR" i="1" dirty="0" err="1">
                <a:effectLst/>
                <a:latin typeface="Helvetica" pitchFamily="2" charset="0"/>
              </a:rPr>
              <a:t>theory</a:t>
            </a:r>
            <a:r>
              <a:rPr lang="fr-FR" i="1" dirty="0">
                <a:effectLst/>
                <a:latin typeface="Helvetica" pitchFamily="2" charset="0"/>
              </a:rPr>
              <a:t> to setting and</a:t>
            </a:r>
            <a:r>
              <a:rPr lang="fr-FR" i="0" dirty="0">
                <a:effectLst/>
                <a:latin typeface="Helvetica" pitchFamily="2" charset="0"/>
              </a:rPr>
              <a:t> </a:t>
            </a:r>
            <a:r>
              <a:rPr lang="fr-FR" i="1" dirty="0" err="1">
                <a:effectLst/>
                <a:latin typeface="Helvetica" pitchFamily="2" charset="0"/>
              </a:rPr>
              <a:t>achieving</a:t>
            </a:r>
            <a:r>
              <a:rPr lang="fr-FR" i="1" dirty="0">
                <a:effectLst/>
                <a:latin typeface="Helvetica" pitchFamily="2" charset="0"/>
              </a:rPr>
              <a:t> </a:t>
            </a:r>
            <a:r>
              <a:rPr lang="fr-FR" i="1" dirty="0" err="1">
                <a:effectLst/>
                <a:latin typeface="Helvetica" pitchFamily="2" charset="0"/>
              </a:rPr>
              <a:t>rehabilitation</a:t>
            </a:r>
            <a:r>
              <a:rPr lang="fr-FR" i="1" dirty="0">
                <a:effectLst/>
                <a:latin typeface="Helvetica" pitchFamily="2" charset="0"/>
              </a:rPr>
              <a:t> goals. Clin </a:t>
            </a:r>
            <a:r>
              <a:rPr lang="fr-FR" i="1" dirty="0" err="1">
                <a:effectLst/>
                <a:latin typeface="Helvetica" pitchFamily="2" charset="0"/>
              </a:rPr>
              <a:t>Rehabil</a:t>
            </a:r>
            <a:r>
              <a:rPr lang="fr-FR" i="1" dirty="0">
                <a:effectLst/>
                <a:latin typeface="Helvetica" pitchFamily="2" charset="0"/>
              </a:rPr>
              <a:t> 2009;</a:t>
            </a:r>
            <a:endParaRPr lang="fr-FR" dirty="0">
              <a:effectLst/>
              <a:latin typeface="Helvetica" pitchFamily="2" charset="0"/>
            </a:endParaRPr>
          </a:p>
          <a:p>
            <a:r>
              <a:rPr lang="fr-FR" i="1" dirty="0">
                <a:effectLst/>
                <a:latin typeface="Helvetica" pitchFamily="2" charset="0"/>
              </a:rPr>
              <a:t>23: 321–33.</a:t>
            </a:r>
            <a:endParaRPr lang="fr-FR" dirty="0">
              <a:effectLst/>
              <a:latin typeface="Helvetica" pitchFamily="2" charset="0"/>
            </a:endParaRPr>
          </a:p>
          <a:p>
            <a:endParaRPr lang="fr-FR" dirty="0"/>
          </a:p>
        </p:txBody>
      </p:sp>
      <p:sp>
        <p:nvSpPr>
          <p:cNvPr id="4" name="Espace réservé du numéro de diapositive 3"/>
          <p:cNvSpPr>
            <a:spLocks noGrp="1"/>
          </p:cNvSpPr>
          <p:nvPr>
            <p:ph type="sldNum" sz="quarter" idx="5"/>
          </p:nvPr>
        </p:nvSpPr>
        <p:spPr/>
        <p:txBody>
          <a:bodyPr/>
          <a:lstStyle/>
          <a:p>
            <a:fld id="{9E071D49-9829-3D47-A4B0-238AF63A7530}" type="slidenum">
              <a:rPr lang="fr-FR" smtClean="0"/>
              <a:t>11</a:t>
            </a:fld>
            <a:endParaRPr lang="fr-FR"/>
          </a:p>
        </p:txBody>
      </p:sp>
    </p:spTree>
    <p:extLst>
      <p:ext uri="{BB962C8B-B14F-4D97-AF65-F5344CB8AC3E}">
        <p14:creationId xmlns:p14="http://schemas.microsoft.com/office/powerpoint/2010/main" val="1133454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dirty="0"/>
              <a:t>Interventions de réadaptation destinées aux enfants handicapés ont progressivement changé d'orientation et mettent désormais l'accent sur les possibilités des enfants de participer aux activités quotidiennes plutôt que de se concentrer principalement sur la réduction des handicaps fondamentaux </a:t>
            </a:r>
          </a:p>
          <a:p>
            <a:endParaRPr lang="fr-FR" dirty="0"/>
          </a:p>
        </p:txBody>
      </p:sp>
      <p:sp>
        <p:nvSpPr>
          <p:cNvPr id="4" name="Espace réservé du numéro de diapositive 3"/>
          <p:cNvSpPr>
            <a:spLocks noGrp="1"/>
          </p:cNvSpPr>
          <p:nvPr>
            <p:ph type="sldNum" sz="quarter" idx="5"/>
          </p:nvPr>
        </p:nvSpPr>
        <p:spPr/>
        <p:txBody>
          <a:bodyPr/>
          <a:lstStyle/>
          <a:p>
            <a:fld id="{9E071D49-9829-3D47-A4B0-238AF63A7530}" type="slidenum">
              <a:rPr lang="fr-FR" smtClean="0"/>
              <a:t>12</a:t>
            </a:fld>
            <a:endParaRPr lang="fr-FR"/>
          </a:p>
        </p:txBody>
      </p:sp>
    </p:spTree>
    <p:extLst>
      <p:ext uri="{BB962C8B-B14F-4D97-AF65-F5344CB8AC3E}">
        <p14:creationId xmlns:p14="http://schemas.microsoft.com/office/powerpoint/2010/main" val="21890182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fr-FR" dirty="0"/>
              <a:t>Interventions de réadaptation destinées aux enfants handicapés ont progressivement changé d'orientation et mettent désormais l'accent sur les possibilités des enfants de participer aux activités quotidiennes plutôt que de se concentrer principalement sur la réduction des handicaps fondamentaux </a:t>
            </a:r>
          </a:p>
          <a:p>
            <a:pPr marL="0" marR="0" lvl="0" indent="0" algn="l" defTabSz="6858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685800" rtl="0" eaLnBrk="1" fontAlgn="auto" latinLnBrk="0" hangingPunct="1">
              <a:lnSpc>
                <a:spcPct val="100000"/>
              </a:lnSpc>
              <a:spcBef>
                <a:spcPts val="0"/>
              </a:spcBef>
              <a:spcAft>
                <a:spcPts val="0"/>
              </a:spcAft>
              <a:buClrTx/>
              <a:buSzTx/>
              <a:buFontTx/>
              <a:buNone/>
              <a:tabLst/>
              <a:defRPr/>
            </a:pPr>
            <a:r>
              <a:rPr lang="fr-FR" dirty="0"/>
              <a:t>Différents exemples</a:t>
            </a:r>
          </a:p>
          <a:p>
            <a:pPr marL="0" marR="0" lvl="0" indent="0" algn="l" defTabSz="6858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685800" rtl="0" eaLnBrk="1" fontAlgn="auto" latinLnBrk="0" hangingPunct="1">
              <a:lnSpc>
                <a:spcPct val="100000"/>
              </a:lnSpc>
              <a:spcBef>
                <a:spcPts val="0"/>
              </a:spcBef>
              <a:spcAft>
                <a:spcPts val="0"/>
              </a:spcAft>
              <a:buClrTx/>
              <a:buSzTx/>
              <a:buFontTx/>
              <a:buNone/>
              <a:tabLst/>
              <a:defRPr/>
            </a:pPr>
            <a:r>
              <a:rPr lang="fr-FR" dirty="0" err="1"/>
              <a:t>Lowing</a:t>
            </a:r>
            <a:r>
              <a:rPr lang="fr-FR" dirty="0"/>
              <a:t> K 2009</a:t>
            </a:r>
          </a:p>
          <a:p>
            <a:pPr marL="0" marR="0" lvl="0" indent="0" algn="l" defTabSz="685800" rtl="0" eaLnBrk="1" fontAlgn="auto" latinLnBrk="0" hangingPunct="1">
              <a:lnSpc>
                <a:spcPct val="100000"/>
              </a:lnSpc>
              <a:spcBef>
                <a:spcPts val="0"/>
              </a:spcBef>
              <a:spcAft>
                <a:spcPts val="0"/>
              </a:spcAft>
              <a:buClrTx/>
              <a:buSzTx/>
              <a:buFontTx/>
              <a:buNone/>
              <a:tabLst/>
              <a:defRPr/>
            </a:pPr>
            <a:r>
              <a:rPr lang="fr-FR" dirty="0"/>
              <a:t>Le but de la définition d'objectifs spécifiques est d'améliorer la conscience des objectifs de la thérapie et d'influencer la performance en concentrant l'attention, en dirigeant l'effort, en augmentant la motivation et en permettant le développement de stratégies pour atteindre l'objectif [15,16]. Les activités cibles sont pratiqué de préférence dans un contexte où l'enfant utilisera les nouvelles compétences pour motiver et encourager ses progrès [17]. L'approche GDT utilise également des réunions de groupe hebdomadaires pour soutenir l'apprentissage par les pairs [18]. En outre, la définition d’objectifs pourrait améliorer la coordination soins [2] et soutiennent ainsi une approche thérapeutique centrée sur la famille [14].</a:t>
            </a:r>
          </a:p>
          <a:p>
            <a:pPr marL="0" marR="0" lvl="0" indent="0" algn="l" defTabSz="685800" rtl="0" eaLnBrk="1" fontAlgn="auto" latinLnBrk="0" hangingPunct="1">
              <a:lnSpc>
                <a:spcPct val="100000"/>
              </a:lnSpc>
              <a:spcBef>
                <a:spcPts val="0"/>
              </a:spcBef>
              <a:spcAft>
                <a:spcPts val="0"/>
              </a:spcAft>
              <a:buClrTx/>
              <a:buSzTx/>
              <a:buFontTx/>
              <a:buNone/>
              <a:tabLst/>
              <a:defRPr/>
            </a:pPr>
            <a:endParaRPr lang="fr-FR" dirty="0"/>
          </a:p>
          <a:p>
            <a:r>
              <a:rPr lang="fr-FR" i="1" dirty="0">
                <a:effectLst/>
                <a:latin typeface="Times"/>
              </a:rPr>
              <a:t>A prospective intervention </a:t>
            </a:r>
            <a:r>
              <a:rPr lang="fr-FR" i="1" dirty="0" err="1">
                <a:effectLst/>
                <a:latin typeface="Times"/>
              </a:rPr>
              <a:t>study</a:t>
            </a:r>
            <a:r>
              <a:rPr lang="fr-FR" i="1" dirty="0">
                <a:effectLst/>
                <a:latin typeface="Times"/>
              </a:rPr>
              <a:t> </a:t>
            </a:r>
            <a:r>
              <a:rPr lang="fr-FR" i="1" dirty="0" err="1">
                <a:effectLst/>
                <a:latin typeface="Times"/>
              </a:rPr>
              <a:t>comparing</a:t>
            </a:r>
            <a:r>
              <a:rPr lang="fr-FR" i="1" dirty="0">
                <a:effectLst/>
                <a:latin typeface="Times"/>
              </a:rPr>
              <a:t> </a:t>
            </a:r>
            <a:r>
              <a:rPr lang="fr-FR" i="1" dirty="0" err="1">
                <a:effectLst/>
                <a:latin typeface="Times"/>
              </a:rPr>
              <a:t>two</a:t>
            </a:r>
            <a:r>
              <a:rPr lang="fr-FR" i="1" dirty="0">
                <a:effectLst/>
                <a:latin typeface="Times"/>
              </a:rPr>
              <a:t> types of intervention </a:t>
            </a:r>
            <a:r>
              <a:rPr lang="fr-FR" i="1" dirty="0" err="1">
                <a:effectLst/>
                <a:latin typeface="Times"/>
              </a:rPr>
              <a:t>carried</a:t>
            </a:r>
            <a:r>
              <a:rPr lang="fr-FR" i="1" dirty="0">
                <a:effectLst/>
                <a:latin typeface="Times"/>
              </a:rPr>
              <a:t> out in </a:t>
            </a:r>
            <a:r>
              <a:rPr lang="fr-FR" i="1" dirty="0" err="1">
                <a:effectLst/>
                <a:latin typeface="Times"/>
              </a:rPr>
              <a:t>ecological</a:t>
            </a:r>
            <a:r>
              <a:rPr lang="fr-FR" i="1" dirty="0">
                <a:effectLst/>
                <a:latin typeface="Times"/>
              </a:rPr>
              <a:t> settings. </a:t>
            </a:r>
            <a:r>
              <a:rPr lang="fr-FR" i="1" dirty="0" err="1">
                <a:effectLst/>
                <a:latin typeface="Times"/>
              </a:rPr>
              <a:t>Forty</a:t>
            </a:r>
            <a:r>
              <a:rPr lang="fr-FR" i="1" dirty="0">
                <a:effectLst/>
                <a:latin typeface="Times"/>
              </a:rPr>
              <a:t>-four</a:t>
            </a:r>
            <a:endParaRPr lang="fr-FR" dirty="0">
              <a:effectLst/>
              <a:latin typeface="Times"/>
            </a:endParaRPr>
          </a:p>
          <a:p>
            <a:r>
              <a:rPr lang="fr-FR" i="1" dirty="0" err="1">
                <a:effectLst/>
                <a:latin typeface="Times"/>
              </a:rPr>
              <a:t>children</a:t>
            </a:r>
            <a:r>
              <a:rPr lang="fr-FR" i="1" dirty="0">
                <a:effectLst/>
                <a:latin typeface="Times"/>
              </a:rPr>
              <a:t> </a:t>
            </a:r>
            <a:r>
              <a:rPr lang="fr-FR" i="1" dirty="0" err="1">
                <a:effectLst/>
                <a:latin typeface="Times"/>
              </a:rPr>
              <a:t>with</a:t>
            </a:r>
            <a:r>
              <a:rPr lang="fr-FR" i="1" dirty="0">
                <a:effectLst/>
                <a:latin typeface="Times"/>
              </a:rPr>
              <a:t> CP, (25 boys, 19 girls; </a:t>
            </a:r>
            <a:r>
              <a:rPr lang="fr-FR" i="1" dirty="0" err="1">
                <a:effectLst/>
                <a:latin typeface="Times"/>
              </a:rPr>
              <a:t>mean</a:t>
            </a:r>
            <a:r>
              <a:rPr lang="fr-FR" i="1" dirty="0">
                <a:effectLst/>
                <a:latin typeface="Times"/>
              </a:rPr>
              <a:t> </a:t>
            </a:r>
            <a:r>
              <a:rPr lang="fr-FR" i="1" dirty="0" err="1">
                <a:effectLst/>
                <a:latin typeface="Times"/>
              </a:rPr>
              <a:t>age</a:t>
            </a:r>
            <a:r>
              <a:rPr lang="fr-FR" i="1" dirty="0">
                <a:effectLst/>
                <a:latin typeface="Times"/>
              </a:rPr>
              <a:t> 4 </a:t>
            </a:r>
            <a:r>
              <a:rPr lang="fr-FR" i="1" dirty="0" err="1">
                <a:effectLst/>
                <a:latin typeface="Times"/>
              </a:rPr>
              <a:t>year</a:t>
            </a:r>
            <a:r>
              <a:rPr lang="fr-FR" i="1" dirty="0">
                <a:effectLst/>
                <a:latin typeface="Times"/>
              </a:rPr>
              <a:t> 1 </a:t>
            </a:r>
            <a:r>
              <a:rPr lang="fr-FR" i="1" dirty="0" err="1">
                <a:effectLst/>
                <a:latin typeface="Times"/>
              </a:rPr>
              <a:t>month</a:t>
            </a:r>
            <a:r>
              <a:rPr lang="fr-FR" i="1" dirty="0">
                <a:effectLst/>
                <a:latin typeface="Times"/>
              </a:rPr>
              <a:t> [SD 1 </a:t>
            </a:r>
            <a:r>
              <a:rPr lang="fr-FR" i="1" dirty="0" err="1">
                <a:effectLst/>
                <a:latin typeface="Times"/>
              </a:rPr>
              <a:t>year</a:t>
            </a:r>
            <a:r>
              <a:rPr lang="fr-FR" i="1" dirty="0">
                <a:effectLst/>
                <a:latin typeface="Times"/>
              </a:rPr>
              <a:t> 5 </a:t>
            </a:r>
            <a:r>
              <a:rPr lang="fr-FR" i="1" dirty="0" err="1">
                <a:effectLst/>
                <a:latin typeface="Times"/>
              </a:rPr>
              <a:t>month</a:t>
            </a:r>
            <a:r>
              <a:rPr lang="fr-FR" i="1" dirty="0">
                <a:effectLst/>
                <a:latin typeface="Times"/>
              </a:rPr>
              <a:t>]), Gross </a:t>
            </a:r>
            <a:r>
              <a:rPr lang="fr-FR" i="1" dirty="0" err="1">
                <a:effectLst/>
                <a:latin typeface="Times"/>
              </a:rPr>
              <a:t>Motor</a:t>
            </a:r>
            <a:r>
              <a:rPr lang="fr-FR" i="1" dirty="0">
                <a:effectLst/>
                <a:latin typeface="Times"/>
              </a:rPr>
              <a:t> </a:t>
            </a:r>
            <a:r>
              <a:rPr lang="fr-FR" i="1" dirty="0" err="1">
                <a:effectLst/>
                <a:latin typeface="Times"/>
              </a:rPr>
              <a:t>Function</a:t>
            </a:r>
            <a:r>
              <a:rPr lang="fr-FR" i="1" dirty="0">
                <a:effectLst/>
                <a:latin typeface="Times"/>
              </a:rPr>
              <a:t> Classification</a:t>
            </a:r>
            <a:endParaRPr lang="fr-FR" dirty="0">
              <a:effectLst/>
              <a:latin typeface="Times"/>
            </a:endParaRPr>
          </a:p>
          <a:p>
            <a:r>
              <a:rPr lang="fr-FR" i="1" dirty="0">
                <a:effectLst/>
                <a:latin typeface="Times"/>
              </a:rPr>
              <a:t>System (GMFCS) and Manual </a:t>
            </a:r>
            <a:r>
              <a:rPr lang="fr-FR" i="1" dirty="0" err="1">
                <a:effectLst/>
                <a:latin typeface="Times"/>
              </a:rPr>
              <a:t>Ability</a:t>
            </a:r>
            <a:r>
              <a:rPr lang="fr-FR" i="1" dirty="0">
                <a:effectLst/>
                <a:latin typeface="Times"/>
              </a:rPr>
              <a:t> Classification System (MACS) </a:t>
            </a:r>
            <a:r>
              <a:rPr lang="fr-FR" i="1" dirty="0" err="1">
                <a:effectLst/>
                <a:latin typeface="Times"/>
              </a:rPr>
              <a:t>levels</a:t>
            </a:r>
            <a:r>
              <a:rPr lang="fr-FR" i="1" dirty="0">
                <a:effectLst/>
                <a:latin typeface="Times"/>
              </a:rPr>
              <a:t> I–IV </a:t>
            </a:r>
            <a:r>
              <a:rPr lang="fr-FR" i="1" dirty="0" err="1">
                <a:effectLst/>
                <a:latin typeface="Times"/>
              </a:rPr>
              <a:t>participated</a:t>
            </a:r>
            <a:r>
              <a:rPr lang="fr-FR" i="1" dirty="0">
                <a:effectLst/>
                <a:latin typeface="Times"/>
              </a:rPr>
              <a:t>. Twenty-</a:t>
            </a:r>
            <a:r>
              <a:rPr lang="fr-FR" i="1" dirty="0" err="1">
                <a:effectLst/>
                <a:latin typeface="Times"/>
              </a:rPr>
              <a:t>two</a:t>
            </a:r>
            <a:r>
              <a:rPr lang="fr-FR" i="1" dirty="0">
                <a:effectLst/>
                <a:latin typeface="Times"/>
              </a:rPr>
              <a:t> </a:t>
            </a:r>
            <a:r>
              <a:rPr lang="fr-FR" i="1" dirty="0" err="1">
                <a:effectLst/>
                <a:latin typeface="Times"/>
              </a:rPr>
              <a:t>children</a:t>
            </a:r>
            <a:r>
              <a:rPr lang="fr-FR" i="1" dirty="0">
                <a:effectLst/>
                <a:latin typeface="Times"/>
              </a:rPr>
              <a:t> </a:t>
            </a:r>
            <a:r>
              <a:rPr lang="fr-FR" i="1" dirty="0" err="1">
                <a:effectLst/>
                <a:latin typeface="Times"/>
              </a:rPr>
              <a:t>were</a:t>
            </a:r>
            <a:endParaRPr lang="fr-FR" dirty="0">
              <a:effectLst/>
              <a:latin typeface="Times"/>
            </a:endParaRPr>
          </a:p>
          <a:p>
            <a:r>
              <a:rPr lang="fr-FR" i="1" dirty="0" err="1">
                <a:effectLst/>
                <a:latin typeface="Times"/>
              </a:rPr>
              <a:t>recruited</a:t>
            </a:r>
            <a:r>
              <a:rPr lang="fr-FR" i="1" dirty="0">
                <a:effectLst/>
                <a:latin typeface="Times"/>
              </a:rPr>
              <a:t> to the GDT group and 22 to the AT group. </a:t>
            </a:r>
            <a:r>
              <a:rPr lang="fr-FR" i="1" dirty="0" err="1">
                <a:effectLst/>
                <a:latin typeface="Times"/>
              </a:rPr>
              <a:t>Outcome</a:t>
            </a:r>
            <a:r>
              <a:rPr lang="fr-FR" i="1" dirty="0">
                <a:effectLst/>
                <a:latin typeface="Times"/>
              </a:rPr>
              <a:t> </a:t>
            </a:r>
            <a:r>
              <a:rPr lang="fr-FR" i="1" dirty="0" err="1">
                <a:effectLst/>
                <a:latin typeface="Times"/>
              </a:rPr>
              <a:t>measures</a:t>
            </a:r>
            <a:r>
              <a:rPr lang="fr-FR" i="1" dirty="0">
                <a:effectLst/>
                <a:latin typeface="Times"/>
              </a:rPr>
              <a:t> </a:t>
            </a:r>
            <a:r>
              <a:rPr lang="fr-FR" i="1" dirty="0" err="1">
                <a:effectLst/>
                <a:latin typeface="Times"/>
              </a:rPr>
              <a:t>were</a:t>
            </a:r>
            <a:r>
              <a:rPr lang="fr-FR" i="1" dirty="0">
                <a:effectLst/>
                <a:latin typeface="Times"/>
              </a:rPr>
              <a:t> the </a:t>
            </a:r>
            <a:r>
              <a:rPr lang="fr-FR" i="1" dirty="0" err="1">
                <a:effectLst/>
                <a:latin typeface="Times"/>
              </a:rPr>
              <a:t>Pediatric</a:t>
            </a:r>
            <a:r>
              <a:rPr lang="fr-FR" i="1" dirty="0">
                <a:effectLst/>
                <a:latin typeface="Times"/>
              </a:rPr>
              <a:t> Evaluation of </a:t>
            </a:r>
            <a:r>
              <a:rPr lang="fr-FR" i="1" dirty="0" err="1">
                <a:effectLst/>
                <a:latin typeface="Times"/>
              </a:rPr>
              <a:t>Disability</a:t>
            </a:r>
            <a:endParaRPr lang="fr-FR" dirty="0">
              <a:effectLst/>
              <a:latin typeface="Times"/>
            </a:endParaRPr>
          </a:p>
          <a:p>
            <a:r>
              <a:rPr lang="fr-FR" i="1" dirty="0">
                <a:effectLst/>
                <a:latin typeface="Times"/>
              </a:rPr>
              <a:t>Inventory (PEDI), and the Gross </a:t>
            </a:r>
            <a:r>
              <a:rPr lang="fr-FR" i="1" dirty="0" err="1">
                <a:effectLst/>
                <a:latin typeface="Times"/>
              </a:rPr>
              <a:t>Motor</a:t>
            </a:r>
            <a:r>
              <a:rPr lang="fr-FR" i="1" dirty="0">
                <a:effectLst/>
                <a:latin typeface="Times"/>
              </a:rPr>
              <a:t> </a:t>
            </a:r>
            <a:r>
              <a:rPr lang="fr-FR" i="1" dirty="0" err="1">
                <a:effectLst/>
                <a:latin typeface="Times"/>
              </a:rPr>
              <a:t>Function</a:t>
            </a:r>
            <a:r>
              <a:rPr lang="fr-FR" i="1" dirty="0">
                <a:effectLst/>
                <a:latin typeface="Times"/>
              </a:rPr>
              <a:t> Measure-66. </a:t>
            </a:r>
            <a:r>
              <a:rPr lang="fr-FR" i="1" dirty="0" err="1">
                <a:effectLst/>
                <a:latin typeface="Times"/>
              </a:rPr>
              <a:t>Furthermore</a:t>
            </a:r>
            <a:r>
              <a:rPr lang="fr-FR" i="1" dirty="0">
                <a:effectLst/>
                <a:latin typeface="Times"/>
              </a:rPr>
              <a:t>, goal </a:t>
            </a:r>
            <a:r>
              <a:rPr lang="fr-FR" i="1" dirty="0" err="1">
                <a:effectLst/>
                <a:latin typeface="Times"/>
              </a:rPr>
              <a:t>attainment</a:t>
            </a:r>
            <a:r>
              <a:rPr lang="fr-FR" i="1" dirty="0">
                <a:effectLst/>
                <a:latin typeface="Times"/>
              </a:rPr>
              <a:t> </a:t>
            </a:r>
            <a:r>
              <a:rPr lang="fr-FR" i="1" dirty="0" err="1">
                <a:effectLst/>
                <a:latin typeface="Times"/>
              </a:rPr>
              <a:t>scaling</a:t>
            </a:r>
            <a:r>
              <a:rPr lang="fr-FR" i="1" dirty="0">
                <a:effectLst/>
                <a:latin typeface="Times"/>
              </a:rPr>
              <a:t> (GAS) </a:t>
            </a:r>
            <a:r>
              <a:rPr lang="fr-FR" i="1" dirty="0" err="1">
                <a:effectLst/>
                <a:latin typeface="Times"/>
              </a:rPr>
              <a:t>was</a:t>
            </a:r>
            <a:r>
              <a:rPr lang="fr-FR" i="1" dirty="0">
                <a:effectLst/>
                <a:latin typeface="Times"/>
              </a:rPr>
              <a:t> </a:t>
            </a:r>
            <a:r>
              <a:rPr lang="fr-FR" i="1" dirty="0" err="1">
                <a:effectLst/>
                <a:latin typeface="Times"/>
              </a:rPr>
              <a:t>used</a:t>
            </a:r>
            <a:r>
              <a:rPr lang="fr-FR" i="1" dirty="0">
                <a:effectLst/>
                <a:latin typeface="Times"/>
              </a:rPr>
              <a:t> in the</a:t>
            </a:r>
            <a:endParaRPr lang="fr-FR" dirty="0">
              <a:effectLst/>
              <a:latin typeface="Times"/>
            </a:endParaRPr>
          </a:p>
          <a:p>
            <a:r>
              <a:rPr lang="fr-FR" i="1" dirty="0">
                <a:effectLst/>
                <a:latin typeface="Times"/>
              </a:rPr>
              <a:t>GDT group. The </a:t>
            </a:r>
            <a:r>
              <a:rPr lang="fr-FR" i="1" dirty="0" err="1">
                <a:effectLst/>
                <a:latin typeface="Times"/>
              </a:rPr>
              <a:t>assessments</a:t>
            </a:r>
            <a:r>
              <a:rPr lang="fr-FR" i="1" dirty="0">
                <a:effectLst/>
                <a:latin typeface="Times"/>
              </a:rPr>
              <a:t> </a:t>
            </a:r>
            <a:r>
              <a:rPr lang="fr-FR" i="1" dirty="0" err="1">
                <a:effectLst/>
                <a:latin typeface="Times"/>
              </a:rPr>
              <a:t>were</a:t>
            </a:r>
            <a:r>
              <a:rPr lang="fr-FR" i="1" dirty="0">
                <a:effectLst/>
                <a:latin typeface="Times"/>
              </a:rPr>
              <a:t> </a:t>
            </a:r>
            <a:r>
              <a:rPr lang="fr-FR" i="1" dirty="0" err="1">
                <a:effectLst/>
                <a:latin typeface="Times"/>
              </a:rPr>
              <a:t>performed</a:t>
            </a:r>
            <a:r>
              <a:rPr lang="fr-FR" i="1" dirty="0">
                <a:effectLst/>
                <a:latin typeface="Times"/>
              </a:rPr>
              <a:t> </a:t>
            </a:r>
            <a:r>
              <a:rPr lang="fr-FR" i="1" dirty="0" err="1">
                <a:effectLst/>
                <a:latin typeface="Times"/>
              </a:rPr>
              <a:t>before</a:t>
            </a:r>
            <a:r>
              <a:rPr lang="fr-FR" i="1" dirty="0">
                <a:effectLst/>
                <a:latin typeface="Times"/>
              </a:rPr>
              <a:t> and </a:t>
            </a:r>
            <a:r>
              <a:rPr lang="fr-FR" i="1" dirty="0" err="1">
                <a:effectLst/>
                <a:latin typeface="Times"/>
              </a:rPr>
              <a:t>after</a:t>
            </a:r>
            <a:r>
              <a:rPr lang="fr-FR" i="1" dirty="0">
                <a:effectLst/>
                <a:latin typeface="Times"/>
              </a:rPr>
              <a:t> an intervention </a:t>
            </a:r>
            <a:r>
              <a:rPr lang="fr-FR" i="1" dirty="0" err="1">
                <a:effectLst/>
                <a:latin typeface="Times"/>
              </a:rPr>
              <a:t>period</a:t>
            </a:r>
            <a:r>
              <a:rPr lang="fr-FR" i="1" dirty="0">
                <a:effectLst/>
                <a:latin typeface="Times"/>
              </a:rPr>
              <a:t> of 12 </a:t>
            </a:r>
            <a:r>
              <a:rPr lang="fr-FR" i="1" dirty="0" err="1">
                <a:effectLst/>
                <a:latin typeface="Times"/>
              </a:rPr>
              <a:t>weeks</a:t>
            </a:r>
            <a:r>
              <a:rPr lang="fr-FR" i="1" dirty="0">
                <a:effectLst/>
                <a:latin typeface="Times"/>
              </a:rPr>
              <a:t>.</a:t>
            </a:r>
          </a:p>
          <a:p>
            <a:endParaRPr lang="fr-FR" i="1" dirty="0">
              <a:effectLst/>
              <a:latin typeface="Times"/>
            </a:endParaRPr>
          </a:p>
          <a:p>
            <a:r>
              <a:rPr lang="fr-FR" i="1" dirty="0">
                <a:effectLst/>
                <a:latin typeface="Times"/>
              </a:rPr>
              <a:t>PEDI </a:t>
            </a:r>
            <a:r>
              <a:rPr lang="fr-FR" i="1" dirty="0" err="1">
                <a:effectLst/>
                <a:latin typeface="Times"/>
              </a:rPr>
              <a:t>was</a:t>
            </a:r>
            <a:r>
              <a:rPr lang="fr-FR" i="1" dirty="0">
                <a:effectLst/>
                <a:latin typeface="Times"/>
              </a:rPr>
              <a:t> </a:t>
            </a:r>
            <a:r>
              <a:rPr lang="fr-FR" i="1" dirty="0" err="1">
                <a:effectLst/>
                <a:latin typeface="Times"/>
              </a:rPr>
              <a:t>used</a:t>
            </a:r>
            <a:r>
              <a:rPr lang="fr-FR" i="1" dirty="0">
                <a:effectLst/>
                <a:latin typeface="Times"/>
              </a:rPr>
              <a:t> to </a:t>
            </a:r>
            <a:r>
              <a:rPr lang="fr-FR" i="1" dirty="0" err="1">
                <a:effectLst/>
                <a:latin typeface="Times"/>
              </a:rPr>
              <a:t>evaluate</a:t>
            </a:r>
            <a:r>
              <a:rPr lang="fr-FR" i="1" dirty="0">
                <a:effectLst/>
                <a:latin typeface="Times"/>
              </a:rPr>
              <a:t> the </a:t>
            </a:r>
            <a:r>
              <a:rPr lang="fr-FR" i="1" dirty="0" err="1">
                <a:effectLst/>
                <a:latin typeface="Times"/>
              </a:rPr>
              <a:t>child’s</a:t>
            </a:r>
            <a:r>
              <a:rPr lang="fr-FR" i="1" dirty="0">
                <a:effectLst/>
                <a:latin typeface="Times"/>
              </a:rPr>
              <a:t> performance</a:t>
            </a:r>
            <a:endParaRPr lang="fr-FR" dirty="0">
              <a:effectLst/>
              <a:latin typeface="Times"/>
            </a:endParaRPr>
          </a:p>
          <a:p>
            <a:r>
              <a:rPr lang="fr-FR" i="1" dirty="0">
                <a:effectLst/>
                <a:latin typeface="Times"/>
              </a:rPr>
              <a:t>in </a:t>
            </a:r>
            <a:r>
              <a:rPr lang="fr-FR" i="1" dirty="0" err="1">
                <a:effectLst/>
                <a:latin typeface="Times"/>
              </a:rPr>
              <a:t>everyday</a:t>
            </a:r>
            <a:r>
              <a:rPr lang="fr-FR" i="1" dirty="0">
                <a:effectLst/>
                <a:latin typeface="Times"/>
              </a:rPr>
              <a:t> </a:t>
            </a:r>
            <a:r>
              <a:rPr lang="fr-FR" i="1" dirty="0" err="1">
                <a:effectLst/>
                <a:latin typeface="Times"/>
              </a:rPr>
              <a:t>activities</a:t>
            </a:r>
            <a:r>
              <a:rPr lang="fr-FR" i="1" dirty="0">
                <a:effectLst/>
                <a:latin typeface="Times"/>
              </a:rPr>
              <a:t> in the </a:t>
            </a:r>
            <a:r>
              <a:rPr lang="fr-FR" i="1" dirty="0" err="1">
                <a:effectLst/>
                <a:latin typeface="Times"/>
              </a:rPr>
              <a:t>domains</a:t>
            </a:r>
            <a:r>
              <a:rPr lang="fr-FR" i="1" dirty="0">
                <a:effectLst/>
                <a:latin typeface="Times"/>
              </a:rPr>
              <a:t> of self-care,</a:t>
            </a:r>
            <a:endParaRPr lang="fr-FR" dirty="0">
              <a:effectLst/>
              <a:latin typeface="Times"/>
            </a:endParaRPr>
          </a:p>
          <a:p>
            <a:r>
              <a:rPr lang="fr-FR" i="1" dirty="0" err="1">
                <a:effectLst/>
                <a:latin typeface="Times"/>
              </a:rPr>
              <a:t>mobility</a:t>
            </a:r>
            <a:r>
              <a:rPr lang="fr-FR" i="1" dirty="0">
                <a:effectLst/>
                <a:latin typeface="Times"/>
              </a:rPr>
              <a:t> and social </a:t>
            </a:r>
            <a:r>
              <a:rPr lang="fr-FR" i="1" dirty="0" err="1">
                <a:effectLst/>
                <a:latin typeface="Times"/>
              </a:rPr>
              <a:t>function</a:t>
            </a:r>
            <a:r>
              <a:rPr lang="fr-FR" i="1" dirty="0">
                <a:effectLst/>
                <a:latin typeface="Times"/>
              </a:rPr>
              <a:t> </a:t>
            </a:r>
            <a:r>
              <a:rPr lang="fr-FR" i="1" dirty="0" err="1">
                <a:effectLst/>
                <a:latin typeface="Times"/>
              </a:rPr>
              <a:t>within</a:t>
            </a:r>
            <a:r>
              <a:rPr lang="fr-FR" i="1" dirty="0">
                <a:effectLst/>
                <a:latin typeface="Times"/>
              </a:rPr>
              <a:t> </a:t>
            </a:r>
            <a:r>
              <a:rPr lang="fr-FR" i="1" dirty="0" err="1">
                <a:effectLst/>
                <a:latin typeface="Times"/>
              </a:rPr>
              <a:t>two</a:t>
            </a:r>
            <a:r>
              <a:rPr lang="fr-FR" i="1" dirty="0">
                <a:effectLst/>
                <a:latin typeface="Times"/>
              </a:rPr>
              <a:t> dimensions;</a:t>
            </a:r>
            <a:endParaRPr lang="fr-FR" dirty="0">
              <a:effectLst/>
              <a:latin typeface="Times"/>
            </a:endParaRPr>
          </a:p>
          <a:p>
            <a:r>
              <a:rPr lang="fr-FR" i="1" dirty="0" err="1">
                <a:effectLst/>
                <a:latin typeface="Times"/>
              </a:rPr>
              <a:t>functional</a:t>
            </a:r>
            <a:r>
              <a:rPr lang="fr-FR" i="1" dirty="0">
                <a:effectLst/>
                <a:latin typeface="Times"/>
              </a:rPr>
              <a:t> </a:t>
            </a:r>
            <a:r>
              <a:rPr lang="fr-FR" i="1" dirty="0" err="1">
                <a:effectLst/>
                <a:latin typeface="Times"/>
              </a:rPr>
              <a:t>skills</a:t>
            </a:r>
            <a:r>
              <a:rPr lang="fr-FR" i="1" dirty="0">
                <a:effectLst/>
                <a:latin typeface="Times"/>
              </a:rPr>
              <a:t> and </a:t>
            </a:r>
            <a:r>
              <a:rPr lang="fr-FR" i="1" dirty="0" err="1">
                <a:effectLst/>
                <a:latin typeface="Times"/>
              </a:rPr>
              <a:t>caregiver</a:t>
            </a:r>
            <a:r>
              <a:rPr lang="fr-FR" i="1" dirty="0">
                <a:effectLst/>
                <a:latin typeface="Times"/>
              </a:rPr>
              <a:t> assistance. PEDI </a:t>
            </a:r>
            <a:r>
              <a:rPr lang="fr-FR" i="1" dirty="0" err="1">
                <a:effectLst/>
                <a:latin typeface="Times"/>
              </a:rPr>
              <a:t>was</a:t>
            </a:r>
            <a:endParaRPr lang="fr-FR" dirty="0">
              <a:effectLst/>
              <a:latin typeface="Times"/>
            </a:endParaRPr>
          </a:p>
          <a:p>
            <a:r>
              <a:rPr lang="fr-FR" i="1" dirty="0" err="1">
                <a:effectLst/>
                <a:latin typeface="Times"/>
              </a:rPr>
              <a:t>completed</a:t>
            </a:r>
            <a:r>
              <a:rPr lang="fr-FR" i="1" dirty="0">
                <a:effectLst/>
                <a:latin typeface="Times"/>
              </a:rPr>
              <a:t> as a </a:t>
            </a:r>
            <a:r>
              <a:rPr lang="fr-FR" i="1" dirty="0" err="1">
                <a:effectLst/>
                <a:latin typeface="Times"/>
              </a:rPr>
              <a:t>standardised</a:t>
            </a:r>
            <a:r>
              <a:rPr lang="fr-FR" i="1" dirty="0">
                <a:effectLst/>
                <a:latin typeface="Times"/>
              </a:rPr>
              <a:t> interview for the parents,</a:t>
            </a:r>
            <a:endParaRPr lang="fr-FR" dirty="0">
              <a:effectLst/>
              <a:latin typeface="Times"/>
            </a:endParaRPr>
          </a:p>
          <a:p>
            <a:r>
              <a:rPr lang="fr-FR" i="1" dirty="0" err="1">
                <a:effectLst/>
                <a:latin typeface="Times"/>
              </a:rPr>
              <a:t>containing</a:t>
            </a:r>
            <a:r>
              <a:rPr lang="fr-FR" i="1" dirty="0">
                <a:effectLst/>
                <a:latin typeface="Times"/>
              </a:rPr>
              <a:t> 197 items </a:t>
            </a:r>
            <a:r>
              <a:rPr lang="fr-FR" i="1" dirty="0" err="1">
                <a:effectLst/>
                <a:latin typeface="Times"/>
              </a:rPr>
              <a:t>reflecting</a:t>
            </a:r>
            <a:r>
              <a:rPr lang="fr-FR" i="1" dirty="0">
                <a:effectLst/>
                <a:latin typeface="Times"/>
              </a:rPr>
              <a:t> the </a:t>
            </a:r>
            <a:r>
              <a:rPr lang="fr-FR" i="1" dirty="0" err="1">
                <a:effectLst/>
                <a:latin typeface="Times"/>
              </a:rPr>
              <a:t>child’s</a:t>
            </a:r>
            <a:r>
              <a:rPr lang="fr-FR" i="1" dirty="0">
                <a:effectLst/>
                <a:latin typeface="Times"/>
              </a:rPr>
              <a:t> </a:t>
            </a:r>
            <a:r>
              <a:rPr lang="fr-FR" i="1" dirty="0" err="1">
                <a:effectLst/>
                <a:latin typeface="Times"/>
              </a:rPr>
              <a:t>functional</a:t>
            </a:r>
            <a:endParaRPr lang="fr-FR" dirty="0">
              <a:effectLst/>
              <a:latin typeface="Times"/>
            </a:endParaRPr>
          </a:p>
          <a:p>
            <a:r>
              <a:rPr lang="fr-FR" i="1" dirty="0" err="1">
                <a:effectLst/>
                <a:latin typeface="Times"/>
              </a:rPr>
              <a:t>capability</a:t>
            </a:r>
            <a:r>
              <a:rPr lang="fr-FR" i="1" dirty="0">
                <a:effectLst/>
                <a:latin typeface="Times"/>
              </a:rPr>
              <a:t> and 20 items </a:t>
            </a:r>
            <a:r>
              <a:rPr lang="fr-FR" i="1" dirty="0" err="1">
                <a:effectLst/>
                <a:latin typeface="Times"/>
              </a:rPr>
              <a:t>concerning</a:t>
            </a:r>
            <a:r>
              <a:rPr lang="fr-FR" i="1" dirty="0">
                <a:effectLst/>
                <a:latin typeface="Times"/>
              </a:rPr>
              <a:t> the </a:t>
            </a:r>
            <a:r>
              <a:rPr lang="fr-FR" i="1" dirty="0" err="1">
                <a:effectLst/>
                <a:latin typeface="Times"/>
              </a:rPr>
              <a:t>child’s</a:t>
            </a:r>
            <a:r>
              <a:rPr lang="fr-FR" i="1" dirty="0">
                <a:effectLst/>
                <a:latin typeface="Times"/>
              </a:rPr>
              <a:t> </a:t>
            </a:r>
            <a:r>
              <a:rPr lang="fr-FR" i="1" dirty="0" err="1">
                <a:effectLst/>
                <a:latin typeface="Times"/>
              </a:rPr>
              <a:t>need</a:t>
            </a:r>
            <a:endParaRPr lang="fr-FR" dirty="0">
              <a:effectLst/>
              <a:latin typeface="Times"/>
            </a:endParaRPr>
          </a:p>
          <a:p>
            <a:r>
              <a:rPr lang="fr-FR" i="1" dirty="0">
                <a:effectLst/>
                <a:latin typeface="Times"/>
              </a:rPr>
              <a:t>for </a:t>
            </a:r>
            <a:r>
              <a:rPr lang="fr-FR" i="1" dirty="0" err="1">
                <a:effectLst/>
                <a:latin typeface="Times"/>
              </a:rPr>
              <a:t>caregiver</a:t>
            </a:r>
            <a:r>
              <a:rPr lang="fr-FR" i="1" dirty="0">
                <a:effectLst/>
                <a:latin typeface="Times"/>
              </a:rPr>
              <a:t> assistance.</a:t>
            </a:r>
            <a:endParaRPr lang="fr-FR" dirty="0">
              <a:effectLst/>
              <a:latin typeface="Times"/>
            </a:endParaRPr>
          </a:p>
          <a:p>
            <a:endParaRPr lang="fr-FR" dirty="0">
              <a:effectLst/>
              <a:latin typeface="Time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685800" rtl="0" eaLnBrk="1" fontAlgn="auto" latinLnBrk="0" hangingPunct="1">
              <a:lnSpc>
                <a:spcPct val="100000"/>
              </a:lnSpc>
              <a:spcBef>
                <a:spcPts val="0"/>
              </a:spcBef>
              <a:spcAft>
                <a:spcPts val="0"/>
              </a:spcAft>
              <a:buClrTx/>
              <a:buSzTx/>
              <a:buFontTx/>
              <a:buNone/>
              <a:tabLst/>
              <a:defRPr/>
            </a:pPr>
            <a:endParaRPr lang="fr-FR" dirty="0"/>
          </a:p>
          <a:p>
            <a:endParaRPr lang="fr-FR" dirty="0"/>
          </a:p>
        </p:txBody>
      </p:sp>
      <p:sp>
        <p:nvSpPr>
          <p:cNvPr id="4" name="Espace réservé du numéro de diapositive 3"/>
          <p:cNvSpPr>
            <a:spLocks noGrp="1"/>
          </p:cNvSpPr>
          <p:nvPr>
            <p:ph type="sldNum" sz="quarter" idx="5"/>
          </p:nvPr>
        </p:nvSpPr>
        <p:spPr/>
        <p:txBody>
          <a:bodyPr/>
          <a:lstStyle/>
          <a:p>
            <a:fld id="{9E071D49-9829-3D47-A4B0-238AF63A7530}" type="slidenum">
              <a:rPr lang="fr-FR" smtClean="0"/>
              <a:t>13</a:t>
            </a:fld>
            <a:endParaRPr lang="fr-FR"/>
          </a:p>
        </p:txBody>
      </p:sp>
    </p:spTree>
    <p:extLst>
      <p:ext uri="{BB962C8B-B14F-4D97-AF65-F5344CB8AC3E}">
        <p14:creationId xmlns:p14="http://schemas.microsoft.com/office/powerpoint/2010/main" val="35429627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9E071D49-9829-3D47-A4B0-238AF63A7530}" type="slidenum">
              <a:rPr lang="fr-FR" smtClean="0"/>
              <a:t>15</a:t>
            </a:fld>
            <a:endParaRPr lang="fr-FR"/>
          </a:p>
        </p:txBody>
      </p:sp>
    </p:spTree>
    <p:extLst>
      <p:ext uri="{BB962C8B-B14F-4D97-AF65-F5344CB8AC3E}">
        <p14:creationId xmlns:p14="http://schemas.microsoft.com/office/powerpoint/2010/main" val="32207530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i="1" dirty="0">
                <a:effectLst/>
                <a:latin typeface="Helvetica" pitchFamily="2" charset="0"/>
              </a:rPr>
              <a:t>Les objectifs formulés doivent idéalement répondre aux critères SMART : les objectifs doivent être</a:t>
            </a:r>
            <a:endParaRPr lang="fr-FR" dirty="0">
              <a:effectLst/>
              <a:latin typeface="Helvetica" pitchFamily="2" charset="0"/>
            </a:endParaRPr>
          </a:p>
          <a:p>
            <a:r>
              <a:rPr lang="fr-FR" i="1" dirty="0">
                <a:effectLst/>
                <a:latin typeface="Helvetica" pitchFamily="2" charset="0"/>
              </a:rPr>
              <a:t>Spécifiques dans leur formulation, Mesurables pour permettre leur suivi et les ajuster si nécessaire,</a:t>
            </a:r>
            <a:endParaRPr lang="fr-FR" dirty="0">
              <a:effectLst/>
              <a:latin typeface="Helvetica" pitchFamily="2" charset="0"/>
            </a:endParaRPr>
          </a:p>
          <a:p>
            <a:r>
              <a:rPr lang="fr-FR" i="1" dirty="0">
                <a:effectLst/>
                <a:latin typeface="Helvetica" pitchFamily="2" charset="0"/>
              </a:rPr>
              <a:t>Attirants ou souhaitables par l’enfant et sa famille : centrés sur les limitations d’activités et</a:t>
            </a:r>
            <a:endParaRPr lang="fr-FR" dirty="0">
              <a:effectLst/>
              <a:latin typeface="Helvetica" pitchFamily="2" charset="0"/>
            </a:endParaRPr>
          </a:p>
          <a:p>
            <a:r>
              <a:rPr lang="fr-FR" i="1" dirty="0">
                <a:effectLst/>
                <a:latin typeface="Helvetica" pitchFamily="2" charset="0"/>
              </a:rPr>
              <a:t>restrictions de participation impactant l’enfant dans son quotidien, Réalistes ou prenant en compte</a:t>
            </a:r>
            <a:endParaRPr lang="fr-FR" dirty="0">
              <a:effectLst/>
              <a:latin typeface="Helvetica" pitchFamily="2" charset="0"/>
            </a:endParaRPr>
          </a:p>
          <a:p>
            <a:r>
              <a:rPr lang="fr-FR" i="1" dirty="0">
                <a:effectLst/>
                <a:latin typeface="Helvetica" pitchFamily="2" charset="0"/>
              </a:rPr>
              <a:t>les changements possibles ou non, et définis dans le Temps 2</a:t>
            </a:r>
          </a:p>
          <a:p>
            <a:r>
              <a:rPr lang="fr-FR" i="1" dirty="0">
                <a:effectLst/>
                <a:latin typeface="Helvetica" pitchFamily="2" charset="0"/>
              </a:rPr>
              <a:t>Afin d’illustrer, un mauvais objectif serait « l’objectif pour </a:t>
            </a:r>
            <a:r>
              <a:rPr lang="fr-FR" i="1" dirty="0" err="1">
                <a:effectLst/>
                <a:latin typeface="Helvetica" pitchFamily="2" charset="0"/>
              </a:rPr>
              <a:t>Leya</a:t>
            </a:r>
            <a:r>
              <a:rPr lang="fr-FR" i="1" dirty="0">
                <a:effectLst/>
                <a:latin typeface="Helvetica" pitchFamily="2" charset="0"/>
              </a:rPr>
              <a:t> est de gagner en force », objectif trop</a:t>
            </a:r>
            <a:endParaRPr lang="fr-FR" dirty="0">
              <a:effectLst/>
              <a:latin typeface="Helvetica" pitchFamily="2" charset="0"/>
            </a:endParaRPr>
          </a:p>
          <a:p>
            <a:r>
              <a:rPr lang="fr-FR" i="1" dirty="0">
                <a:effectLst/>
                <a:latin typeface="Helvetica" pitchFamily="2" charset="0"/>
              </a:rPr>
              <a:t>souvent entendu en pratique clinique. Un bon objectif serait « Dans un délai de 2 mois de suivi bihebdomadaire</a:t>
            </a:r>
            <a:endParaRPr lang="fr-FR" dirty="0">
              <a:effectLst/>
              <a:latin typeface="Helvetica" pitchFamily="2" charset="0"/>
            </a:endParaRPr>
          </a:p>
          <a:p>
            <a:r>
              <a:rPr lang="fr-FR" i="1" dirty="0">
                <a:effectLst/>
                <a:latin typeface="Helvetica" pitchFamily="2" charset="0"/>
              </a:rPr>
              <a:t>de réadaptation centré sur les objectifs, </a:t>
            </a:r>
            <a:r>
              <a:rPr lang="fr-FR" i="1" dirty="0" err="1">
                <a:effectLst/>
                <a:latin typeface="Helvetica" pitchFamily="2" charset="0"/>
              </a:rPr>
              <a:t>Leya</a:t>
            </a:r>
            <a:r>
              <a:rPr lang="fr-FR" i="1" dirty="0">
                <a:effectLst/>
                <a:latin typeface="Helvetica" pitchFamily="2" charset="0"/>
              </a:rPr>
              <a:t> marchera de manière autonome (sans aide</a:t>
            </a:r>
            <a:endParaRPr lang="fr-FR" dirty="0">
              <a:effectLst/>
              <a:latin typeface="Helvetica" pitchFamily="2" charset="0"/>
            </a:endParaRPr>
          </a:p>
          <a:p>
            <a:r>
              <a:rPr lang="fr-FR" i="1" dirty="0">
                <a:effectLst/>
                <a:latin typeface="Helvetica" pitchFamily="2" charset="0"/>
              </a:rPr>
              <a:t>humaine ni aide technique) entre le salon et sa chambre (10 m avec changement de direction). »</a:t>
            </a:r>
            <a:endParaRPr lang="fr-FR" dirty="0">
              <a:effectLst/>
              <a:latin typeface="Helvetica" pitchFamily="2" charset="0"/>
            </a:endParaRPr>
          </a:p>
          <a:p>
            <a:r>
              <a:rPr lang="fr-FR" i="1" dirty="0">
                <a:effectLst/>
                <a:latin typeface="Helvetica" pitchFamily="2" charset="0"/>
              </a:rPr>
              <a:t>La détermination d’objectifs est particulièrement complexe chez l’enfant. En effet, les objectifs</a:t>
            </a:r>
            <a:endParaRPr lang="fr-FR" dirty="0">
              <a:effectLst/>
              <a:latin typeface="Helvetica" pitchFamily="2" charset="0"/>
            </a:endParaRPr>
          </a:p>
          <a:p>
            <a:r>
              <a:rPr lang="fr-FR" i="1" dirty="0">
                <a:effectLst/>
                <a:latin typeface="Helvetica" pitchFamily="2" charset="0"/>
              </a:rPr>
              <a:t>doivent être déterminés en prenant en compte le développement de l’enfant, sa situation familiale et</a:t>
            </a:r>
            <a:endParaRPr lang="fr-FR" dirty="0">
              <a:effectLst/>
              <a:latin typeface="Helvetica" pitchFamily="2" charset="0"/>
            </a:endParaRPr>
          </a:p>
          <a:p>
            <a:r>
              <a:rPr lang="fr-FR" i="1" dirty="0">
                <a:effectLst/>
                <a:latin typeface="Helvetica" pitchFamily="2" charset="0"/>
              </a:rPr>
              <a:t>scolaire. Tous les enfants sont dans un état constant de « devenir » 22. En pratique de réadaptation</a:t>
            </a:r>
            <a:endParaRPr lang="fr-FR" dirty="0">
              <a:effectLst/>
              <a:latin typeface="Helvetica" pitchFamily="2" charset="0"/>
            </a:endParaRPr>
          </a:p>
          <a:p>
            <a:r>
              <a:rPr lang="fr-FR" i="1" dirty="0">
                <a:effectLst/>
                <a:latin typeface="Helvetica" pitchFamily="2" charset="0"/>
              </a:rPr>
              <a:t>pédiatrique, les objectifs doivent être fréquemment déterminés en partenariat avec l’enfant et sa famille</a:t>
            </a:r>
            <a:endParaRPr lang="fr-FR" dirty="0">
              <a:effectLst/>
              <a:latin typeface="Helvetica" pitchFamily="2" charset="0"/>
            </a:endParaRPr>
          </a:p>
          <a:p>
            <a:r>
              <a:rPr lang="fr-FR" i="1" dirty="0">
                <a:effectLst/>
                <a:latin typeface="Helvetica" pitchFamily="2" charset="0"/>
              </a:rPr>
              <a:t>pour prendre en compte la réalité présente de l’enfant et de sa famille 27. Une détermination régulière</a:t>
            </a:r>
            <a:endParaRPr lang="fr-FR" dirty="0">
              <a:effectLst/>
              <a:latin typeface="Helvetica" pitchFamily="2" charset="0"/>
            </a:endParaRPr>
          </a:p>
          <a:p>
            <a:r>
              <a:rPr lang="fr-FR" i="1" dirty="0">
                <a:effectLst/>
                <a:latin typeface="Helvetica" pitchFamily="2" charset="0"/>
              </a:rPr>
              <a:t>Version n°01 datée du 05/02/2022 - Page 16 sur 53</a:t>
            </a:r>
            <a:endParaRPr lang="fr-FR" dirty="0">
              <a:effectLst/>
              <a:latin typeface="Helvetica" pitchFamily="2" charset="0"/>
            </a:endParaRPr>
          </a:p>
          <a:p>
            <a:r>
              <a:rPr lang="fr-FR" i="1" dirty="0">
                <a:effectLst/>
                <a:latin typeface="Helvetica" pitchFamily="2" charset="0"/>
              </a:rPr>
              <a:t>des objectifs est cruciale également pour assurer un suivi centré sur l’enfant et sa famille avec une</a:t>
            </a:r>
            <a:endParaRPr lang="fr-FR" dirty="0">
              <a:effectLst/>
              <a:latin typeface="Helvetica" pitchFamily="2" charset="0"/>
            </a:endParaRPr>
          </a:p>
          <a:p>
            <a:r>
              <a:rPr lang="fr-FR" i="1" dirty="0">
                <a:effectLst/>
                <a:latin typeface="Helvetica" pitchFamily="2" charset="0"/>
              </a:rPr>
              <a:t>cohérence dans les prises en charge dans le contexte où les enfants et leurs familles expérimentent</a:t>
            </a:r>
            <a:endParaRPr lang="fr-FR" dirty="0">
              <a:effectLst/>
              <a:latin typeface="Helvetica" pitchFamily="2" charset="0"/>
            </a:endParaRPr>
          </a:p>
          <a:p>
            <a:r>
              <a:rPr lang="fr-FR" i="1" dirty="0">
                <a:effectLst/>
                <a:latin typeface="Helvetica" pitchFamily="2" charset="0"/>
              </a:rPr>
              <a:t>fréquemment des changements de suivi avec des transitions d’un professionnel à un autre ou d’un</a:t>
            </a:r>
            <a:endParaRPr lang="fr-FR" dirty="0">
              <a:effectLst/>
              <a:latin typeface="Helvetica" pitchFamily="2" charset="0"/>
            </a:endParaRPr>
          </a:p>
          <a:p>
            <a:r>
              <a:rPr lang="fr-FR" i="1" dirty="0">
                <a:effectLst/>
                <a:latin typeface="Helvetica" pitchFamily="2" charset="0"/>
              </a:rPr>
              <a:t>service à un autre (par exemple suivi en CAMSP arrêté à 6 ans et relayé par un suivi en SESSAD) au</a:t>
            </a:r>
            <a:endParaRPr lang="fr-FR" dirty="0">
              <a:effectLst/>
              <a:latin typeface="Helvetica" pitchFamily="2" charset="0"/>
            </a:endParaRPr>
          </a:p>
          <a:p>
            <a:r>
              <a:rPr lang="fr-FR" i="1" dirty="0">
                <a:effectLst/>
                <a:latin typeface="Helvetica" pitchFamily="2" charset="0"/>
              </a:rPr>
              <a:t>fur et à mesure du développement de l’enfant.</a:t>
            </a:r>
            <a:endParaRPr lang="fr-FR" dirty="0">
              <a:effectLst/>
              <a:latin typeface="Helvetica" pitchFamily="2" charset="0"/>
            </a:endParaRPr>
          </a:p>
          <a:p>
            <a:endParaRPr lang="fr-FR" dirty="0"/>
          </a:p>
        </p:txBody>
      </p:sp>
      <p:sp>
        <p:nvSpPr>
          <p:cNvPr id="4" name="Espace réservé du numéro de diapositive 3"/>
          <p:cNvSpPr>
            <a:spLocks noGrp="1"/>
          </p:cNvSpPr>
          <p:nvPr>
            <p:ph type="sldNum" sz="quarter" idx="5"/>
          </p:nvPr>
        </p:nvSpPr>
        <p:spPr/>
        <p:txBody>
          <a:bodyPr/>
          <a:lstStyle/>
          <a:p>
            <a:fld id="{9E071D49-9829-3D47-A4B0-238AF63A7530}" type="slidenum">
              <a:rPr lang="fr-FR" smtClean="0"/>
              <a:t>16</a:t>
            </a:fld>
            <a:endParaRPr lang="fr-FR"/>
          </a:p>
        </p:txBody>
      </p:sp>
    </p:spTree>
    <p:extLst>
      <p:ext uri="{BB962C8B-B14F-4D97-AF65-F5344CB8AC3E}">
        <p14:creationId xmlns:p14="http://schemas.microsoft.com/office/powerpoint/2010/main" val="15874292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Apport Audrey&gt; quel rôle envisagé pour les différentes parties prenantes ? </a:t>
            </a:r>
          </a:p>
          <a:p>
            <a:endParaRPr lang="fr-FR" dirty="0"/>
          </a:p>
          <a:p>
            <a:r>
              <a:rPr lang="fr-FR" dirty="0"/>
              <a:t>Apport Audrey&gt; quel rôle envisagé pour les différentes parties prenantes ? </a:t>
            </a:r>
          </a:p>
          <a:p>
            <a:r>
              <a:rPr lang="fr-FR" dirty="0"/>
              <a:t>Selon Audrey : parent est le premier rééducateur car répétition et attention des gestes se fait dans la vie quotidienne. </a:t>
            </a:r>
          </a:p>
          <a:p>
            <a:r>
              <a:rPr lang="fr-FR" dirty="0"/>
              <a:t>Parent peut donner ses limites et demander une coordination entre les professionnels qui ne se parlent pas. Et quand je parle de professionnel, je parle aussi de la maîtresse et du centre de loisirs (exemple sur le doigt dans la bouche)</a:t>
            </a:r>
          </a:p>
          <a:p>
            <a:r>
              <a:rPr lang="fr-FR" dirty="0"/>
              <a:t>La définition d’objectifs peut devenir un mode de vie des parents : exemple </a:t>
            </a:r>
            <a:r>
              <a:rPr lang="fr-FR" dirty="0" err="1"/>
              <a:t>théo</a:t>
            </a:r>
            <a:r>
              <a:rPr lang="fr-FR" dirty="0"/>
              <a:t> est monter à la tour </a:t>
            </a:r>
            <a:r>
              <a:rPr lang="fr-FR" dirty="0" err="1"/>
              <a:t>eiffel</a:t>
            </a:r>
            <a:r>
              <a:rPr lang="fr-FR" dirty="0"/>
              <a:t> </a:t>
            </a:r>
          </a:p>
          <a:p>
            <a:endParaRPr lang="fr-FR" dirty="0"/>
          </a:p>
          <a:p>
            <a:endParaRPr lang="fr-FR" dirty="0"/>
          </a:p>
          <a:p>
            <a:pPr marL="0" marR="0" lvl="0" indent="0" algn="l" defTabSz="685800" rtl="0" eaLnBrk="1" fontAlgn="auto" latinLnBrk="0" hangingPunct="1">
              <a:lnSpc>
                <a:spcPct val="100000"/>
              </a:lnSpc>
              <a:spcBef>
                <a:spcPts val="0"/>
              </a:spcBef>
              <a:spcAft>
                <a:spcPts val="0"/>
              </a:spcAft>
              <a:buClrTx/>
              <a:buSzTx/>
              <a:buFontTx/>
              <a:buNone/>
              <a:tabLst/>
              <a:defRPr/>
            </a:pPr>
            <a:r>
              <a:rPr lang="fr-FR" sz="1800" dirty="0">
                <a:effectLst/>
                <a:latin typeface="Arial" panose="020B0604020202020204" pitchFamily="34" charset="0"/>
                <a:ea typeface="Times New Roman" panose="02020603050405020304" pitchFamily="18" charset="0"/>
              </a:rPr>
              <a:t>Plusieurs travaux se sont intéressés au lien entre les perceptions de l'enfant et la famille, et leur engagement de cette démarche par objectif. Il a été clairement identifié que les jeunes et leurs familles ont des expériences variées du processus de définition des objectifs. Avec l’utilisation d’une terminologie différente pour décrire ce processus, les parents et les enfants peuvent avoir une compréhension différente de ce qu’est un objectif et de la manière de les fixer dans un contexte de réadaptation (Collins et al., 2021). Cela a un impact sur la compréhension de leur rôle dans le processus. L’enfant, les parents et les professionnels jouent tous un rôle particulier. </a:t>
            </a:r>
          </a:p>
          <a:p>
            <a:endParaRPr lang="fr-FR" dirty="0"/>
          </a:p>
        </p:txBody>
      </p:sp>
      <p:sp>
        <p:nvSpPr>
          <p:cNvPr id="4" name="Espace réservé du numéro de diapositive 3"/>
          <p:cNvSpPr>
            <a:spLocks noGrp="1"/>
          </p:cNvSpPr>
          <p:nvPr>
            <p:ph type="sldNum" sz="quarter" idx="5"/>
          </p:nvPr>
        </p:nvSpPr>
        <p:spPr/>
        <p:txBody>
          <a:bodyPr/>
          <a:lstStyle/>
          <a:p>
            <a:fld id="{9E071D49-9829-3D47-A4B0-238AF63A7530}" type="slidenum">
              <a:rPr lang="fr-FR" smtClean="0"/>
              <a:t>17</a:t>
            </a:fld>
            <a:endParaRPr lang="fr-FR"/>
          </a:p>
        </p:txBody>
      </p:sp>
    </p:spTree>
    <p:extLst>
      <p:ext uri="{BB962C8B-B14F-4D97-AF65-F5344CB8AC3E}">
        <p14:creationId xmlns:p14="http://schemas.microsoft.com/office/powerpoint/2010/main" val="10005899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800" dirty="0"/>
              <a:t>Exemple les praxis en orthophonie : difficile pour Théo</a:t>
            </a:r>
          </a:p>
          <a:p>
            <a:r>
              <a:rPr lang="fr-FR" sz="1800" dirty="0"/>
              <a:t>Exemple du </a:t>
            </a:r>
            <a:r>
              <a:rPr lang="fr-FR" sz="1800" dirty="0" err="1"/>
              <a:t>titanic</a:t>
            </a:r>
            <a:r>
              <a:rPr lang="fr-FR" sz="1800" dirty="0"/>
              <a:t>, du voyage à paris</a:t>
            </a:r>
          </a:p>
          <a:p>
            <a:pPr marL="0" marR="0" lvl="0" indent="0" algn="l" defTabSz="685800" rtl="0" eaLnBrk="1" fontAlgn="auto" latinLnBrk="0" hangingPunct="1">
              <a:lnSpc>
                <a:spcPct val="100000"/>
              </a:lnSpc>
              <a:spcBef>
                <a:spcPts val="0"/>
              </a:spcBef>
              <a:spcAft>
                <a:spcPts val="0"/>
              </a:spcAft>
              <a:buClrTx/>
              <a:buSzTx/>
              <a:buFontTx/>
              <a:buNone/>
              <a:tabLst/>
              <a:defRPr/>
            </a:pPr>
            <a:endParaRPr lang="fr-FR" sz="1800" dirty="0">
              <a:effectLst/>
              <a:latin typeface="Arial" panose="020B0604020202020204" pitchFamily="34" charset="0"/>
              <a:ea typeface="Times New Roman" panose="02020603050405020304" pitchFamily="18"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fr-FR" sz="1800" dirty="0" err="1">
                <a:effectLst/>
                <a:latin typeface="Arial" panose="020B0604020202020204" pitchFamily="34" charset="0"/>
                <a:ea typeface="Times New Roman" panose="02020603050405020304" pitchFamily="18" charset="0"/>
              </a:rPr>
              <a:t>Pitchard</a:t>
            </a:r>
            <a:r>
              <a:rPr lang="fr-FR" sz="1800" dirty="0">
                <a:effectLst/>
                <a:latin typeface="Arial" panose="020B0604020202020204" pitchFamily="34" charset="0"/>
                <a:ea typeface="Times New Roman" panose="02020603050405020304" pitchFamily="18" charset="0"/>
              </a:rPr>
              <a:t> Wiart</a:t>
            </a:r>
          </a:p>
          <a:p>
            <a:r>
              <a:rPr lang="fr-FR" sz="4400" i="1" dirty="0">
                <a:effectLst/>
                <a:latin typeface="Times"/>
              </a:rPr>
              <a:t>Exclusion of the </a:t>
            </a:r>
            <a:r>
              <a:rPr lang="fr-FR" sz="4400" i="1" dirty="0" err="1">
                <a:effectLst/>
                <a:latin typeface="Times"/>
              </a:rPr>
              <a:t>child’s</a:t>
            </a:r>
            <a:r>
              <a:rPr lang="fr-FR" sz="4400" i="0" dirty="0">
                <a:effectLst/>
                <a:latin typeface="Times"/>
              </a:rPr>
              <a:t> </a:t>
            </a:r>
            <a:r>
              <a:rPr lang="fr-FR" sz="4400" i="1" dirty="0" err="1">
                <a:effectLst/>
                <a:latin typeface="Times"/>
              </a:rPr>
              <a:t>voice</a:t>
            </a:r>
            <a:r>
              <a:rPr lang="fr-FR" sz="4400" i="1" dirty="0">
                <a:effectLst/>
                <a:latin typeface="Times"/>
              </a:rPr>
              <a:t> in goal-</a:t>
            </a:r>
            <a:r>
              <a:rPr lang="fr-FR" sz="4400" i="1" dirty="0" err="1">
                <a:effectLst/>
                <a:latin typeface="Times"/>
              </a:rPr>
              <a:t>related</a:t>
            </a:r>
            <a:r>
              <a:rPr lang="fr-FR" sz="4400" i="1" dirty="0">
                <a:effectLst/>
                <a:latin typeface="Times"/>
              </a:rPr>
              <a:t> discussions </a:t>
            </a:r>
            <a:r>
              <a:rPr lang="fr-FR" sz="4400" i="1" dirty="0" err="1">
                <a:effectLst/>
                <a:latin typeface="Times"/>
              </a:rPr>
              <a:t>may</a:t>
            </a:r>
            <a:r>
              <a:rPr lang="fr-FR" sz="4400" i="1" dirty="0">
                <a:effectLst/>
                <a:latin typeface="Times"/>
              </a:rPr>
              <a:t> lead to goals</a:t>
            </a:r>
            <a:endParaRPr lang="fr-FR" sz="4400" dirty="0">
              <a:effectLst/>
              <a:latin typeface="Times"/>
            </a:endParaRPr>
          </a:p>
          <a:p>
            <a:r>
              <a:rPr lang="fr-FR" sz="4400" i="1" dirty="0">
                <a:effectLst/>
                <a:latin typeface="Times"/>
              </a:rPr>
              <a:t>and </a:t>
            </a:r>
            <a:r>
              <a:rPr lang="fr-FR" sz="4400" i="1" dirty="0" err="1">
                <a:effectLst/>
                <a:latin typeface="Times"/>
              </a:rPr>
              <a:t>related</a:t>
            </a:r>
            <a:r>
              <a:rPr lang="fr-FR" sz="4400" i="1" dirty="0">
                <a:effectLst/>
                <a:latin typeface="Times"/>
              </a:rPr>
              <a:t> </a:t>
            </a:r>
            <a:r>
              <a:rPr lang="fr-FR" sz="4400" i="1" dirty="0" err="1">
                <a:effectLst/>
                <a:latin typeface="Times"/>
              </a:rPr>
              <a:t>activities</a:t>
            </a:r>
            <a:r>
              <a:rPr lang="fr-FR" sz="4400" i="1" dirty="0">
                <a:effectLst/>
                <a:latin typeface="Times"/>
              </a:rPr>
              <a:t> </a:t>
            </a:r>
            <a:r>
              <a:rPr lang="fr-FR" sz="4400" i="1" dirty="0" err="1">
                <a:effectLst/>
                <a:latin typeface="Times"/>
              </a:rPr>
              <a:t>that</a:t>
            </a:r>
            <a:r>
              <a:rPr lang="fr-FR" sz="4400" i="1" dirty="0">
                <a:effectLst/>
                <a:latin typeface="Times"/>
              </a:rPr>
              <a:t> are not </a:t>
            </a:r>
            <a:r>
              <a:rPr lang="fr-FR" sz="4400" i="1" dirty="0" err="1">
                <a:effectLst/>
                <a:latin typeface="Times"/>
              </a:rPr>
              <a:t>motivating</a:t>
            </a:r>
            <a:r>
              <a:rPr lang="fr-FR" sz="4400" i="1" dirty="0">
                <a:effectLst/>
                <a:latin typeface="Times"/>
              </a:rPr>
              <a:t> to the</a:t>
            </a:r>
            <a:r>
              <a:rPr lang="fr-FR" sz="4400" i="0" dirty="0">
                <a:effectLst/>
                <a:latin typeface="Times"/>
              </a:rPr>
              <a:t> </a:t>
            </a:r>
            <a:r>
              <a:rPr lang="fr-FR" sz="4400" i="1" dirty="0" err="1">
                <a:effectLst/>
                <a:latin typeface="Times"/>
              </a:rPr>
              <a:t>child</a:t>
            </a:r>
            <a:r>
              <a:rPr lang="fr-FR" sz="4400" i="1" dirty="0">
                <a:effectLst/>
                <a:latin typeface="Times"/>
              </a:rPr>
              <a:t>, </a:t>
            </a:r>
            <a:r>
              <a:rPr lang="fr-FR" sz="4400" i="1" dirty="0" err="1">
                <a:effectLst/>
                <a:latin typeface="Times"/>
              </a:rPr>
              <a:t>ultimately</a:t>
            </a:r>
            <a:r>
              <a:rPr lang="fr-FR" sz="4400" i="1" dirty="0">
                <a:effectLst/>
                <a:latin typeface="Times"/>
              </a:rPr>
              <a:t> </a:t>
            </a:r>
            <a:r>
              <a:rPr lang="fr-FR" sz="4400" i="1" dirty="0" err="1">
                <a:effectLst/>
                <a:latin typeface="Times"/>
              </a:rPr>
              <a:t>resulting</a:t>
            </a:r>
            <a:r>
              <a:rPr lang="fr-FR" sz="4400" i="1" dirty="0">
                <a:effectLst/>
                <a:latin typeface="Times"/>
              </a:rPr>
              <a:t> in </a:t>
            </a:r>
            <a:r>
              <a:rPr lang="fr-FR" sz="4400" i="1" dirty="0" err="1">
                <a:effectLst/>
                <a:latin typeface="Times"/>
              </a:rPr>
              <a:t>lower</a:t>
            </a:r>
            <a:r>
              <a:rPr lang="fr-FR" sz="4400" i="1" dirty="0">
                <a:effectLst/>
                <a:latin typeface="Times"/>
              </a:rPr>
              <a:t> engagement in</a:t>
            </a:r>
            <a:r>
              <a:rPr lang="fr-FR" sz="4400" i="0" dirty="0">
                <a:effectLst/>
                <a:latin typeface="Times"/>
              </a:rPr>
              <a:t> </a:t>
            </a:r>
            <a:r>
              <a:rPr lang="fr-FR" sz="4400" i="1" dirty="0" err="1">
                <a:effectLst/>
                <a:latin typeface="Times"/>
              </a:rPr>
              <a:t>rehabilitation</a:t>
            </a:r>
            <a:r>
              <a:rPr lang="fr-FR" sz="4400" i="1" dirty="0">
                <a:effectLst/>
                <a:latin typeface="Times"/>
              </a:rPr>
              <a:t>.</a:t>
            </a:r>
          </a:p>
          <a:p>
            <a:endParaRPr lang="fr-FR" sz="4400" i="1" dirty="0">
              <a:effectLst/>
              <a:latin typeface="Times"/>
            </a:endParaRPr>
          </a:p>
          <a:p>
            <a:r>
              <a:rPr lang="fr-FR" sz="8800" i="1" dirty="0" err="1">
                <a:effectLst/>
                <a:latin typeface="Times"/>
              </a:rPr>
              <a:t>Optimizing</a:t>
            </a:r>
            <a:r>
              <a:rPr lang="fr-FR" sz="8800" i="1" dirty="0">
                <a:effectLst/>
                <a:latin typeface="Times"/>
              </a:rPr>
              <a:t> </a:t>
            </a:r>
            <a:r>
              <a:rPr lang="fr-FR" sz="8800" i="1" dirty="0" err="1">
                <a:effectLst/>
                <a:latin typeface="Times"/>
              </a:rPr>
              <a:t>child</a:t>
            </a:r>
            <a:r>
              <a:rPr lang="fr-FR" sz="8800" i="1" dirty="0">
                <a:effectLst/>
                <a:latin typeface="Times"/>
              </a:rPr>
              <a:t> engagement in goal setting</a:t>
            </a:r>
            <a:r>
              <a:rPr lang="fr-FR" sz="8800" i="0" dirty="0">
                <a:effectLst/>
                <a:latin typeface="Times"/>
              </a:rPr>
              <a:t> </a:t>
            </a:r>
            <a:r>
              <a:rPr lang="fr-FR" sz="8800" i="1" dirty="0" err="1">
                <a:effectLst/>
                <a:latin typeface="Times"/>
              </a:rPr>
              <a:t>should</a:t>
            </a:r>
            <a:r>
              <a:rPr lang="fr-FR" sz="8800" i="1" dirty="0">
                <a:effectLst/>
                <a:latin typeface="Times"/>
              </a:rPr>
              <a:t> </a:t>
            </a:r>
            <a:r>
              <a:rPr lang="fr-FR" sz="8800" i="1" dirty="0" err="1">
                <a:effectLst/>
                <a:latin typeface="Times"/>
              </a:rPr>
              <a:t>also</a:t>
            </a:r>
            <a:r>
              <a:rPr lang="fr-FR" sz="8800" i="1" dirty="0">
                <a:effectLst/>
                <a:latin typeface="Times"/>
              </a:rPr>
              <a:t> </a:t>
            </a:r>
            <a:r>
              <a:rPr lang="fr-FR" sz="8800" i="1" dirty="0" err="1">
                <a:effectLst/>
                <a:latin typeface="Times"/>
              </a:rPr>
              <a:t>be</a:t>
            </a:r>
            <a:r>
              <a:rPr lang="fr-FR" sz="8800" i="1" dirty="0">
                <a:effectLst/>
                <a:latin typeface="Times"/>
              </a:rPr>
              <a:t> </a:t>
            </a:r>
            <a:r>
              <a:rPr lang="fr-FR" sz="8800" i="1" dirty="0" err="1">
                <a:effectLst/>
                <a:latin typeface="Times"/>
              </a:rPr>
              <a:t>considered</a:t>
            </a:r>
            <a:r>
              <a:rPr lang="fr-FR" sz="8800" i="1" dirty="0">
                <a:effectLst/>
                <a:latin typeface="Times"/>
              </a:rPr>
              <a:t> </a:t>
            </a:r>
            <a:r>
              <a:rPr lang="fr-FR" sz="8800" i="1" dirty="0" err="1">
                <a:effectLst/>
                <a:latin typeface="Times"/>
              </a:rPr>
              <a:t>from</a:t>
            </a:r>
            <a:r>
              <a:rPr lang="fr-FR" sz="8800" i="1" dirty="0">
                <a:effectLst/>
                <a:latin typeface="Times"/>
              </a:rPr>
              <a:t> a </a:t>
            </a:r>
            <a:r>
              <a:rPr lang="fr-FR" sz="8800" i="1" dirty="0" err="1">
                <a:effectLst/>
                <a:latin typeface="Times"/>
              </a:rPr>
              <a:t>rights</a:t>
            </a:r>
            <a:r>
              <a:rPr lang="fr-FR" sz="8800" i="1" dirty="0">
                <a:effectLst/>
                <a:latin typeface="Times"/>
              </a:rPr>
              <a:t> perspective</a:t>
            </a:r>
            <a:r>
              <a:rPr lang="fr-FR" sz="8800" i="0" dirty="0">
                <a:effectLst/>
                <a:latin typeface="Times"/>
              </a:rPr>
              <a:t> </a:t>
            </a:r>
            <a:r>
              <a:rPr lang="fr-FR" sz="8800" i="1" dirty="0">
                <a:effectLst/>
                <a:latin typeface="Times"/>
              </a:rPr>
              <a:t>consistent </a:t>
            </a:r>
            <a:r>
              <a:rPr lang="fr-FR" sz="8800" i="1" dirty="0" err="1">
                <a:effectLst/>
                <a:latin typeface="Times"/>
              </a:rPr>
              <a:t>with</a:t>
            </a:r>
            <a:r>
              <a:rPr lang="fr-FR" sz="8800" i="1" dirty="0">
                <a:effectLst/>
                <a:latin typeface="Times"/>
              </a:rPr>
              <a:t> the new </a:t>
            </a:r>
            <a:r>
              <a:rPr lang="fr-FR" sz="8800" i="1" dirty="0" err="1">
                <a:effectLst/>
                <a:latin typeface="Times"/>
              </a:rPr>
              <a:t>era</a:t>
            </a:r>
            <a:r>
              <a:rPr lang="fr-FR" sz="8800" i="1" dirty="0">
                <a:effectLst/>
                <a:latin typeface="Times"/>
              </a:rPr>
              <a:t> of </a:t>
            </a:r>
            <a:r>
              <a:rPr lang="fr-FR" sz="8800" i="1" dirty="0" err="1">
                <a:effectLst/>
                <a:latin typeface="Times"/>
              </a:rPr>
              <a:t>children’s</a:t>
            </a:r>
            <a:r>
              <a:rPr lang="fr-FR" sz="8800" i="1" dirty="0">
                <a:effectLst/>
                <a:latin typeface="Times"/>
              </a:rPr>
              <a:t> </a:t>
            </a:r>
            <a:r>
              <a:rPr lang="fr-FR" sz="8800" i="1" dirty="0" err="1">
                <a:effectLst/>
                <a:latin typeface="Times"/>
              </a:rPr>
              <a:t>rights</a:t>
            </a:r>
            <a:r>
              <a:rPr lang="fr-FR" sz="8800" i="1" dirty="0">
                <a:effectLst/>
                <a:latin typeface="Times"/>
              </a:rPr>
              <a:t> and</a:t>
            </a:r>
            <a:r>
              <a:rPr lang="fr-FR" sz="8800" i="0" dirty="0">
                <a:effectLst/>
                <a:latin typeface="Times"/>
              </a:rPr>
              <a:t> </a:t>
            </a:r>
            <a:r>
              <a:rPr lang="fr-FR" sz="8800" i="1" dirty="0">
                <a:effectLst/>
                <a:latin typeface="Times"/>
              </a:rPr>
              <a:t>new </a:t>
            </a:r>
            <a:r>
              <a:rPr lang="fr-FR" sz="8800" i="1" dirty="0" err="1">
                <a:effectLst/>
                <a:latin typeface="Times"/>
              </a:rPr>
              <a:t>sociology</a:t>
            </a:r>
            <a:r>
              <a:rPr lang="fr-FR" sz="8800" i="1" dirty="0">
                <a:effectLst/>
                <a:latin typeface="Times"/>
              </a:rPr>
              <a:t> of childhood.83–85</a:t>
            </a:r>
            <a:endParaRPr lang="fr-FR" sz="8800" dirty="0">
              <a:effectLst/>
              <a:latin typeface="Times"/>
            </a:endParaRPr>
          </a:p>
          <a:p>
            <a:endParaRPr lang="fr-FR" sz="4400" dirty="0">
              <a:effectLst/>
              <a:latin typeface="Times"/>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fr-FR" sz="1800" dirty="0">
              <a:effectLst/>
              <a:latin typeface="Arial" panose="020B0604020202020204" pitchFamily="34" charset="0"/>
              <a:ea typeface="Times New Roman" panose="02020603050405020304" pitchFamily="18" charset="0"/>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fr-FR" sz="1800" dirty="0">
              <a:effectLst/>
              <a:latin typeface="Arial" panose="020B0604020202020204" pitchFamily="34" charset="0"/>
              <a:ea typeface="Times New Roman" panose="02020603050405020304" pitchFamily="18"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fr-FR" sz="1800" dirty="0">
                <a:effectLst/>
                <a:latin typeface="Arial" panose="020B0604020202020204" pitchFamily="34" charset="0"/>
                <a:ea typeface="Times New Roman" panose="02020603050405020304" pitchFamily="18" charset="0"/>
              </a:rPr>
              <a:t>Dans leur revue, Pritchard-Wiart &amp; Phelan (Pritchard-Wiart &amp; Phelan, 2018) suggèrent que le rôle des enfants dans l'établissement de leurs propres objectifs de réadaptation n'est pas bien décrit dans la littérature. Pourtant, la contribution des jeunes dans la détermination de leurs objectifs est essentielle pour s'assurer qu’ils correspondent bien à leurs motivations. Il est primordial de rendre les objectifs significatifs pour l’enfant ou le jeune, en s’assurant qu'ils puissent participer aussi pleinement que possible aux discussions sur la fixation. Pour y parvenir, il est souhaitable d’encadrer la fixation des objectifs dans leur contexte de développement, en adaptant les conversations. Dans l’étude de Collins et al. (2021), les parents remarquent que les jeunes sont passifs voir exclus du processus lorsqu’ils semblent peu intéressés ou incapables de participer. Leur contribution est influencée par la signification qu’ils perçoivent du processus, leurs capacités de compréhension, et leur niveau d’implication. Plusieurs études identifient que l’âge influence ces différents éléments (Collins et al., 2021; Wiart et al., 2010), mais aussi les déficiences cognitives, comme c’est par exemple le cas chez les jeunes atteints d’une lésion cérébrale acquise (Collins et al., 2021). </a:t>
            </a:r>
            <a:r>
              <a:rPr lang="fr-FR" dirty="0">
                <a:effectLst/>
              </a:rPr>
              <a:t> </a:t>
            </a:r>
            <a:r>
              <a:rPr lang="fr-FR" sz="1800" dirty="0">
                <a:effectLst/>
                <a:latin typeface="Arial" panose="020B0604020202020204" pitchFamily="34" charset="0"/>
                <a:ea typeface="Times New Roman" panose="02020603050405020304" pitchFamily="18" charset="0"/>
              </a:rPr>
              <a:t> </a:t>
            </a:r>
            <a:r>
              <a:rPr lang="fr-FR" sz="1800" dirty="0">
                <a:solidFill>
                  <a:srgbClr val="000000"/>
                </a:solidFill>
                <a:effectLst/>
                <a:latin typeface="Arial" panose="020B0604020202020204" pitchFamily="34" charset="0"/>
                <a:ea typeface="Times New Roman" panose="02020603050405020304" pitchFamily="18" charset="0"/>
              </a:rPr>
              <a:t>plutôt paragraphe sur le rôle du professionnel? </a:t>
            </a:r>
            <a:endParaRPr lang="fr-FR" sz="1800" dirty="0">
              <a:effectLst/>
              <a:latin typeface="Arial" panose="020B0604020202020204" pitchFamily="34" charset="0"/>
              <a:ea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9E071D49-9829-3D47-A4B0-238AF63A7530}" type="slidenum">
              <a:rPr lang="fr-FR" smtClean="0"/>
              <a:t>18</a:t>
            </a:fld>
            <a:endParaRPr lang="fr-FR"/>
          </a:p>
        </p:txBody>
      </p:sp>
    </p:spTree>
    <p:extLst>
      <p:ext uri="{BB962C8B-B14F-4D97-AF65-F5344CB8AC3E}">
        <p14:creationId xmlns:p14="http://schemas.microsoft.com/office/powerpoint/2010/main" val="15241975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lnSpc>
                <a:spcPct val="150000"/>
              </a:lnSpc>
              <a:spcAft>
                <a:spcPts val="600"/>
              </a:spcAft>
            </a:pPr>
            <a:r>
              <a:rPr lang="fr-FR" sz="1800" dirty="0">
                <a:effectLst/>
                <a:latin typeface="Arial" panose="020B0604020202020204" pitchFamily="34" charset="0"/>
                <a:ea typeface="Times New Roman" panose="02020603050405020304" pitchFamily="18" charset="0"/>
              </a:rPr>
              <a:t>Plusieurs résultats convergent vers le rôle clé que joue l’engagement parental dans la capacité des jeunes à accéder et participer à l’établissement d’objectifs (Collins et al., 2021; D’Arrigo et al., 2017). Dans cette dernière étude de D’Arrigo et al., les parents se perçoivent comme le principal décideur dans le rétablissement de leur enfant, et se sentent responsables de la défense des besoins de leur enfant dans la définition et la direction du processus de fixation des objectifs (dans </a:t>
            </a:r>
            <a:r>
              <a:rPr lang="fr-FR" sz="1800" dirty="0" err="1">
                <a:effectLst/>
                <a:latin typeface="Arial" panose="020B0604020202020204" pitchFamily="34" charset="0"/>
                <a:ea typeface="Times New Roman" panose="02020603050405020304" pitchFamily="18" charset="0"/>
              </a:rPr>
              <a:t>Øien</a:t>
            </a:r>
            <a:r>
              <a:rPr lang="fr-FR" sz="1800" dirty="0">
                <a:effectLst/>
                <a:latin typeface="Arial" panose="020B0604020202020204" pitchFamily="34" charset="0"/>
                <a:ea typeface="Times New Roman" panose="02020603050405020304" pitchFamily="18" charset="0"/>
              </a:rPr>
              <a:t> et al., 2010). Du point de vue des jeunes, leurs parents jouent un rôle facilitateur pour leur permettre de communiquer leurs besoins et participer à l’élaboration de leurs objectifs. Ces deux perceptions illustrent la relation bidirectionnelle que décrit Collins et al. (2021), entre les jeunes et l’engagement de leurs parents. Cette compréhension invite fortement les professionnels à prioriser un engagement simultané des jeunes et de leurs parents dans la détermination d’objectifs (Collins et al., 2021). </a:t>
            </a:r>
          </a:p>
          <a:p>
            <a:pPr algn="l">
              <a:lnSpc>
                <a:spcPct val="150000"/>
              </a:lnSpc>
              <a:spcAft>
                <a:spcPts val="600"/>
              </a:spcAft>
            </a:pPr>
            <a:r>
              <a:rPr lang="fr-FR" sz="1800" dirty="0">
                <a:effectLst/>
                <a:latin typeface="Arial" panose="020B0604020202020204" pitchFamily="34" charset="0"/>
                <a:ea typeface="Times New Roman" panose="02020603050405020304" pitchFamily="18" charset="0"/>
              </a:rPr>
              <a:t> ca fait une jolie transition avec la suite!</a:t>
            </a:r>
          </a:p>
          <a:p>
            <a:endParaRPr lang="fr-FR" dirty="0"/>
          </a:p>
        </p:txBody>
      </p:sp>
      <p:sp>
        <p:nvSpPr>
          <p:cNvPr id="4" name="Espace réservé du numéro de diapositive 3"/>
          <p:cNvSpPr>
            <a:spLocks noGrp="1"/>
          </p:cNvSpPr>
          <p:nvPr>
            <p:ph type="sldNum" sz="quarter" idx="5"/>
          </p:nvPr>
        </p:nvSpPr>
        <p:spPr/>
        <p:txBody>
          <a:bodyPr/>
          <a:lstStyle/>
          <a:p>
            <a:fld id="{9E071D49-9829-3D47-A4B0-238AF63A7530}" type="slidenum">
              <a:rPr lang="fr-FR" smtClean="0"/>
              <a:t>19</a:t>
            </a:fld>
            <a:endParaRPr lang="fr-FR"/>
          </a:p>
        </p:txBody>
      </p:sp>
    </p:spTree>
    <p:extLst>
      <p:ext uri="{BB962C8B-B14F-4D97-AF65-F5344CB8AC3E}">
        <p14:creationId xmlns:p14="http://schemas.microsoft.com/office/powerpoint/2010/main" val="37192687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just" defTabSz="685800" rtl="0" eaLnBrk="1" fontAlgn="auto" latinLnBrk="0" hangingPunct="1">
              <a:lnSpc>
                <a:spcPct val="150000"/>
              </a:lnSpc>
              <a:spcBef>
                <a:spcPts val="0"/>
              </a:spcBef>
              <a:spcAft>
                <a:spcPts val="600"/>
              </a:spcAft>
              <a:buClrTx/>
              <a:buSzTx/>
              <a:buFontTx/>
              <a:buNone/>
              <a:tabLst/>
              <a:defRPr/>
            </a:pPr>
            <a:r>
              <a:rPr lang="fr-FR" sz="1800" dirty="0"/>
              <a:t>Rappeler les objectifs, faire émerger des besoins, mettre en valeur les progrès, relancer la motivation</a:t>
            </a:r>
          </a:p>
          <a:p>
            <a:pPr algn="just">
              <a:lnSpc>
                <a:spcPct val="150000"/>
              </a:lnSpc>
              <a:spcAft>
                <a:spcPts val="600"/>
              </a:spcAft>
            </a:pPr>
            <a:endParaRPr lang="fr-FR" sz="1800" dirty="0">
              <a:effectLst/>
              <a:latin typeface="Arial" panose="020B0604020202020204" pitchFamily="34" charset="0"/>
              <a:ea typeface="Times New Roman" panose="02020603050405020304" pitchFamily="18" charset="0"/>
            </a:endParaRPr>
          </a:p>
          <a:p>
            <a:pPr algn="just">
              <a:lnSpc>
                <a:spcPct val="150000"/>
              </a:lnSpc>
              <a:spcAft>
                <a:spcPts val="600"/>
              </a:spcAft>
            </a:pPr>
            <a:endParaRPr lang="fr-FR" sz="1800" dirty="0">
              <a:effectLst/>
              <a:latin typeface="Arial" panose="020B0604020202020204" pitchFamily="34" charset="0"/>
              <a:ea typeface="Times New Roman" panose="02020603050405020304" pitchFamily="18" charset="0"/>
            </a:endParaRPr>
          </a:p>
          <a:p>
            <a:pPr algn="just">
              <a:lnSpc>
                <a:spcPct val="150000"/>
              </a:lnSpc>
              <a:spcAft>
                <a:spcPts val="600"/>
              </a:spcAft>
            </a:pPr>
            <a:r>
              <a:rPr lang="fr-FR" sz="1800" dirty="0">
                <a:effectLst/>
                <a:latin typeface="Arial" panose="020B0604020202020204" pitchFamily="34" charset="0"/>
                <a:ea typeface="Times New Roman" panose="02020603050405020304" pitchFamily="18" charset="0"/>
              </a:rPr>
              <a:t>Les professionnels jouent un rôle important d’éducation et de guidance des enfants et leurs familles dans le processus d’élaboration d’objectifs (Pritchard-Wiart &amp; Phelan, 2018). </a:t>
            </a:r>
          </a:p>
          <a:p>
            <a:pPr algn="just">
              <a:lnSpc>
                <a:spcPct val="150000"/>
              </a:lnSpc>
              <a:spcAft>
                <a:spcPts val="600"/>
              </a:spcAft>
            </a:pPr>
            <a:r>
              <a:rPr lang="fr-FR" sz="1800" dirty="0">
                <a:effectLst/>
                <a:latin typeface="Arial" panose="020B0604020202020204" pitchFamily="34" charset="0"/>
                <a:ea typeface="Times New Roman" panose="02020603050405020304" pitchFamily="18" charset="0"/>
              </a:rPr>
              <a:t>Dans la pratique de détermination d’objectifs, les jeunes et les familles apprécient l’apport des professionnels qu’ils perçoivent comme une source importante d’expertise (Collins et al., 2021). Ils les identifient comme faisant partie intégrante de la détermination des objectifs de leur enfant, en tant que facilitateurs. A ce propos,  la demande des parents est très dépendante de leur situation singulière. Alors que des parents souhaitent un processus d'établissement des objectifs flexible, d’autres parents apprécient une plus grande participation du thérapeute dans les objectifs afin de capitaliser sur leurs connaissances et expériences cliniques (Pritchard-Wiart &amp; Phelan, 2018).  Collins et al. (2021) rapportent plusieurs études sur la fixation d’objectifs du point de vue de parents d’enfants PC, où les parents décrivent que dans les premiers stades suivant le diagnostic, la fixation d'objectifs peut être une tâche écrasante et stressante. Ils préfèrent alors être guidés par le clinicien. </a:t>
            </a:r>
          </a:p>
          <a:p>
            <a:pPr algn="just">
              <a:lnSpc>
                <a:spcPct val="150000"/>
              </a:lnSpc>
              <a:spcAft>
                <a:spcPts val="600"/>
              </a:spcAft>
            </a:pPr>
            <a:r>
              <a:rPr lang="fr-FR" sz="1800" dirty="0">
                <a:effectLst/>
                <a:latin typeface="Arial" panose="020B0604020202020204" pitchFamily="34" charset="0"/>
                <a:ea typeface="Times New Roman" panose="02020603050405020304" pitchFamily="18" charset="0"/>
              </a:rPr>
              <a:t>Les professionnels décrivent leur rôle  comme celui d’un collaborateur actif pour établir une alliance thérapeutique avec les enfants/adolescents et les familles, et soutenir leur engagement dans des conversations significatives pour faciliter la génération d’objectifs pertinents sur le plan personnel (</a:t>
            </a:r>
            <a:r>
              <a:rPr lang="fr-FR" sz="1800" dirty="0" err="1">
                <a:effectLst/>
                <a:latin typeface="Arial" panose="020B0604020202020204" pitchFamily="34" charset="0"/>
                <a:ea typeface="Times New Roman" panose="02020603050405020304" pitchFamily="18" charset="0"/>
              </a:rPr>
              <a:t>Jenkin</a:t>
            </a:r>
            <a:r>
              <a:rPr lang="fr-FR" sz="1800" dirty="0">
                <a:effectLst/>
                <a:latin typeface="Arial" panose="020B0604020202020204" pitchFamily="34" charset="0"/>
                <a:ea typeface="Times New Roman" panose="02020603050405020304" pitchFamily="18" charset="0"/>
              </a:rPr>
              <a:t> (2022). </a:t>
            </a:r>
          </a:p>
          <a:p>
            <a:pPr algn="l">
              <a:lnSpc>
                <a:spcPct val="150000"/>
              </a:lnSpc>
              <a:spcAft>
                <a:spcPts val="600"/>
              </a:spcAft>
            </a:pPr>
            <a:r>
              <a:rPr lang="fr-FR" sz="1800" dirty="0">
                <a:effectLst/>
                <a:latin typeface="Arial" panose="020B0604020202020204" pitchFamily="34" charset="0"/>
                <a:ea typeface="Times New Roman" panose="02020603050405020304" pitchFamily="18" charset="0"/>
              </a:rPr>
              <a:t> </a:t>
            </a:r>
            <a:r>
              <a:rPr lang="fr-FR" sz="1800" dirty="0">
                <a:solidFill>
                  <a:srgbClr val="000000"/>
                </a:solidFill>
                <a:effectLst/>
                <a:latin typeface="Arial" panose="020B0604020202020204" pitchFamily="34" charset="0"/>
                <a:ea typeface="Times New Roman" panose="02020603050405020304" pitchFamily="18" charset="0"/>
              </a:rPr>
              <a:t>sur les pro en tant que facilitateurs? </a:t>
            </a:r>
            <a:endParaRPr lang="fr-FR" sz="1800" dirty="0">
              <a:effectLst/>
              <a:latin typeface="Arial" panose="020B0604020202020204" pitchFamily="34" charset="0"/>
              <a:ea typeface="Times New Roman" panose="02020603050405020304" pitchFamily="18" charset="0"/>
            </a:endParaRPr>
          </a:p>
          <a:p>
            <a:endParaRPr lang="fr-FR" dirty="0"/>
          </a:p>
        </p:txBody>
      </p:sp>
      <p:sp>
        <p:nvSpPr>
          <p:cNvPr id="4" name="Espace réservé du numéro de diapositive 3"/>
          <p:cNvSpPr>
            <a:spLocks noGrp="1"/>
          </p:cNvSpPr>
          <p:nvPr>
            <p:ph type="sldNum" sz="quarter" idx="5"/>
          </p:nvPr>
        </p:nvSpPr>
        <p:spPr/>
        <p:txBody>
          <a:bodyPr/>
          <a:lstStyle/>
          <a:p>
            <a:fld id="{9E071D49-9829-3D47-A4B0-238AF63A7530}" type="slidenum">
              <a:rPr lang="fr-FR" smtClean="0"/>
              <a:t>20</a:t>
            </a:fld>
            <a:endParaRPr lang="fr-FR"/>
          </a:p>
        </p:txBody>
      </p:sp>
    </p:spTree>
    <p:extLst>
      <p:ext uri="{BB962C8B-B14F-4D97-AF65-F5344CB8AC3E}">
        <p14:creationId xmlns:p14="http://schemas.microsoft.com/office/powerpoint/2010/main" val="29793862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D5B94EED-24BB-4341-9220-24B14889D61C}" type="datetimeFigureOut">
              <a:rPr lang="fr-FR" smtClean="0"/>
              <a:t>23/11/2024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84061F3-7D9A-BC43-B491-6A2C8D57419E}" type="slidenum">
              <a:rPr lang="fr-FR" smtClean="0"/>
              <a:t>‹N°›</a:t>
            </a:fld>
            <a:endParaRPr lang="fr-FR"/>
          </a:p>
        </p:txBody>
      </p:sp>
    </p:spTree>
    <p:extLst>
      <p:ext uri="{BB962C8B-B14F-4D97-AF65-F5344CB8AC3E}">
        <p14:creationId xmlns:p14="http://schemas.microsoft.com/office/powerpoint/2010/main" val="4276892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5B94EED-24BB-4341-9220-24B14889D61C}" type="datetimeFigureOut">
              <a:rPr lang="fr-FR" smtClean="0"/>
              <a:t>23/11/2024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84061F3-7D9A-BC43-B491-6A2C8D57419E}" type="slidenum">
              <a:rPr lang="fr-FR" smtClean="0"/>
              <a:t>‹N°›</a:t>
            </a:fld>
            <a:endParaRPr lang="fr-FR"/>
          </a:p>
        </p:txBody>
      </p:sp>
    </p:spTree>
    <p:extLst>
      <p:ext uri="{BB962C8B-B14F-4D97-AF65-F5344CB8AC3E}">
        <p14:creationId xmlns:p14="http://schemas.microsoft.com/office/powerpoint/2010/main" val="1168901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D5B94EED-24BB-4341-9220-24B14889D61C}" type="datetimeFigureOut">
              <a:rPr lang="fr-FR" smtClean="0"/>
              <a:t>23/11/2024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84061F3-7D9A-BC43-B491-6A2C8D57419E}" type="slidenum">
              <a:rPr lang="fr-FR" smtClean="0"/>
              <a:t>‹N°›</a:t>
            </a:fld>
            <a:endParaRPr lang="fr-FR"/>
          </a:p>
        </p:txBody>
      </p:sp>
    </p:spTree>
    <p:extLst>
      <p:ext uri="{BB962C8B-B14F-4D97-AF65-F5344CB8AC3E}">
        <p14:creationId xmlns:p14="http://schemas.microsoft.com/office/powerpoint/2010/main" val="1840798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D5B94EED-24BB-4341-9220-24B14889D61C}" type="datetimeFigureOut">
              <a:rPr lang="fr-FR" smtClean="0"/>
              <a:t>23/11/2024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84061F3-7D9A-BC43-B491-6A2C8D57419E}" type="slidenum">
              <a:rPr lang="fr-FR" smtClean="0"/>
              <a:t>‹N°›</a:t>
            </a:fld>
            <a:endParaRPr lang="fr-FR"/>
          </a:p>
        </p:txBody>
      </p:sp>
    </p:spTree>
    <p:extLst>
      <p:ext uri="{BB962C8B-B14F-4D97-AF65-F5344CB8AC3E}">
        <p14:creationId xmlns:p14="http://schemas.microsoft.com/office/powerpoint/2010/main" val="9342215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629842" y="2505075"/>
            <a:ext cx="3868340"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4629150" y="2505075"/>
            <a:ext cx="3887391"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D5B94EED-24BB-4341-9220-24B14889D61C}" type="datetimeFigureOut">
              <a:rPr lang="fr-FR" smtClean="0"/>
              <a:t>23/11/2024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584061F3-7D9A-BC43-B491-6A2C8D57419E}" type="slidenum">
              <a:rPr lang="fr-FR" smtClean="0"/>
              <a:t>‹N°›</a:t>
            </a:fld>
            <a:endParaRPr lang="fr-FR"/>
          </a:p>
        </p:txBody>
      </p:sp>
    </p:spTree>
    <p:extLst>
      <p:ext uri="{BB962C8B-B14F-4D97-AF65-F5344CB8AC3E}">
        <p14:creationId xmlns:p14="http://schemas.microsoft.com/office/powerpoint/2010/main" val="3638579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D5B94EED-24BB-4341-9220-24B14889D61C}" type="datetimeFigureOut">
              <a:rPr lang="fr-FR" smtClean="0"/>
              <a:t>23/11/2024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584061F3-7D9A-BC43-B491-6A2C8D57419E}" type="slidenum">
              <a:rPr lang="fr-FR" smtClean="0"/>
              <a:t>‹N°›</a:t>
            </a:fld>
            <a:endParaRPr lang="fr-FR"/>
          </a:p>
        </p:txBody>
      </p:sp>
    </p:spTree>
    <p:extLst>
      <p:ext uri="{BB962C8B-B14F-4D97-AF65-F5344CB8AC3E}">
        <p14:creationId xmlns:p14="http://schemas.microsoft.com/office/powerpoint/2010/main" val="1003988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B94EED-24BB-4341-9220-24B14889D61C}" type="datetimeFigureOut">
              <a:rPr lang="fr-FR" smtClean="0"/>
              <a:t>23/11/2024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584061F3-7D9A-BC43-B491-6A2C8D57419E}" type="slidenum">
              <a:rPr lang="fr-FR" smtClean="0"/>
              <a:t>‹N°›</a:t>
            </a:fld>
            <a:endParaRPr lang="fr-FR"/>
          </a:p>
        </p:txBody>
      </p:sp>
    </p:spTree>
    <p:extLst>
      <p:ext uri="{BB962C8B-B14F-4D97-AF65-F5344CB8AC3E}">
        <p14:creationId xmlns:p14="http://schemas.microsoft.com/office/powerpoint/2010/main" val="2152873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D5B94EED-24BB-4341-9220-24B14889D61C}" type="datetimeFigureOut">
              <a:rPr lang="fr-FR" smtClean="0"/>
              <a:t>23/11/2024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84061F3-7D9A-BC43-B491-6A2C8D57419E}" type="slidenum">
              <a:rPr lang="fr-FR" smtClean="0"/>
              <a:t>‹N°›</a:t>
            </a:fld>
            <a:endParaRPr lang="fr-FR"/>
          </a:p>
        </p:txBody>
      </p:sp>
    </p:spTree>
    <p:extLst>
      <p:ext uri="{BB962C8B-B14F-4D97-AF65-F5344CB8AC3E}">
        <p14:creationId xmlns:p14="http://schemas.microsoft.com/office/powerpoint/2010/main" val="38935660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D5B94EED-24BB-4341-9220-24B14889D61C}" type="datetimeFigureOut">
              <a:rPr lang="fr-FR" smtClean="0"/>
              <a:t>23/11/2024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584061F3-7D9A-BC43-B491-6A2C8D57419E}" type="slidenum">
              <a:rPr lang="fr-FR" smtClean="0"/>
              <a:t>‹N°›</a:t>
            </a:fld>
            <a:endParaRPr lang="fr-FR"/>
          </a:p>
        </p:txBody>
      </p:sp>
    </p:spTree>
    <p:extLst>
      <p:ext uri="{BB962C8B-B14F-4D97-AF65-F5344CB8AC3E}">
        <p14:creationId xmlns:p14="http://schemas.microsoft.com/office/powerpoint/2010/main" val="1316127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5B94EED-24BB-4341-9220-24B14889D61C}" type="datetimeFigureOut">
              <a:rPr lang="fr-FR" smtClean="0"/>
              <a:t>23/11/2024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84061F3-7D9A-BC43-B491-6A2C8D57419E}" type="slidenum">
              <a:rPr lang="fr-FR" smtClean="0"/>
              <a:t>‹N°›</a:t>
            </a:fld>
            <a:endParaRPr lang="fr-FR"/>
          </a:p>
        </p:txBody>
      </p:sp>
    </p:spTree>
    <p:extLst>
      <p:ext uri="{BB962C8B-B14F-4D97-AF65-F5344CB8AC3E}">
        <p14:creationId xmlns:p14="http://schemas.microsoft.com/office/powerpoint/2010/main" val="4107446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5B94EED-24BB-4341-9220-24B14889D61C}" type="datetimeFigureOut">
              <a:rPr lang="fr-FR" smtClean="0"/>
              <a:t>23/11/2024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584061F3-7D9A-BC43-B491-6A2C8D57419E}" type="slidenum">
              <a:rPr lang="fr-FR" smtClean="0"/>
              <a:t>‹N°›</a:t>
            </a:fld>
            <a:endParaRPr lang="fr-FR"/>
          </a:p>
        </p:txBody>
      </p:sp>
    </p:spTree>
    <p:extLst>
      <p:ext uri="{BB962C8B-B14F-4D97-AF65-F5344CB8AC3E}">
        <p14:creationId xmlns:p14="http://schemas.microsoft.com/office/powerpoint/2010/main" val="2263759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B94EED-24BB-4341-9220-24B14889D61C}" type="datetimeFigureOut">
              <a:rPr lang="fr-FR" smtClean="0"/>
              <a:t>23/11/2024</a:t>
            </a:fld>
            <a:endParaRPr lang="fr-F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4061F3-7D9A-BC43-B491-6A2C8D57419E}" type="slidenum">
              <a:rPr lang="fr-FR" smtClean="0"/>
              <a:t>‹N°›</a:t>
            </a:fld>
            <a:endParaRPr lang="fr-FR"/>
          </a:p>
        </p:txBody>
      </p:sp>
    </p:spTree>
    <p:extLst>
      <p:ext uri="{BB962C8B-B14F-4D97-AF65-F5344CB8AC3E}">
        <p14:creationId xmlns:p14="http://schemas.microsoft.com/office/powerpoint/2010/main" val="355139855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jpeg"/><Relationship Id="rId7"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hyperlink" Target="mailto:christelle.pons@chu-brest.fr"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descr="CHU Brest">
            <a:extLst>
              <a:ext uri="{FF2B5EF4-FFF2-40B4-BE49-F238E27FC236}">
                <a16:creationId xmlns:a16="http://schemas.microsoft.com/office/drawing/2014/main" id="{1A6375D9-E21E-1595-8CBB-1B53B82898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5787" y="5232922"/>
            <a:ext cx="1924963" cy="19249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ome | LaTIM">
            <a:extLst>
              <a:ext uri="{FF2B5EF4-FFF2-40B4-BE49-F238E27FC236}">
                <a16:creationId xmlns:a16="http://schemas.microsoft.com/office/drawing/2014/main" id="{C8076B59-39D8-234C-93B3-FB79D758B0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939" y="96278"/>
            <a:ext cx="1785601" cy="67813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28FD5A15-88AA-B24E-97AE-417AB84B52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91247" y="144772"/>
            <a:ext cx="1514301" cy="629151"/>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D7869DE4-5536-4017-B352-0B3726D9C62F}"/>
              </a:ext>
            </a:extLst>
          </p:cNvPr>
          <p:cNvSpPr/>
          <p:nvPr/>
        </p:nvSpPr>
        <p:spPr>
          <a:xfrm>
            <a:off x="167939" y="5527216"/>
            <a:ext cx="9144000" cy="1362131"/>
          </a:xfrm>
          <a:prstGeom prst="rect">
            <a:avLst/>
          </a:prstGeom>
          <a:solidFill>
            <a:schemeClr val="bg2">
              <a:alpha val="2093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ZoneTexte 10">
            <a:extLst>
              <a:ext uri="{FF2B5EF4-FFF2-40B4-BE49-F238E27FC236}">
                <a16:creationId xmlns:a16="http://schemas.microsoft.com/office/drawing/2014/main" id="{02C27414-214D-4B67-95B4-5E1C4F2FF0B7}"/>
              </a:ext>
            </a:extLst>
          </p:cNvPr>
          <p:cNvSpPr txBox="1"/>
          <p:nvPr/>
        </p:nvSpPr>
        <p:spPr>
          <a:xfrm>
            <a:off x="3083942" y="2171637"/>
            <a:ext cx="6000646" cy="2677656"/>
          </a:xfrm>
          <a:prstGeom prst="rect">
            <a:avLst/>
          </a:prstGeom>
          <a:noFill/>
        </p:spPr>
        <p:txBody>
          <a:bodyPr wrap="square" rtlCol="0">
            <a:spAutoFit/>
          </a:bodyPr>
          <a:lstStyle/>
          <a:p>
            <a:pPr algn="ctr"/>
            <a:r>
              <a:rPr lang="fr-FR" sz="2000" b="1" dirty="0" err="1"/>
              <a:t>Co-détermination</a:t>
            </a:r>
            <a:r>
              <a:rPr lang="fr-FR" sz="2000" b="1" dirty="0"/>
              <a:t> des objectifs </a:t>
            </a:r>
          </a:p>
          <a:p>
            <a:pPr algn="ctr"/>
            <a:r>
              <a:rPr lang="fr-FR" sz="2000" b="1" dirty="0"/>
              <a:t>chez l'enfant avec condition chronique</a:t>
            </a:r>
          </a:p>
          <a:p>
            <a:pPr algn="ctr"/>
            <a:endParaRPr lang="fr-FR" sz="2000" b="1" dirty="0"/>
          </a:p>
          <a:p>
            <a:pPr algn="ctr"/>
            <a:r>
              <a:rPr lang="fr-FR" dirty="0"/>
              <a:t>Christelle Pons</a:t>
            </a:r>
          </a:p>
          <a:p>
            <a:pPr algn="ctr"/>
            <a:endParaRPr lang="fr-FR" dirty="0"/>
          </a:p>
          <a:p>
            <a:pPr algn="ctr"/>
            <a:r>
              <a:rPr lang="fr-FR" dirty="0">
                <a:hlinkClick r:id="rId5"/>
              </a:rPr>
              <a:t>christelle.pons@chu-brest.fr</a:t>
            </a:r>
            <a:endParaRPr lang="fr-FR" dirty="0"/>
          </a:p>
          <a:p>
            <a:pPr algn="ctr"/>
            <a:endParaRPr lang="fr-FR" dirty="0"/>
          </a:p>
          <a:p>
            <a:pPr algn="ctr"/>
            <a:r>
              <a:rPr lang="fr-FR" i="1" dirty="0"/>
              <a:t>Audrey </a:t>
            </a:r>
            <a:r>
              <a:rPr lang="fr-FR" i="1" dirty="0" err="1"/>
              <a:t>Guevel</a:t>
            </a:r>
            <a:r>
              <a:rPr lang="fr-FR" i="1" dirty="0"/>
              <a:t>, Rachel Bard-</a:t>
            </a:r>
            <a:r>
              <a:rPr lang="fr-FR" i="1" dirty="0" err="1"/>
              <a:t>Pondarré</a:t>
            </a:r>
            <a:r>
              <a:rPr lang="fr-FR" i="1" dirty="0"/>
              <a:t>, Denis </a:t>
            </a:r>
            <a:r>
              <a:rPr lang="fr-FR" i="1" dirty="0" err="1"/>
              <a:t>Jacquemot</a:t>
            </a:r>
            <a:endParaRPr lang="fr-FR" i="1" dirty="0"/>
          </a:p>
          <a:p>
            <a:pPr algn="ctr"/>
            <a:endParaRPr lang="fr-FR" dirty="0"/>
          </a:p>
        </p:txBody>
      </p:sp>
      <p:sp>
        <p:nvSpPr>
          <p:cNvPr id="13" name="Rectangle 12">
            <a:extLst>
              <a:ext uri="{FF2B5EF4-FFF2-40B4-BE49-F238E27FC236}">
                <a16:creationId xmlns:a16="http://schemas.microsoft.com/office/drawing/2014/main" id="{A5E35BE6-DB3F-4EDA-B0F9-F930D02DB40D}"/>
              </a:ext>
            </a:extLst>
          </p:cNvPr>
          <p:cNvSpPr/>
          <p:nvPr/>
        </p:nvSpPr>
        <p:spPr>
          <a:xfrm>
            <a:off x="0" y="-1878"/>
            <a:ext cx="9144000" cy="1362131"/>
          </a:xfrm>
          <a:prstGeom prst="rect">
            <a:avLst/>
          </a:prstGeom>
          <a:solidFill>
            <a:schemeClr val="bg2">
              <a:alpha val="2877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Image 4" descr="Image 4">
            <a:extLst>
              <a:ext uri="{FF2B5EF4-FFF2-40B4-BE49-F238E27FC236}">
                <a16:creationId xmlns:a16="http://schemas.microsoft.com/office/drawing/2014/main" id="{9FF375B7-0E18-CB42-A00C-05814628FF9A}"/>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081932" y="5964880"/>
            <a:ext cx="2002656" cy="461049"/>
          </a:xfrm>
          <a:prstGeom prst="rect">
            <a:avLst/>
          </a:prstGeom>
          <a:ln w="12700">
            <a:miter lim="400000"/>
          </a:ln>
        </p:spPr>
      </p:pic>
      <p:pic>
        <p:nvPicPr>
          <p:cNvPr id="2" name="Picture 2" descr="Logo UBO pour certifications européennes">
            <a:extLst>
              <a:ext uri="{FF2B5EF4-FFF2-40B4-BE49-F238E27FC236}">
                <a16:creationId xmlns:a16="http://schemas.microsoft.com/office/drawing/2014/main" id="{670759B7-3EB0-EF3B-E9C4-828D2D1724A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90460" y="36746"/>
            <a:ext cx="1785601" cy="772760"/>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descr="Une image contenant Graphique, texte, graphisme, clipart&#10;&#10;Description générée automatiquement">
            <a:extLst>
              <a:ext uri="{FF2B5EF4-FFF2-40B4-BE49-F238E27FC236}">
                <a16:creationId xmlns:a16="http://schemas.microsoft.com/office/drawing/2014/main" id="{38A0EFF2-4E40-6777-48E7-3B90C51D5732}"/>
              </a:ext>
            </a:extLst>
          </p:cNvPr>
          <p:cNvPicPr>
            <a:picLocks noChangeAspect="1"/>
          </p:cNvPicPr>
          <p:nvPr/>
        </p:nvPicPr>
        <p:blipFill>
          <a:blip r:embed="rId8"/>
          <a:stretch>
            <a:fillRect/>
          </a:stretch>
        </p:blipFill>
        <p:spPr>
          <a:xfrm>
            <a:off x="-5182" y="1360253"/>
            <a:ext cx="3147627" cy="4161586"/>
          </a:xfrm>
          <a:prstGeom prst="rect">
            <a:avLst/>
          </a:prstGeom>
        </p:spPr>
      </p:pic>
    </p:spTree>
    <p:extLst>
      <p:ext uri="{BB962C8B-B14F-4D97-AF65-F5344CB8AC3E}">
        <p14:creationId xmlns:p14="http://schemas.microsoft.com/office/powerpoint/2010/main" val="259923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91AFA3A-C45D-7BC9-EF09-104F1DDC1B0A}"/>
              </a:ext>
            </a:extLst>
          </p:cNvPr>
          <p:cNvSpPr/>
          <p:nvPr/>
        </p:nvSpPr>
        <p:spPr>
          <a:xfrm>
            <a:off x="0" y="1567322"/>
            <a:ext cx="9144000" cy="3175462"/>
          </a:xfrm>
          <a:prstGeom prst="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8CE27C1D-3935-EC9F-B76C-D393120FD7B6}"/>
              </a:ext>
            </a:extLst>
          </p:cNvPr>
          <p:cNvSpPr txBox="1"/>
          <p:nvPr/>
        </p:nvSpPr>
        <p:spPr>
          <a:xfrm>
            <a:off x="1012371" y="2038664"/>
            <a:ext cx="7119257" cy="2062103"/>
          </a:xfrm>
          <a:prstGeom prst="rect">
            <a:avLst/>
          </a:prstGeom>
          <a:noFill/>
        </p:spPr>
        <p:txBody>
          <a:bodyPr wrap="square">
            <a:spAutoFit/>
          </a:bodyPr>
          <a:lstStyle/>
          <a:p>
            <a:pPr algn="ctr"/>
            <a:endParaRPr lang="fr-FR" sz="3200" dirty="0"/>
          </a:p>
          <a:p>
            <a:pPr algn="ctr"/>
            <a:r>
              <a:rPr lang="fr-FR" sz="3200" dirty="0"/>
              <a:t>Etat des lieux</a:t>
            </a:r>
          </a:p>
          <a:p>
            <a:pPr algn="ctr"/>
            <a:endParaRPr lang="fr-FR" sz="3200" dirty="0"/>
          </a:p>
          <a:p>
            <a:pPr algn="ctr"/>
            <a:endParaRPr lang="fr-FR" sz="3200" dirty="0"/>
          </a:p>
        </p:txBody>
      </p:sp>
    </p:spTree>
    <p:extLst>
      <p:ext uri="{BB962C8B-B14F-4D97-AF65-F5344CB8AC3E}">
        <p14:creationId xmlns:p14="http://schemas.microsoft.com/office/powerpoint/2010/main" val="27060865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8CE27C1D-3935-EC9F-B76C-D393120FD7B6}"/>
              </a:ext>
            </a:extLst>
          </p:cNvPr>
          <p:cNvSpPr txBox="1"/>
          <p:nvPr/>
        </p:nvSpPr>
        <p:spPr>
          <a:xfrm>
            <a:off x="611709" y="1351380"/>
            <a:ext cx="8149905" cy="3139321"/>
          </a:xfrm>
          <a:prstGeom prst="rect">
            <a:avLst/>
          </a:prstGeom>
          <a:noFill/>
        </p:spPr>
        <p:txBody>
          <a:bodyPr wrap="square">
            <a:spAutoFit/>
          </a:bodyPr>
          <a:lstStyle/>
          <a:p>
            <a:pPr marL="285750" indent="-285750">
              <a:buFont typeface="Wingdings" pitchFamily="2" charset="2"/>
              <a:buChar char="Ø"/>
            </a:pPr>
            <a:r>
              <a:rPr lang="fr-FR" dirty="0"/>
              <a:t>Plus de 3 suivis paramédicaux/ semaine pour les enfants avec PC </a:t>
            </a:r>
            <a:r>
              <a:rPr lang="fr-FR" sz="1200" i="1" dirty="0" err="1"/>
              <a:t>Sacaze</a:t>
            </a:r>
            <a:r>
              <a:rPr lang="fr-FR" sz="1200" i="1" dirty="0"/>
              <a:t> E 2013</a:t>
            </a:r>
          </a:p>
          <a:p>
            <a:pPr marL="285750" indent="-285750">
              <a:buFont typeface="Wingdings" pitchFamily="2" charset="2"/>
              <a:buChar char="Ø"/>
            </a:pPr>
            <a:endParaRPr lang="fr-FR" dirty="0"/>
          </a:p>
          <a:p>
            <a:pPr marL="285750" indent="-285750">
              <a:buFont typeface="Wingdings" pitchFamily="2" charset="2"/>
              <a:buChar char="Ø"/>
            </a:pPr>
            <a:r>
              <a:rPr lang="fr-FR" dirty="0"/>
              <a:t> </a:t>
            </a:r>
            <a:r>
              <a:rPr lang="fr-FR" dirty="0" err="1"/>
              <a:t>Co-détermination</a:t>
            </a:r>
            <a:r>
              <a:rPr lang="fr-FR" dirty="0"/>
              <a:t> des objectifs </a:t>
            </a:r>
          </a:p>
          <a:p>
            <a:pPr marL="742950" lvl="1" indent="-285750">
              <a:buFont typeface="Wingdings" pitchFamily="2" charset="2"/>
              <a:buChar char="Ø"/>
            </a:pPr>
            <a:endParaRPr lang="fr-FR" dirty="0"/>
          </a:p>
          <a:p>
            <a:pPr marL="742950" lvl="1" indent="-285750">
              <a:buFont typeface="Arial" panose="020B0604020202020204" pitchFamily="34" charset="0"/>
              <a:buChar char="•"/>
            </a:pPr>
            <a:r>
              <a:rPr lang="fr-FR" dirty="0"/>
              <a:t>Souhait des parents et des enfants +++ </a:t>
            </a:r>
            <a:r>
              <a:rPr lang="fr-FR" sz="1200" i="1" dirty="0"/>
              <a:t>Cornec G 2022</a:t>
            </a:r>
          </a:p>
          <a:p>
            <a:pPr marL="285750" indent="-285750">
              <a:buFont typeface="Wingdings" pitchFamily="2" charset="2"/>
              <a:buChar char="Ø"/>
            </a:pPr>
            <a:endParaRPr lang="fr-FR" i="1" dirty="0"/>
          </a:p>
          <a:p>
            <a:pPr marL="742950" lvl="1" indent="-285750">
              <a:buFont typeface="Arial" panose="020B0604020202020204" pitchFamily="34" charset="0"/>
              <a:buChar char="•"/>
            </a:pPr>
            <a:r>
              <a:rPr lang="fr-FR" dirty="0"/>
              <a:t>Recommandations scientifiques, HAS, associations de parents</a:t>
            </a:r>
          </a:p>
          <a:p>
            <a:endParaRPr lang="fr-FR" b="1" dirty="0"/>
          </a:p>
          <a:p>
            <a:endParaRPr lang="fr-FR" dirty="0"/>
          </a:p>
          <a:p>
            <a:endParaRPr lang="fr-FR" dirty="0"/>
          </a:p>
          <a:p>
            <a:endParaRPr lang="fr-FR" dirty="0"/>
          </a:p>
        </p:txBody>
      </p:sp>
      <p:sp>
        <p:nvSpPr>
          <p:cNvPr id="4" name="Rectangle 3">
            <a:extLst>
              <a:ext uri="{FF2B5EF4-FFF2-40B4-BE49-F238E27FC236}">
                <a16:creationId xmlns:a16="http://schemas.microsoft.com/office/drawing/2014/main" id="{15A405E0-C241-9D5E-3862-9C386EB3346B}"/>
              </a:ext>
            </a:extLst>
          </p:cNvPr>
          <p:cNvSpPr/>
          <p:nvPr/>
        </p:nvSpPr>
        <p:spPr>
          <a:xfrm>
            <a:off x="4" y="5"/>
            <a:ext cx="9143996" cy="90412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ZoneTexte 4">
            <a:extLst>
              <a:ext uri="{FF2B5EF4-FFF2-40B4-BE49-F238E27FC236}">
                <a16:creationId xmlns:a16="http://schemas.microsoft.com/office/drawing/2014/main" id="{E5BFE75F-7322-BF59-D93A-CC6B7CBBC1AD}"/>
              </a:ext>
            </a:extLst>
          </p:cNvPr>
          <p:cNvSpPr txBox="1"/>
          <p:nvPr/>
        </p:nvSpPr>
        <p:spPr>
          <a:xfrm>
            <a:off x="297947" y="285217"/>
            <a:ext cx="7597115" cy="400110"/>
          </a:xfrm>
          <a:prstGeom prst="rect">
            <a:avLst/>
          </a:prstGeom>
          <a:noFill/>
        </p:spPr>
        <p:txBody>
          <a:bodyPr wrap="square" rtlCol="0">
            <a:spAutoFit/>
          </a:bodyPr>
          <a:lstStyle/>
          <a:p>
            <a:r>
              <a:rPr lang="fr-FR" sz="2000" b="1" dirty="0">
                <a:solidFill>
                  <a:schemeClr val="bg1"/>
                </a:solidFill>
              </a:rPr>
              <a:t>En France…</a:t>
            </a:r>
          </a:p>
        </p:txBody>
      </p:sp>
    </p:spTree>
    <p:extLst>
      <p:ext uri="{BB962C8B-B14F-4D97-AF65-F5344CB8AC3E}">
        <p14:creationId xmlns:p14="http://schemas.microsoft.com/office/powerpoint/2010/main" val="917039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8D4CE37-7F26-4F35-9C2B-5F38D5D303BA}"/>
              </a:ext>
            </a:extLst>
          </p:cNvPr>
          <p:cNvSpPr/>
          <p:nvPr/>
        </p:nvSpPr>
        <p:spPr>
          <a:xfrm>
            <a:off x="4" y="5"/>
            <a:ext cx="9143996" cy="90412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ZoneTexte 4">
            <a:extLst>
              <a:ext uri="{FF2B5EF4-FFF2-40B4-BE49-F238E27FC236}">
                <a16:creationId xmlns:a16="http://schemas.microsoft.com/office/drawing/2014/main" id="{7628D36E-0D3F-467C-A69D-38BABC52E29D}"/>
              </a:ext>
            </a:extLst>
          </p:cNvPr>
          <p:cNvSpPr txBox="1"/>
          <p:nvPr/>
        </p:nvSpPr>
        <p:spPr>
          <a:xfrm>
            <a:off x="297947" y="285217"/>
            <a:ext cx="6143949" cy="400110"/>
          </a:xfrm>
          <a:prstGeom prst="rect">
            <a:avLst/>
          </a:prstGeom>
          <a:noFill/>
        </p:spPr>
        <p:txBody>
          <a:bodyPr wrap="square" rtlCol="0">
            <a:spAutoFit/>
          </a:bodyPr>
          <a:lstStyle/>
          <a:p>
            <a:r>
              <a:rPr lang="fr-FR" sz="2000" b="1" dirty="0">
                <a:solidFill>
                  <a:schemeClr val="bg1"/>
                </a:solidFill>
              </a:rPr>
              <a:t>Une pratique centrale </a:t>
            </a:r>
          </a:p>
        </p:txBody>
      </p:sp>
      <p:pic>
        <p:nvPicPr>
          <p:cNvPr id="4" name="Image 3" descr="Une image contenant texte&#10;&#10;Description générée automatiquement">
            <a:extLst>
              <a:ext uri="{FF2B5EF4-FFF2-40B4-BE49-F238E27FC236}">
                <a16:creationId xmlns:a16="http://schemas.microsoft.com/office/drawing/2014/main" id="{ACFF2BB3-795C-C62C-A42D-C1DBF34FDE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269" y="970539"/>
            <a:ext cx="7251700" cy="2260600"/>
          </a:xfrm>
          <a:prstGeom prst="rect">
            <a:avLst/>
          </a:prstGeom>
        </p:spPr>
      </p:pic>
      <p:sp>
        <p:nvSpPr>
          <p:cNvPr id="6" name="Rectangle 5">
            <a:extLst>
              <a:ext uri="{FF2B5EF4-FFF2-40B4-BE49-F238E27FC236}">
                <a16:creationId xmlns:a16="http://schemas.microsoft.com/office/drawing/2014/main" id="{25A0154C-78D9-91F1-53C7-B38C9063E2A1}"/>
              </a:ext>
            </a:extLst>
          </p:cNvPr>
          <p:cNvSpPr/>
          <p:nvPr/>
        </p:nvSpPr>
        <p:spPr>
          <a:xfrm>
            <a:off x="297947" y="2100839"/>
            <a:ext cx="8079784" cy="10725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6D7B1B0F-33CF-36C6-79F3-80C9D8C72C39}"/>
              </a:ext>
            </a:extLst>
          </p:cNvPr>
          <p:cNvSpPr txBox="1"/>
          <p:nvPr/>
        </p:nvSpPr>
        <p:spPr>
          <a:xfrm>
            <a:off x="766269" y="2228750"/>
            <a:ext cx="7868065" cy="4524315"/>
          </a:xfrm>
          <a:prstGeom prst="rect">
            <a:avLst/>
          </a:prstGeom>
          <a:noFill/>
        </p:spPr>
        <p:txBody>
          <a:bodyPr wrap="square" rtlCol="0">
            <a:spAutoFit/>
          </a:bodyPr>
          <a:lstStyle/>
          <a:p>
            <a:r>
              <a:rPr lang="fr-FR" dirty="0"/>
              <a:t>6 grands principes</a:t>
            </a:r>
          </a:p>
          <a:p>
            <a:pPr marL="285750" indent="-285750">
              <a:buFontTx/>
              <a:buChar char="-"/>
            </a:pPr>
            <a:r>
              <a:rPr lang="fr-FR" dirty="0"/>
              <a:t>les programmes de réadaptation motrice doivent inclure toutes les composantes de la CIF et associer des interventions physiques et éducatives</a:t>
            </a:r>
          </a:p>
          <a:p>
            <a:pPr marL="285750" indent="-285750">
              <a:buFontTx/>
              <a:buChar char="-"/>
            </a:pPr>
            <a:r>
              <a:rPr lang="fr-FR" dirty="0"/>
              <a:t>les interventions de réadaptation motrice doivent correspondre à des objectifs de réadaptation spécifiques,</a:t>
            </a:r>
          </a:p>
          <a:p>
            <a:pPr marL="285750" indent="-285750">
              <a:buFontTx/>
              <a:buChar char="-"/>
            </a:pPr>
            <a:r>
              <a:rPr lang="fr-FR" dirty="0"/>
              <a:t>les objectifs de réadaptation doivent être </a:t>
            </a:r>
            <a:r>
              <a:rPr lang="fr-FR" dirty="0" err="1"/>
              <a:t>coétablis</a:t>
            </a:r>
            <a:r>
              <a:rPr lang="fr-FR" dirty="0"/>
              <a:t> entre la personne avec PC (et sa famille) et le professionnel de la réadaptation. </a:t>
            </a:r>
          </a:p>
          <a:p>
            <a:pPr marL="285750" indent="-285750">
              <a:buFontTx/>
              <a:buChar char="-"/>
            </a:pPr>
            <a:r>
              <a:rPr lang="fr-FR" dirty="0"/>
              <a:t>le choix de l'intervention doit être basé sur une analyse approfondie des troubles moteurs, de la topographie de la CP, du GMFCS, de l'âge, des attentes, et préférences de la personne</a:t>
            </a:r>
          </a:p>
          <a:p>
            <a:pPr marL="285750" indent="-285750">
              <a:buFontTx/>
              <a:buChar char="-"/>
            </a:pPr>
            <a:r>
              <a:rPr lang="fr-FR" dirty="0"/>
              <a:t>la réadaptation doit inclure à la fois des séances régulières en face à face avec un thérapeute et l’autogestion d’un programme</a:t>
            </a:r>
          </a:p>
          <a:p>
            <a:pPr marL="285750" indent="-285750">
              <a:buFontTx/>
              <a:buChar char="-"/>
            </a:pPr>
            <a:r>
              <a:rPr lang="fr-FR" dirty="0"/>
              <a:t>toutes les sessions doivent être basées sur théorie de l'apprentissage moteur et une approche fonctionnelle axée sur les tâches et doivent inclure des exercices amusants, des activités de la vie quotidienne et des exercices spécifiques en </a:t>
            </a:r>
            <a:r>
              <a:rPr lang="fr-FR" u="sng" dirty="0"/>
              <a:t>lien avec les objectifs individuels d'une personne.</a:t>
            </a:r>
          </a:p>
        </p:txBody>
      </p:sp>
      <p:pic>
        <p:nvPicPr>
          <p:cNvPr id="7" name="Espace réservé du contenu 5">
            <a:extLst>
              <a:ext uri="{FF2B5EF4-FFF2-40B4-BE49-F238E27FC236}">
                <a16:creationId xmlns:a16="http://schemas.microsoft.com/office/drawing/2014/main" id="{88E6570D-3AA4-EC37-FE73-958F4E7495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967892"/>
            <a:ext cx="7886700" cy="4011668"/>
          </a:xfrm>
          <a:prstGeom prst="rect">
            <a:avLst/>
          </a:prstGeom>
        </p:spPr>
      </p:pic>
    </p:spTree>
    <p:extLst>
      <p:ext uri="{BB962C8B-B14F-4D97-AF65-F5344CB8AC3E}">
        <p14:creationId xmlns:p14="http://schemas.microsoft.com/office/powerpoint/2010/main" val="456680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FB71D50-8A83-9DCE-93AC-E4E498AA2D2C}"/>
              </a:ext>
            </a:extLst>
          </p:cNvPr>
          <p:cNvSpPr/>
          <p:nvPr/>
        </p:nvSpPr>
        <p:spPr>
          <a:xfrm>
            <a:off x="4" y="5"/>
            <a:ext cx="9143996" cy="90412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ZoneTexte 3">
            <a:extLst>
              <a:ext uri="{FF2B5EF4-FFF2-40B4-BE49-F238E27FC236}">
                <a16:creationId xmlns:a16="http://schemas.microsoft.com/office/drawing/2014/main" id="{83470EEF-0032-2EA4-74B7-E25ABA44D383}"/>
              </a:ext>
            </a:extLst>
          </p:cNvPr>
          <p:cNvSpPr txBox="1"/>
          <p:nvPr/>
        </p:nvSpPr>
        <p:spPr>
          <a:xfrm>
            <a:off x="297947" y="285217"/>
            <a:ext cx="7597115" cy="400110"/>
          </a:xfrm>
          <a:prstGeom prst="rect">
            <a:avLst/>
          </a:prstGeom>
          <a:noFill/>
        </p:spPr>
        <p:txBody>
          <a:bodyPr wrap="square" rtlCol="0">
            <a:spAutoFit/>
          </a:bodyPr>
          <a:lstStyle/>
          <a:p>
            <a:r>
              <a:rPr lang="fr-FR" sz="2000" b="1" dirty="0">
                <a:solidFill>
                  <a:schemeClr val="bg1"/>
                </a:solidFill>
              </a:rPr>
              <a:t>En France…</a:t>
            </a:r>
          </a:p>
        </p:txBody>
      </p:sp>
      <p:pic>
        <p:nvPicPr>
          <p:cNvPr id="5" name="Espace réservé du contenu 5">
            <a:extLst>
              <a:ext uri="{FF2B5EF4-FFF2-40B4-BE49-F238E27FC236}">
                <a16:creationId xmlns:a16="http://schemas.microsoft.com/office/drawing/2014/main" id="{44A5AFDD-5D2A-E142-864B-FAB5C45D3B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250" y="970539"/>
            <a:ext cx="7886700" cy="4011668"/>
          </a:xfrm>
          <a:prstGeom prst="rect">
            <a:avLst/>
          </a:prstGeom>
        </p:spPr>
      </p:pic>
      <p:pic>
        <p:nvPicPr>
          <p:cNvPr id="7" name="Image 6" descr="Une image contenant texte, capture d’écran, Police, document&#10;&#10;Description générée automatiquement">
            <a:extLst>
              <a:ext uri="{FF2B5EF4-FFF2-40B4-BE49-F238E27FC236}">
                <a16:creationId xmlns:a16="http://schemas.microsoft.com/office/drawing/2014/main" id="{1074539B-8BB9-5280-74FD-208DFB63A0EF}"/>
              </a:ext>
            </a:extLst>
          </p:cNvPr>
          <p:cNvPicPr>
            <a:picLocks noChangeAspect="1"/>
          </p:cNvPicPr>
          <p:nvPr/>
        </p:nvPicPr>
        <p:blipFill>
          <a:blip r:embed="rId3"/>
          <a:stretch>
            <a:fillRect/>
          </a:stretch>
        </p:blipFill>
        <p:spPr>
          <a:xfrm>
            <a:off x="963386" y="1709893"/>
            <a:ext cx="7772400" cy="4862890"/>
          </a:xfrm>
          <a:prstGeom prst="rect">
            <a:avLst/>
          </a:prstGeom>
        </p:spPr>
      </p:pic>
      <p:cxnSp>
        <p:nvCxnSpPr>
          <p:cNvPr id="8" name="Connecteur droit 7">
            <a:extLst>
              <a:ext uri="{FF2B5EF4-FFF2-40B4-BE49-F238E27FC236}">
                <a16:creationId xmlns:a16="http://schemas.microsoft.com/office/drawing/2014/main" id="{4461418B-E4FB-774E-7C7D-9A2C1B7A8AE6}"/>
              </a:ext>
            </a:extLst>
          </p:cNvPr>
          <p:cNvCxnSpPr>
            <a:cxnSpLocks/>
          </p:cNvCxnSpPr>
          <p:nvPr/>
        </p:nvCxnSpPr>
        <p:spPr>
          <a:xfrm>
            <a:off x="1208314" y="3668487"/>
            <a:ext cx="7184572"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55864575-64D9-9202-66A9-27B31357434A}"/>
              </a:ext>
            </a:extLst>
          </p:cNvPr>
          <p:cNvCxnSpPr>
            <a:cxnSpLocks/>
          </p:cNvCxnSpPr>
          <p:nvPr/>
        </p:nvCxnSpPr>
        <p:spPr>
          <a:xfrm>
            <a:off x="1208314" y="3935187"/>
            <a:ext cx="3151415"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 name="Connecteur droit 1">
            <a:extLst>
              <a:ext uri="{FF2B5EF4-FFF2-40B4-BE49-F238E27FC236}">
                <a16:creationId xmlns:a16="http://schemas.microsoft.com/office/drawing/2014/main" id="{5E0342B4-4E15-8A27-5EB1-1A021CCF3EF9}"/>
              </a:ext>
            </a:extLst>
          </p:cNvPr>
          <p:cNvCxnSpPr>
            <a:cxnSpLocks/>
          </p:cNvCxnSpPr>
          <p:nvPr/>
        </p:nvCxnSpPr>
        <p:spPr>
          <a:xfrm>
            <a:off x="4743647" y="4740730"/>
            <a:ext cx="3151415" cy="0"/>
          </a:xfrm>
          <a:prstGeom prst="line">
            <a:avLst/>
          </a:prstGeom>
          <a:ln w="254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8457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du contenu 11">
            <a:extLst>
              <a:ext uri="{FF2B5EF4-FFF2-40B4-BE49-F238E27FC236}">
                <a16:creationId xmlns:a16="http://schemas.microsoft.com/office/drawing/2014/main" id="{1101C8A5-E362-4FCC-E67C-0FEA6B009D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1340" y="904132"/>
            <a:ext cx="7021320" cy="5953868"/>
          </a:xfrm>
          <a:prstGeom prst="rect">
            <a:avLst/>
          </a:prstGeom>
        </p:spPr>
      </p:pic>
      <p:sp>
        <p:nvSpPr>
          <p:cNvPr id="3" name="Rectangle 2">
            <a:extLst>
              <a:ext uri="{FF2B5EF4-FFF2-40B4-BE49-F238E27FC236}">
                <a16:creationId xmlns:a16="http://schemas.microsoft.com/office/drawing/2014/main" id="{9FB71D50-8A83-9DCE-93AC-E4E498AA2D2C}"/>
              </a:ext>
            </a:extLst>
          </p:cNvPr>
          <p:cNvSpPr/>
          <p:nvPr/>
        </p:nvSpPr>
        <p:spPr>
          <a:xfrm>
            <a:off x="4" y="5"/>
            <a:ext cx="9143996" cy="90412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ZoneTexte 3">
            <a:extLst>
              <a:ext uri="{FF2B5EF4-FFF2-40B4-BE49-F238E27FC236}">
                <a16:creationId xmlns:a16="http://schemas.microsoft.com/office/drawing/2014/main" id="{83470EEF-0032-2EA4-74B7-E25ABA44D383}"/>
              </a:ext>
            </a:extLst>
          </p:cNvPr>
          <p:cNvSpPr txBox="1"/>
          <p:nvPr/>
        </p:nvSpPr>
        <p:spPr>
          <a:xfrm>
            <a:off x="297947" y="285217"/>
            <a:ext cx="7597115" cy="400110"/>
          </a:xfrm>
          <a:prstGeom prst="rect">
            <a:avLst/>
          </a:prstGeom>
          <a:noFill/>
        </p:spPr>
        <p:txBody>
          <a:bodyPr wrap="square" rtlCol="0">
            <a:spAutoFit/>
          </a:bodyPr>
          <a:lstStyle/>
          <a:p>
            <a:r>
              <a:rPr lang="fr-FR" sz="2000" b="1" dirty="0">
                <a:solidFill>
                  <a:schemeClr val="bg1"/>
                </a:solidFill>
              </a:rPr>
              <a:t>En France…</a:t>
            </a:r>
          </a:p>
        </p:txBody>
      </p:sp>
      <p:cxnSp>
        <p:nvCxnSpPr>
          <p:cNvPr id="5" name="Connecteur droit 4">
            <a:extLst>
              <a:ext uri="{FF2B5EF4-FFF2-40B4-BE49-F238E27FC236}">
                <a16:creationId xmlns:a16="http://schemas.microsoft.com/office/drawing/2014/main" id="{A5ACD09F-53AB-91EE-2D83-5B2DA8B98A8A}"/>
              </a:ext>
            </a:extLst>
          </p:cNvPr>
          <p:cNvCxnSpPr>
            <a:cxnSpLocks/>
          </p:cNvCxnSpPr>
          <p:nvPr/>
        </p:nvCxnSpPr>
        <p:spPr>
          <a:xfrm>
            <a:off x="1618310" y="4112933"/>
            <a:ext cx="5778777"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B18190A4-9727-0FFC-2D29-5369774E0B2B}"/>
              </a:ext>
            </a:extLst>
          </p:cNvPr>
          <p:cNvCxnSpPr>
            <a:cxnSpLocks/>
          </p:cNvCxnSpPr>
          <p:nvPr/>
        </p:nvCxnSpPr>
        <p:spPr>
          <a:xfrm>
            <a:off x="1618310" y="4265333"/>
            <a:ext cx="5778777"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id="{A63DE7D2-F119-317D-F901-816418B3CB29}"/>
              </a:ext>
            </a:extLst>
          </p:cNvPr>
          <p:cNvCxnSpPr>
            <a:cxnSpLocks/>
          </p:cNvCxnSpPr>
          <p:nvPr/>
        </p:nvCxnSpPr>
        <p:spPr>
          <a:xfrm>
            <a:off x="1618310" y="4404085"/>
            <a:ext cx="1111242"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id="{2D4B3E2F-0FC9-A6FA-7471-9B49A754EB85}"/>
              </a:ext>
            </a:extLst>
          </p:cNvPr>
          <p:cNvCxnSpPr>
            <a:cxnSpLocks/>
          </p:cNvCxnSpPr>
          <p:nvPr/>
        </p:nvCxnSpPr>
        <p:spPr>
          <a:xfrm>
            <a:off x="1618310" y="5752939"/>
            <a:ext cx="5601356"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B0EE3C99-49CD-988E-8DE2-E81C6502887D}"/>
              </a:ext>
            </a:extLst>
          </p:cNvPr>
          <p:cNvCxnSpPr>
            <a:cxnSpLocks/>
          </p:cNvCxnSpPr>
          <p:nvPr/>
        </p:nvCxnSpPr>
        <p:spPr>
          <a:xfrm>
            <a:off x="1618310" y="6041816"/>
            <a:ext cx="5778777"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422DA5FC-E36D-CE87-7B03-52FD8792A81A}"/>
              </a:ext>
            </a:extLst>
          </p:cNvPr>
          <p:cNvCxnSpPr>
            <a:cxnSpLocks/>
          </p:cNvCxnSpPr>
          <p:nvPr/>
        </p:nvCxnSpPr>
        <p:spPr>
          <a:xfrm>
            <a:off x="5865039" y="5470885"/>
            <a:ext cx="1532048"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id="{156CD275-240F-AC3E-3D83-B8C3F5AA143E}"/>
              </a:ext>
            </a:extLst>
          </p:cNvPr>
          <p:cNvCxnSpPr>
            <a:cxnSpLocks/>
          </p:cNvCxnSpPr>
          <p:nvPr/>
        </p:nvCxnSpPr>
        <p:spPr>
          <a:xfrm>
            <a:off x="1618310" y="5609637"/>
            <a:ext cx="483445" cy="0"/>
          </a:xfrm>
          <a:prstGeom prst="line">
            <a:avLst/>
          </a:prstGeom>
          <a:ln w="254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1118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8CE27C1D-3935-EC9F-B76C-D393120FD7B6}"/>
              </a:ext>
            </a:extLst>
          </p:cNvPr>
          <p:cNvSpPr txBox="1"/>
          <p:nvPr/>
        </p:nvSpPr>
        <p:spPr>
          <a:xfrm>
            <a:off x="611709" y="1351380"/>
            <a:ext cx="8149905" cy="5909310"/>
          </a:xfrm>
          <a:prstGeom prst="rect">
            <a:avLst/>
          </a:prstGeom>
          <a:noFill/>
        </p:spPr>
        <p:txBody>
          <a:bodyPr wrap="square">
            <a:spAutoFit/>
          </a:bodyPr>
          <a:lstStyle/>
          <a:p>
            <a:pPr marL="285750" indent="-285750">
              <a:buFont typeface="Wingdings" pitchFamily="2" charset="2"/>
              <a:buChar char="Ø"/>
            </a:pPr>
            <a:r>
              <a:rPr lang="fr-FR" dirty="0"/>
              <a:t>Plus de 3 suivis paramédicaux/ semaine pour les enfants avec PC </a:t>
            </a:r>
            <a:r>
              <a:rPr lang="fr-FR" sz="1200" i="1" dirty="0" err="1"/>
              <a:t>Sacaze</a:t>
            </a:r>
            <a:r>
              <a:rPr lang="fr-FR" sz="1200" i="1" dirty="0"/>
              <a:t> E 2013</a:t>
            </a:r>
          </a:p>
          <a:p>
            <a:pPr marL="285750" indent="-285750">
              <a:buFont typeface="Wingdings" pitchFamily="2" charset="2"/>
              <a:buChar char="Ø"/>
            </a:pPr>
            <a:endParaRPr lang="fr-FR" dirty="0"/>
          </a:p>
          <a:p>
            <a:pPr marL="285750" indent="-285750">
              <a:buFont typeface="Wingdings" pitchFamily="2" charset="2"/>
              <a:buChar char="Ø"/>
            </a:pPr>
            <a:r>
              <a:rPr lang="fr-FR" dirty="0"/>
              <a:t> Souhait des parents et des enfants +++ </a:t>
            </a:r>
            <a:r>
              <a:rPr lang="fr-FR" sz="1200" i="1" dirty="0"/>
              <a:t>Cornec G 2022</a:t>
            </a:r>
          </a:p>
          <a:p>
            <a:pPr marL="285750" indent="-285750">
              <a:buFont typeface="Wingdings" pitchFamily="2" charset="2"/>
              <a:buChar char="Ø"/>
            </a:pPr>
            <a:endParaRPr lang="fr-FR" i="1" dirty="0"/>
          </a:p>
          <a:p>
            <a:pPr marL="285750" indent="-285750">
              <a:buFont typeface="Wingdings" pitchFamily="2" charset="2"/>
              <a:buChar char="Ø"/>
            </a:pPr>
            <a:r>
              <a:rPr lang="fr-FR" dirty="0"/>
              <a:t>Recommandations scientifiques, HAS, associations de parents</a:t>
            </a:r>
          </a:p>
          <a:p>
            <a:endParaRPr lang="fr-FR" b="1" dirty="0"/>
          </a:p>
          <a:p>
            <a:pPr marL="285750" indent="-285750">
              <a:buFont typeface="Wingdings" pitchFamily="2" charset="2"/>
              <a:buChar char="Ø"/>
            </a:pPr>
            <a:r>
              <a:rPr lang="fr-FR" b="1" dirty="0"/>
              <a:t>Pratique professionnelle à améliorer! </a:t>
            </a:r>
            <a:r>
              <a:rPr lang="fr-FR" sz="1200" i="1" dirty="0" err="1"/>
              <a:t>Nijhuis</a:t>
            </a:r>
            <a:r>
              <a:rPr lang="fr-FR" sz="1200" i="1" dirty="0"/>
              <a:t> B 2008, </a:t>
            </a:r>
            <a:r>
              <a:rPr lang="fr-FR" sz="1200" i="1" dirty="0" err="1"/>
              <a:t>Darrah</a:t>
            </a:r>
            <a:r>
              <a:rPr lang="fr-FR" sz="1200" i="1" dirty="0"/>
              <a:t> J 2010</a:t>
            </a:r>
            <a:endParaRPr lang="fr-FR" sz="1200" b="1" dirty="0"/>
          </a:p>
          <a:p>
            <a:pPr marL="285750" indent="-285750">
              <a:buFont typeface="Wingdings" pitchFamily="2" charset="2"/>
              <a:buChar char="Ø"/>
            </a:pPr>
            <a:endParaRPr lang="fr-FR" dirty="0"/>
          </a:p>
          <a:p>
            <a:pPr marL="742950" lvl="1" indent="-285750">
              <a:buFont typeface="Wingdings" pitchFamily="2" charset="2"/>
              <a:buChar char="ü"/>
            </a:pPr>
            <a:r>
              <a:rPr lang="fr-FR" dirty="0"/>
              <a:t>Pratique souvent non standardisée</a:t>
            </a:r>
          </a:p>
          <a:p>
            <a:pPr marL="742950" lvl="1" indent="-285750">
              <a:buFont typeface="Wingdings" pitchFamily="2" charset="2"/>
              <a:buChar char="ü"/>
            </a:pPr>
            <a:endParaRPr lang="fr-FR" dirty="0"/>
          </a:p>
          <a:p>
            <a:pPr marL="742950" lvl="1" indent="-285750">
              <a:buFont typeface="Wingdings" pitchFamily="2" charset="2"/>
              <a:buChar char="ü"/>
            </a:pPr>
            <a:r>
              <a:rPr lang="fr-FR" dirty="0"/>
              <a:t>Inadéquation perspectives cliniciens/ enfants – familles</a:t>
            </a:r>
          </a:p>
          <a:p>
            <a:pPr marL="1200150" lvl="2" indent="-285750">
              <a:buFont typeface="Arial" panose="020B0604020202020204" pitchFamily="34" charset="0"/>
              <a:buChar char="•"/>
            </a:pPr>
            <a:r>
              <a:rPr lang="fr-FR" dirty="0"/>
              <a:t>Un objectif principal formulé que pour 76% des enfants PC</a:t>
            </a:r>
          </a:p>
          <a:p>
            <a:pPr marL="1200150" lvl="2" indent="-285750">
              <a:buFont typeface="Arial" panose="020B0604020202020204" pitchFamily="34" charset="0"/>
              <a:buChar char="•"/>
            </a:pPr>
            <a:r>
              <a:rPr lang="fr-FR" dirty="0"/>
              <a:t>Faible correspondance entre problèmes identifiés par les parents/ besoins de l’enfant - objectifs de traitement - activités de traitement</a:t>
            </a:r>
          </a:p>
          <a:p>
            <a:pPr lvl="2"/>
            <a:r>
              <a:rPr lang="fr-FR" dirty="0"/>
              <a:t>&gt;    seulement 23% des objectifs construits sur des besoins</a:t>
            </a:r>
          </a:p>
          <a:p>
            <a:pPr marL="1200150" lvl="2" indent="-285750">
              <a:buFont typeface="Arial" panose="020B0604020202020204" pitchFamily="34" charset="0"/>
              <a:buChar char="•"/>
            </a:pPr>
            <a:r>
              <a:rPr lang="fr-FR" dirty="0"/>
              <a:t>Absence de communication des objectifs avec les parents</a:t>
            </a:r>
          </a:p>
          <a:p>
            <a:pPr marL="1200150" lvl="2" indent="-285750">
              <a:buFont typeface="Arial" panose="020B0604020202020204" pitchFamily="34" charset="0"/>
              <a:buChar char="•"/>
            </a:pPr>
            <a:endParaRPr lang="fr-FR" dirty="0"/>
          </a:p>
          <a:p>
            <a:pPr marL="742950" lvl="1" indent="-285750">
              <a:buFont typeface="Wingdings" pitchFamily="2" charset="2"/>
              <a:buChar char="ü"/>
            </a:pPr>
            <a:r>
              <a:rPr lang="fr-FR" dirty="0"/>
              <a:t>Objectifs de qualité &lt;30% des situations</a:t>
            </a:r>
          </a:p>
          <a:p>
            <a:endParaRPr lang="fr-FR" dirty="0"/>
          </a:p>
          <a:p>
            <a:endParaRPr lang="fr-FR" dirty="0"/>
          </a:p>
          <a:p>
            <a:endParaRPr lang="fr-FR" dirty="0"/>
          </a:p>
        </p:txBody>
      </p:sp>
      <p:sp>
        <p:nvSpPr>
          <p:cNvPr id="4" name="Rectangle 3">
            <a:extLst>
              <a:ext uri="{FF2B5EF4-FFF2-40B4-BE49-F238E27FC236}">
                <a16:creationId xmlns:a16="http://schemas.microsoft.com/office/drawing/2014/main" id="{15A405E0-C241-9D5E-3862-9C386EB3346B}"/>
              </a:ext>
            </a:extLst>
          </p:cNvPr>
          <p:cNvSpPr/>
          <p:nvPr/>
        </p:nvSpPr>
        <p:spPr>
          <a:xfrm>
            <a:off x="4" y="5"/>
            <a:ext cx="9143996" cy="90412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ZoneTexte 4">
            <a:extLst>
              <a:ext uri="{FF2B5EF4-FFF2-40B4-BE49-F238E27FC236}">
                <a16:creationId xmlns:a16="http://schemas.microsoft.com/office/drawing/2014/main" id="{E5BFE75F-7322-BF59-D93A-CC6B7CBBC1AD}"/>
              </a:ext>
            </a:extLst>
          </p:cNvPr>
          <p:cNvSpPr txBox="1"/>
          <p:nvPr/>
        </p:nvSpPr>
        <p:spPr>
          <a:xfrm>
            <a:off x="297947" y="285217"/>
            <a:ext cx="7597115" cy="400110"/>
          </a:xfrm>
          <a:prstGeom prst="rect">
            <a:avLst/>
          </a:prstGeom>
          <a:noFill/>
        </p:spPr>
        <p:txBody>
          <a:bodyPr wrap="square" rtlCol="0">
            <a:spAutoFit/>
          </a:bodyPr>
          <a:lstStyle/>
          <a:p>
            <a:r>
              <a:rPr lang="fr-FR" sz="2000" b="1" dirty="0">
                <a:solidFill>
                  <a:schemeClr val="bg1"/>
                </a:solidFill>
              </a:rPr>
              <a:t>Etat des lieux</a:t>
            </a:r>
          </a:p>
        </p:txBody>
      </p:sp>
    </p:spTree>
    <p:extLst>
      <p:ext uri="{BB962C8B-B14F-4D97-AF65-F5344CB8AC3E}">
        <p14:creationId xmlns:p14="http://schemas.microsoft.com/office/powerpoint/2010/main" val="3242349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2A5108C-E977-C996-DB7F-166FDB352291}"/>
              </a:ext>
            </a:extLst>
          </p:cNvPr>
          <p:cNvSpPr/>
          <p:nvPr/>
        </p:nvSpPr>
        <p:spPr>
          <a:xfrm>
            <a:off x="0" y="4724307"/>
            <a:ext cx="9144000" cy="1224116"/>
          </a:xfrm>
          <a:prstGeom prst="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8CE27C1D-3935-EC9F-B76C-D393120FD7B6}"/>
              </a:ext>
            </a:extLst>
          </p:cNvPr>
          <p:cNvSpPr txBox="1"/>
          <p:nvPr/>
        </p:nvSpPr>
        <p:spPr>
          <a:xfrm>
            <a:off x="696148" y="2328943"/>
            <a:ext cx="8149905" cy="3139321"/>
          </a:xfrm>
          <a:prstGeom prst="rect">
            <a:avLst/>
          </a:prstGeom>
          <a:noFill/>
        </p:spPr>
        <p:txBody>
          <a:bodyPr wrap="square">
            <a:spAutoFit/>
          </a:bodyPr>
          <a:lstStyle/>
          <a:p>
            <a:pPr marL="285750" indent="-285750">
              <a:buFont typeface="Wingdings" pitchFamily="2" charset="2"/>
              <a:buChar char="Ø"/>
            </a:pPr>
            <a:r>
              <a:rPr lang="fr-FR" dirty="0"/>
              <a:t>Plus de 3 suivis paramédicaux/ semaine pour les enfants avec PC </a:t>
            </a:r>
            <a:r>
              <a:rPr lang="fr-FR" sz="1200" i="1" dirty="0" err="1"/>
              <a:t>Sacaze</a:t>
            </a:r>
            <a:r>
              <a:rPr lang="fr-FR" sz="1200" i="1" dirty="0"/>
              <a:t> E 2013</a:t>
            </a:r>
          </a:p>
          <a:p>
            <a:pPr marL="285750" indent="-285750">
              <a:buFont typeface="Wingdings" pitchFamily="2" charset="2"/>
              <a:buChar char="Ø"/>
            </a:pPr>
            <a:endParaRPr lang="fr-FR" dirty="0"/>
          </a:p>
          <a:p>
            <a:pPr marL="285750" indent="-285750">
              <a:buFont typeface="Wingdings" pitchFamily="2" charset="2"/>
              <a:buChar char="Ø"/>
            </a:pPr>
            <a:r>
              <a:rPr lang="fr-FR" dirty="0"/>
              <a:t> Souhait des parents et des enfants +++ </a:t>
            </a:r>
            <a:r>
              <a:rPr lang="fr-FR" sz="1200" i="1" dirty="0"/>
              <a:t>Cornec G 2022</a:t>
            </a:r>
          </a:p>
          <a:p>
            <a:pPr marL="285750" indent="-285750">
              <a:buFont typeface="Wingdings" pitchFamily="2" charset="2"/>
              <a:buChar char="Ø"/>
            </a:pPr>
            <a:endParaRPr lang="fr-FR" i="1" dirty="0"/>
          </a:p>
          <a:p>
            <a:pPr marL="285750" indent="-285750">
              <a:buFont typeface="Wingdings" pitchFamily="2" charset="2"/>
              <a:buChar char="Ø"/>
            </a:pPr>
            <a:r>
              <a:rPr lang="fr-FR" dirty="0"/>
              <a:t>Recommandations scientifiques, HAS, associations de parents</a:t>
            </a:r>
          </a:p>
          <a:p>
            <a:endParaRPr lang="fr-FR" b="1" dirty="0"/>
          </a:p>
          <a:p>
            <a:pPr marL="285750" indent="-285750">
              <a:buFont typeface="Wingdings" pitchFamily="2" charset="2"/>
              <a:buChar char="Ø"/>
            </a:pPr>
            <a:r>
              <a:rPr lang="fr-FR" b="1" dirty="0"/>
              <a:t>Pratique complexe à améliorer! </a:t>
            </a:r>
            <a:r>
              <a:rPr lang="fr-FR" sz="1200" i="1" dirty="0" err="1"/>
              <a:t>Darrah</a:t>
            </a:r>
            <a:r>
              <a:rPr lang="fr-FR" sz="1200" i="1" dirty="0"/>
              <a:t> J 2010</a:t>
            </a:r>
          </a:p>
          <a:p>
            <a:pPr marL="285750" indent="-285750">
              <a:buFont typeface="Wingdings" pitchFamily="2" charset="2"/>
              <a:buChar char="Ø"/>
            </a:pPr>
            <a:endParaRPr lang="fr-FR" dirty="0"/>
          </a:p>
          <a:p>
            <a:endParaRPr lang="fr-FR" dirty="0"/>
          </a:p>
          <a:p>
            <a:endParaRPr lang="fr-FR" dirty="0"/>
          </a:p>
          <a:p>
            <a:endParaRPr lang="fr-FR" dirty="0"/>
          </a:p>
        </p:txBody>
      </p:sp>
      <p:sp>
        <p:nvSpPr>
          <p:cNvPr id="4" name="Rectangle 3">
            <a:extLst>
              <a:ext uri="{FF2B5EF4-FFF2-40B4-BE49-F238E27FC236}">
                <a16:creationId xmlns:a16="http://schemas.microsoft.com/office/drawing/2014/main" id="{15A405E0-C241-9D5E-3862-9C386EB3346B}"/>
              </a:ext>
            </a:extLst>
          </p:cNvPr>
          <p:cNvSpPr/>
          <p:nvPr/>
        </p:nvSpPr>
        <p:spPr>
          <a:xfrm>
            <a:off x="4" y="5"/>
            <a:ext cx="9143996" cy="90412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ZoneTexte 4">
            <a:extLst>
              <a:ext uri="{FF2B5EF4-FFF2-40B4-BE49-F238E27FC236}">
                <a16:creationId xmlns:a16="http://schemas.microsoft.com/office/drawing/2014/main" id="{E5BFE75F-7322-BF59-D93A-CC6B7CBBC1AD}"/>
              </a:ext>
            </a:extLst>
          </p:cNvPr>
          <p:cNvSpPr txBox="1"/>
          <p:nvPr/>
        </p:nvSpPr>
        <p:spPr>
          <a:xfrm>
            <a:off x="297947" y="285217"/>
            <a:ext cx="7597115" cy="400110"/>
          </a:xfrm>
          <a:prstGeom prst="rect">
            <a:avLst/>
          </a:prstGeom>
          <a:noFill/>
        </p:spPr>
        <p:txBody>
          <a:bodyPr wrap="square" rtlCol="0">
            <a:spAutoFit/>
          </a:bodyPr>
          <a:lstStyle/>
          <a:p>
            <a:r>
              <a:rPr lang="fr-FR" sz="2000" b="1" dirty="0">
                <a:solidFill>
                  <a:schemeClr val="bg1"/>
                </a:solidFill>
              </a:rPr>
              <a:t>Etat des lieux</a:t>
            </a:r>
          </a:p>
        </p:txBody>
      </p:sp>
      <p:sp>
        <p:nvSpPr>
          <p:cNvPr id="2" name="Flèche vers la droite 1">
            <a:extLst>
              <a:ext uri="{FF2B5EF4-FFF2-40B4-BE49-F238E27FC236}">
                <a16:creationId xmlns:a16="http://schemas.microsoft.com/office/drawing/2014/main" id="{C5EEFBB1-5FB8-3F03-56CB-2D983FEAB5F2}"/>
              </a:ext>
            </a:extLst>
          </p:cNvPr>
          <p:cNvSpPr/>
          <p:nvPr/>
        </p:nvSpPr>
        <p:spPr>
          <a:xfrm>
            <a:off x="494794" y="5076470"/>
            <a:ext cx="978408" cy="484632"/>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207AA08E-A952-6865-3C3A-05BD3A041C28}"/>
              </a:ext>
            </a:extLst>
          </p:cNvPr>
          <p:cNvSpPr txBox="1"/>
          <p:nvPr/>
        </p:nvSpPr>
        <p:spPr>
          <a:xfrm>
            <a:off x="1685362" y="4857121"/>
            <a:ext cx="7160691" cy="923330"/>
          </a:xfrm>
          <a:prstGeom prst="rect">
            <a:avLst/>
          </a:prstGeom>
          <a:noFill/>
        </p:spPr>
        <p:txBody>
          <a:bodyPr wrap="square" rtlCol="0">
            <a:spAutoFit/>
          </a:bodyPr>
          <a:lstStyle/>
          <a:p>
            <a:r>
              <a:rPr lang="fr-FR" b="1" dirty="0"/>
              <a:t>Nécessité de formaliser le processus</a:t>
            </a:r>
          </a:p>
          <a:p>
            <a:pPr marL="285750" indent="-285750">
              <a:buFontTx/>
              <a:buChar char="-"/>
            </a:pPr>
            <a:r>
              <a:rPr lang="fr-FR" b="1" dirty="0"/>
              <a:t>Au niveau des services</a:t>
            </a:r>
          </a:p>
          <a:p>
            <a:pPr marL="285750" indent="-285750">
              <a:buFontTx/>
              <a:buChar char="-"/>
            </a:pPr>
            <a:r>
              <a:rPr lang="fr-FR" b="1" dirty="0"/>
              <a:t>Au niveau de chaque professionnel</a:t>
            </a:r>
          </a:p>
        </p:txBody>
      </p:sp>
      <p:pic>
        <p:nvPicPr>
          <p:cNvPr id="4098" name="Picture 2" descr="Vecteur doodle style de croquis de clarté de confusion ou concept d'idée de vecteur de chemin simplification de l'illustration dessinée complexe pour la conception de concept">
            <a:extLst>
              <a:ext uri="{FF2B5EF4-FFF2-40B4-BE49-F238E27FC236}">
                <a16:creationId xmlns:a16="http://schemas.microsoft.com/office/drawing/2014/main" id="{1D4114EC-6F76-FF3F-D37B-AFB09FA52C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3258" y="911506"/>
            <a:ext cx="2995683" cy="14978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1495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91AFA3A-C45D-7BC9-EF09-104F1DDC1B0A}"/>
              </a:ext>
            </a:extLst>
          </p:cNvPr>
          <p:cNvSpPr/>
          <p:nvPr/>
        </p:nvSpPr>
        <p:spPr>
          <a:xfrm>
            <a:off x="0" y="1581177"/>
            <a:ext cx="9144000" cy="3175462"/>
          </a:xfrm>
          <a:prstGeom prst="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8CE27C1D-3935-EC9F-B76C-D393120FD7B6}"/>
              </a:ext>
            </a:extLst>
          </p:cNvPr>
          <p:cNvSpPr txBox="1"/>
          <p:nvPr/>
        </p:nvSpPr>
        <p:spPr>
          <a:xfrm>
            <a:off x="1754793" y="2502104"/>
            <a:ext cx="6683433" cy="2062103"/>
          </a:xfrm>
          <a:prstGeom prst="rect">
            <a:avLst/>
          </a:prstGeom>
          <a:noFill/>
        </p:spPr>
        <p:txBody>
          <a:bodyPr wrap="square">
            <a:spAutoFit/>
          </a:bodyPr>
          <a:lstStyle/>
          <a:p>
            <a:endParaRPr lang="fr-FR" sz="3200" dirty="0"/>
          </a:p>
          <a:p>
            <a:r>
              <a:rPr lang="fr-FR" sz="3200" dirty="0"/>
              <a:t>Pourquoi </a:t>
            </a:r>
            <a:r>
              <a:rPr lang="fr-FR" sz="3200" dirty="0" err="1"/>
              <a:t>co</a:t>
            </a:r>
            <a:r>
              <a:rPr lang="fr-FR" sz="3200" dirty="0"/>
              <a:t>-déterminer les objectifs?</a:t>
            </a:r>
          </a:p>
          <a:p>
            <a:endParaRPr lang="fr-FR" sz="3200" dirty="0"/>
          </a:p>
          <a:p>
            <a:endParaRPr lang="fr-FR" sz="3200" dirty="0"/>
          </a:p>
        </p:txBody>
      </p:sp>
      <p:pic>
        <p:nvPicPr>
          <p:cNvPr id="2050" name="Picture 2" descr="Photo gratuite jeune homme beau et désemparé regardant la caméra montrant que je ne sais pas geste isolé sur fond bleu">
            <a:extLst>
              <a:ext uri="{FF2B5EF4-FFF2-40B4-BE49-F238E27FC236}">
                <a16:creationId xmlns:a16="http://schemas.microsoft.com/office/drawing/2014/main" id="{184025AC-7064-BD7F-BD2E-347E14F60E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4520143"/>
            <a:ext cx="3509588" cy="233785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hoto gratuite jeune adolescente asiatique debout avec les mains levées et le visage indigné demandant pourquoi agacé par le problème">
            <a:extLst>
              <a:ext uri="{FF2B5EF4-FFF2-40B4-BE49-F238E27FC236}">
                <a16:creationId xmlns:a16="http://schemas.microsoft.com/office/drawing/2014/main" id="{C4F0EFD2-8F1B-EB4D-72B1-56A4CBB9CD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08797" y="0"/>
            <a:ext cx="3435203" cy="22937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833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8CE27C1D-3935-EC9F-B76C-D393120FD7B6}"/>
              </a:ext>
            </a:extLst>
          </p:cNvPr>
          <p:cNvSpPr txBox="1"/>
          <p:nvPr/>
        </p:nvSpPr>
        <p:spPr>
          <a:xfrm>
            <a:off x="611709" y="1351380"/>
            <a:ext cx="8149905" cy="923330"/>
          </a:xfrm>
          <a:prstGeom prst="rect">
            <a:avLst/>
          </a:prstGeom>
          <a:noFill/>
        </p:spPr>
        <p:txBody>
          <a:bodyPr wrap="square">
            <a:spAutoFit/>
          </a:bodyPr>
          <a:lstStyle/>
          <a:p>
            <a:endParaRPr lang="fr-FR" dirty="0"/>
          </a:p>
          <a:p>
            <a:endParaRPr lang="fr-FR" dirty="0"/>
          </a:p>
          <a:p>
            <a:endParaRPr lang="fr-FR" dirty="0"/>
          </a:p>
        </p:txBody>
      </p:sp>
      <p:sp>
        <p:nvSpPr>
          <p:cNvPr id="4" name="Rectangle 3">
            <a:extLst>
              <a:ext uri="{FF2B5EF4-FFF2-40B4-BE49-F238E27FC236}">
                <a16:creationId xmlns:a16="http://schemas.microsoft.com/office/drawing/2014/main" id="{15A405E0-C241-9D5E-3862-9C386EB3346B}"/>
              </a:ext>
            </a:extLst>
          </p:cNvPr>
          <p:cNvSpPr/>
          <p:nvPr/>
        </p:nvSpPr>
        <p:spPr>
          <a:xfrm>
            <a:off x="4" y="5"/>
            <a:ext cx="9143996" cy="90412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ZoneTexte 4">
            <a:extLst>
              <a:ext uri="{FF2B5EF4-FFF2-40B4-BE49-F238E27FC236}">
                <a16:creationId xmlns:a16="http://schemas.microsoft.com/office/drawing/2014/main" id="{E5BFE75F-7322-BF59-D93A-CC6B7CBBC1AD}"/>
              </a:ext>
            </a:extLst>
          </p:cNvPr>
          <p:cNvSpPr txBox="1"/>
          <p:nvPr/>
        </p:nvSpPr>
        <p:spPr>
          <a:xfrm>
            <a:off x="297947" y="285217"/>
            <a:ext cx="7597115" cy="400110"/>
          </a:xfrm>
          <a:prstGeom prst="rect">
            <a:avLst/>
          </a:prstGeom>
          <a:noFill/>
        </p:spPr>
        <p:txBody>
          <a:bodyPr wrap="square" rtlCol="0">
            <a:spAutoFit/>
          </a:bodyPr>
          <a:lstStyle/>
          <a:p>
            <a:r>
              <a:rPr lang="fr-FR" sz="2000" b="1" dirty="0">
                <a:solidFill>
                  <a:schemeClr val="bg1"/>
                </a:solidFill>
              </a:rPr>
              <a:t>Pour l’enfant et sa famille</a:t>
            </a:r>
          </a:p>
        </p:txBody>
      </p:sp>
      <p:sp>
        <p:nvSpPr>
          <p:cNvPr id="2" name="ZoneTexte 1">
            <a:extLst>
              <a:ext uri="{FF2B5EF4-FFF2-40B4-BE49-F238E27FC236}">
                <a16:creationId xmlns:a16="http://schemas.microsoft.com/office/drawing/2014/main" id="{8CE717A6-D931-62FF-2B03-29C2851A4952}"/>
              </a:ext>
            </a:extLst>
          </p:cNvPr>
          <p:cNvSpPr txBox="1"/>
          <p:nvPr/>
        </p:nvSpPr>
        <p:spPr>
          <a:xfrm>
            <a:off x="748841" y="1720969"/>
            <a:ext cx="8012773" cy="3877985"/>
          </a:xfrm>
          <a:prstGeom prst="rect">
            <a:avLst/>
          </a:prstGeom>
          <a:noFill/>
        </p:spPr>
        <p:txBody>
          <a:bodyPr wrap="square" rtlCol="0">
            <a:spAutoFit/>
          </a:bodyPr>
          <a:lstStyle/>
          <a:p>
            <a:pPr marL="285750" indent="-285750">
              <a:buFont typeface="Wingdings" pitchFamily="2" charset="2"/>
              <a:buChar char="Ø"/>
            </a:pPr>
            <a:r>
              <a:rPr lang="fr-FR" dirty="0"/>
              <a:t>Idées conscientes d’un individu régulent ses actions </a:t>
            </a:r>
            <a:r>
              <a:rPr lang="fr-FR" sz="1200" i="1" dirty="0"/>
              <a:t>Locke 1968, Locke 2002</a:t>
            </a:r>
          </a:p>
          <a:p>
            <a:pPr marL="285750" indent="-285750">
              <a:buFont typeface="Wingdings" pitchFamily="2" charset="2"/>
              <a:buChar char="Ø"/>
            </a:pPr>
            <a:r>
              <a:rPr lang="fr-FR" dirty="0"/>
              <a:t>Comportements humains = orientés vers un objectif</a:t>
            </a:r>
          </a:p>
          <a:p>
            <a:pPr marL="285750" indent="-285750">
              <a:buFont typeface="Wingdings" pitchFamily="2" charset="2"/>
              <a:buChar char="Ø"/>
            </a:pPr>
            <a:r>
              <a:rPr lang="fr-FR" dirty="0"/>
              <a:t>La motivation, les objectifs et l’état émotionnel sont interconnectés. </a:t>
            </a:r>
            <a:r>
              <a:rPr lang="fr-FR" sz="1200" i="1" dirty="0" err="1"/>
              <a:t>Playford</a:t>
            </a:r>
            <a:r>
              <a:rPr lang="fr-FR" sz="1200" i="1" dirty="0"/>
              <a:t> ED 2009</a:t>
            </a:r>
          </a:p>
          <a:p>
            <a:pPr marL="285750" indent="-285750">
              <a:buFont typeface="Wingdings" pitchFamily="2" charset="2"/>
              <a:buChar char="Ø"/>
            </a:pPr>
            <a:endParaRPr lang="fr-FR" dirty="0"/>
          </a:p>
          <a:p>
            <a:pPr marL="285750" indent="-285750">
              <a:buFont typeface="Wingdings" pitchFamily="2" charset="2"/>
              <a:buChar char="Ø"/>
            </a:pPr>
            <a:endParaRPr lang="fr-FR" dirty="0"/>
          </a:p>
          <a:p>
            <a:pPr marL="285750" indent="-285750">
              <a:buFont typeface="Wingdings" pitchFamily="2" charset="2"/>
              <a:buChar char="Ø"/>
            </a:pPr>
            <a:r>
              <a:rPr lang="fr-FR" dirty="0"/>
              <a:t>Psychologie: relation claire entre objectifs/ intentions et performance pour une tâche </a:t>
            </a:r>
            <a:r>
              <a:rPr lang="fr-FR" sz="1200" i="1" dirty="0"/>
              <a:t>Ryan 1958</a:t>
            </a:r>
            <a:endParaRPr lang="fr-FR" dirty="0"/>
          </a:p>
          <a:p>
            <a:pPr marL="285750" indent="-285750">
              <a:buFont typeface="Wingdings" pitchFamily="2" charset="2"/>
              <a:buChar char="Ø"/>
            </a:pPr>
            <a:endParaRPr lang="fr-FR" dirty="0"/>
          </a:p>
          <a:p>
            <a:pPr marL="285750" indent="-285750">
              <a:buFont typeface="Wingdings" pitchFamily="2" charset="2"/>
              <a:buChar char="Ø"/>
            </a:pPr>
            <a:r>
              <a:rPr lang="fr-FR" dirty="0"/>
              <a:t>Affecter la performance en concentrant l'attention, en dirigeant l'effort, en augmentant la motivation et en permettant le développement de stratégies pour atteindre l'objectif avec persévérance dans l’implication </a:t>
            </a:r>
            <a:r>
              <a:rPr lang="fr-FR" sz="1200" i="1" dirty="0" err="1"/>
              <a:t>Lowing</a:t>
            </a:r>
            <a:r>
              <a:rPr lang="fr-FR" sz="1200" i="1" dirty="0"/>
              <a:t> K 2009, Locke 2002</a:t>
            </a:r>
          </a:p>
          <a:p>
            <a:pPr marL="285750" indent="-285750">
              <a:buFont typeface="Wingdings" pitchFamily="2" charset="2"/>
              <a:buChar char="Ø"/>
            </a:pPr>
            <a:endParaRPr lang="fr-FR" sz="1200" i="1" dirty="0"/>
          </a:p>
          <a:p>
            <a:pPr marL="285750" indent="-285750">
              <a:buFont typeface="Wingdings" pitchFamily="2" charset="2"/>
              <a:buChar char="Ø"/>
            </a:pPr>
            <a:r>
              <a:rPr lang="fr-FR" dirty="0">
                <a:latin typeface="Calibri" panose="020F0502020204030204" pitchFamily="34" charset="0"/>
                <a:cs typeface="Calibri" panose="020F0502020204030204" pitchFamily="34" charset="0"/>
              </a:rPr>
              <a:t>Favoriser l’adhésion au programme de soin </a:t>
            </a:r>
            <a:r>
              <a:rPr lang="fr-FR" sz="1200" i="1" dirty="0" err="1"/>
              <a:t>Levack</a:t>
            </a:r>
            <a:r>
              <a:rPr lang="fr-FR" sz="1200" i="1" dirty="0"/>
              <a:t> 2015</a:t>
            </a:r>
          </a:p>
          <a:p>
            <a:pPr marL="285750" indent="-285750">
              <a:buFont typeface="Wingdings" pitchFamily="2" charset="2"/>
              <a:buChar char="Ø"/>
            </a:pPr>
            <a:endParaRPr lang="fr-FR" dirty="0"/>
          </a:p>
        </p:txBody>
      </p:sp>
      <p:pic>
        <p:nvPicPr>
          <p:cNvPr id="6" name="Image 5">
            <a:extLst>
              <a:ext uri="{FF2B5EF4-FFF2-40B4-BE49-F238E27FC236}">
                <a16:creationId xmlns:a16="http://schemas.microsoft.com/office/drawing/2014/main" id="{627B38BD-7ECF-8961-B92D-577FF988395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23881" y="5297319"/>
            <a:ext cx="2347431" cy="1560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7769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616045B-4D43-C9AB-329A-5BB9898B7682}"/>
              </a:ext>
            </a:extLst>
          </p:cNvPr>
          <p:cNvSpPr/>
          <p:nvPr/>
        </p:nvSpPr>
        <p:spPr>
          <a:xfrm>
            <a:off x="4" y="5"/>
            <a:ext cx="9143996" cy="90412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ZoneTexte 2">
            <a:extLst>
              <a:ext uri="{FF2B5EF4-FFF2-40B4-BE49-F238E27FC236}">
                <a16:creationId xmlns:a16="http://schemas.microsoft.com/office/drawing/2014/main" id="{540E7D17-C5D7-9748-585A-85B47EEC929C}"/>
              </a:ext>
            </a:extLst>
          </p:cNvPr>
          <p:cNvSpPr txBox="1"/>
          <p:nvPr/>
        </p:nvSpPr>
        <p:spPr>
          <a:xfrm>
            <a:off x="297947" y="285217"/>
            <a:ext cx="7597115" cy="400110"/>
          </a:xfrm>
          <a:prstGeom prst="rect">
            <a:avLst/>
          </a:prstGeom>
          <a:noFill/>
        </p:spPr>
        <p:txBody>
          <a:bodyPr wrap="square" rtlCol="0">
            <a:spAutoFit/>
          </a:bodyPr>
          <a:lstStyle/>
          <a:p>
            <a:r>
              <a:rPr lang="fr-FR" sz="2000" b="1" dirty="0">
                <a:solidFill>
                  <a:schemeClr val="bg1"/>
                </a:solidFill>
              </a:rPr>
              <a:t>Pour l’enfant et sa famille</a:t>
            </a:r>
          </a:p>
        </p:txBody>
      </p:sp>
      <p:sp>
        <p:nvSpPr>
          <p:cNvPr id="6" name="ZoneTexte 5">
            <a:extLst>
              <a:ext uri="{FF2B5EF4-FFF2-40B4-BE49-F238E27FC236}">
                <a16:creationId xmlns:a16="http://schemas.microsoft.com/office/drawing/2014/main" id="{73C6FFC3-CD76-A304-7281-9CE9FDF58115}"/>
              </a:ext>
            </a:extLst>
          </p:cNvPr>
          <p:cNvSpPr txBox="1"/>
          <p:nvPr/>
        </p:nvSpPr>
        <p:spPr>
          <a:xfrm>
            <a:off x="527179" y="1593203"/>
            <a:ext cx="6531429" cy="2031325"/>
          </a:xfrm>
          <a:prstGeom prst="rect">
            <a:avLst/>
          </a:prstGeom>
          <a:noFill/>
        </p:spPr>
        <p:txBody>
          <a:bodyPr wrap="square" rtlCol="0">
            <a:spAutoFit/>
          </a:bodyPr>
          <a:lstStyle/>
          <a:p>
            <a:r>
              <a:rPr lang="fr-FR" dirty="0"/>
              <a:t>Par ailleurs </a:t>
            </a:r>
          </a:p>
          <a:p>
            <a:endParaRPr lang="fr-FR" dirty="0"/>
          </a:p>
          <a:p>
            <a:r>
              <a:rPr lang="fr-FR" dirty="0"/>
              <a:t>- Diminution de l’anxiété </a:t>
            </a:r>
            <a:r>
              <a:rPr lang="fr-FR" sz="1200" i="1" dirty="0"/>
              <a:t>Mc </a:t>
            </a:r>
            <a:r>
              <a:rPr lang="fr-FR" sz="1200" i="1" dirty="0" err="1"/>
              <a:t>Grath</a:t>
            </a:r>
            <a:r>
              <a:rPr lang="fr-FR" sz="1200" i="1" dirty="0"/>
              <a:t> JR 1999</a:t>
            </a:r>
          </a:p>
          <a:p>
            <a:pPr marL="171450" indent="-171450">
              <a:buFontTx/>
              <a:buChar char="-"/>
            </a:pPr>
            <a:endParaRPr lang="fr-FR" i="1" dirty="0"/>
          </a:p>
          <a:p>
            <a:pPr marL="171450" indent="-171450">
              <a:buFontTx/>
              <a:buChar char="-"/>
            </a:pPr>
            <a:r>
              <a:rPr lang="fr-FR" dirty="0"/>
              <a:t>Améliorer la compréhension et l’acceptation d’une progression limitée</a:t>
            </a:r>
            <a:r>
              <a:rPr lang="fr-FR" i="1" dirty="0"/>
              <a:t> </a:t>
            </a:r>
            <a:r>
              <a:rPr lang="fr-FR" sz="1200" i="1" dirty="0" err="1"/>
              <a:t>Playford</a:t>
            </a:r>
            <a:r>
              <a:rPr lang="fr-FR" sz="1200" i="1" dirty="0"/>
              <a:t> 2009</a:t>
            </a:r>
          </a:p>
          <a:p>
            <a:pPr marL="171450" indent="-171450">
              <a:buFontTx/>
              <a:buChar char="-"/>
            </a:pPr>
            <a:endParaRPr lang="fr-FR" i="1" dirty="0"/>
          </a:p>
        </p:txBody>
      </p:sp>
    </p:spTree>
    <p:extLst>
      <p:ext uri="{BB962C8B-B14F-4D97-AF65-F5344CB8AC3E}">
        <p14:creationId xmlns:p14="http://schemas.microsoft.com/office/powerpoint/2010/main" val="23563529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616045B-4D43-C9AB-329A-5BB9898B7682}"/>
              </a:ext>
            </a:extLst>
          </p:cNvPr>
          <p:cNvSpPr/>
          <p:nvPr/>
        </p:nvSpPr>
        <p:spPr>
          <a:xfrm>
            <a:off x="4" y="5"/>
            <a:ext cx="9143996" cy="90412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ZoneTexte 2">
            <a:extLst>
              <a:ext uri="{FF2B5EF4-FFF2-40B4-BE49-F238E27FC236}">
                <a16:creationId xmlns:a16="http://schemas.microsoft.com/office/drawing/2014/main" id="{540E7D17-C5D7-9748-585A-85B47EEC929C}"/>
              </a:ext>
            </a:extLst>
          </p:cNvPr>
          <p:cNvSpPr txBox="1"/>
          <p:nvPr/>
        </p:nvSpPr>
        <p:spPr>
          <a:xfrm>
            <a:off x="297947" y="285217"/>
            <a:ext cx="7597115" cy="400110"/>
          </a:xfrm>
          <a:prstGeom prst="rect">
            <a:avLst/>
          </a:prstGeom>
          <a:noFill/>
        </p:spPr>
        <p:txBody>
          <a:bodyPr wrap="square" rtlCol="0">
            <a:spAutoFit/>
          </a:bodyPr>
          <a:lstStyle/>
          <a:p>
            <a:r>
              <a:rPr lang="fr-FR" sz="2000" b="1" dirty="0">
                <a:solidFill>
                  <a:schemeClr val="bg1"/>
                </a:solidFill>
              </a:rPr>
              <a:t>Pour la qualité de la prise en charge de réadaptation</a:t>
            </a:r>
          </a:p>
        </p:txBody>
      </p:sp>
      <p:sp>
        <p:nvSpPr>
          <p:cNvPr id="4" name="ZoneTexte 3">
            <a:extLst>
              <a:ext uri="{FF2B5EF4-FFF2-40B4-BE49-F238E27FC236}">
                <a16:creationId xmlns:a16="http://schemas.microsoft.com/office/drawing/2014/main" id="{E12048B4-62A4-A80F-28E2-94835D0F9106}"/>
              </a:ext>
            </a:extLst>
          </p:cNvPr>
          <p:cNvSpPr txBox="1"/>
          <p:nvPr/>
        </p:nvSpPr>
        <p:spPr>
          <a:xfrm>
            <a:off x="722671" y="1351380"/>
            <a:ext cx="7875639" cy="1661993"/>
          </a:xfrm>
          <a:prstGeom prst="rect">
            <a:avLst/>
          </a:prstGeom>
          <a:noFill/>
        </p:spPr>
        <p:txBody>
          <a:bodyPr wrap="square" rtlCol="0">
            <a:spAutoFit/>
          </a:bodyPr>
          <a:lstStyle/>
          <a:p>
            <a:pPr marL="285750" indent="-285750">
              <a:buFont typeface="Wingdings" pitchFamily="2" charset="2"/>
              <a:buChar char="Ø"/>
            </a:pPr>
            <a:r>
              <a:rPr lang="fr-FR" dirty="0"/>
              <a:t>Est conforme à un service centré sur la famille </a:t>
            </a:r>
            <a:r>
              <a:rPr lang="fr-FR" sz="1200" i="1" dirty="0"/>
              <a:t>King G 2017</a:t>
            </a:r>
          </a:p>
          <a:p>
            <a:pPr marL="285750" indent="-285750">
              <a:buFont typeface="Wingdings" pitchFamily="2" charset="2"/>
              <a:buChar char="Ø"/>
            </a:pPr>
            <a:endParaRPr lang="fr-FR" dirty="0"/>
          </a:p>
          <a:p>
            <a:r>
              <a:rPr lang="fr-FR" dirty="0"/>
              <a:t>objectifs liés aux interventions axées sur les limitations d’activités et restrictions de participation dans l'environnement quotidien de l'enfant </a:t>
            </a:r>
            <a:r>
              <a:rPr lang="fr-FR" sz="1200" i="1" dirty="0" err="1">
                <a:effectLst/>
                <a:latin typeface="Calibri" panose="020F0502020204030204" pitchFamily="34" charset="0"/>
                <a:cs typeface="Calibri" panose="020F0502020204030204" pitchFamily="34" charset="0"/>
              </a:rPr>
              <a:t>Bovend'Eerdt</a:t>
            </a:r>
            <a:r>
              <a:rPr lang="fr-FR" sz="1200" i="1" dirty="0">
                <a:effectLst/>
                <a:latin typeface="Calibri" panose="020F0502020204030204" pitchFamily="34" charset="0"/>
                <a:cs typeface="Calibri" panose="020F0502020204030204" pitchFamily="34" charset="0"/>
              </a:rPr>
              <a:t>, </a:t>
            </a:r>
            <a:r>
              <a:rPr lang="fr-FR" sz="1200" i="1" dirty="0" err="1">
                <a:effectLst/>
                <a:latin typeface="Calibri" panose="020F0502020204030204" pitchFamily="34" charset="0"/>
                <a:cs typeface="Calibri" panose="020F0502020204030204" pitchFamily="34" charset="0"/>
              </a:rPr>
              <a:t>Botell</a:t>
            </a:r>
            <a:r>
              <a:rPr lang="fr-FR" sz="1200" i="1" dirty="0">
                <a:effectLst/>
                <a:latin typeface="Calibri" panose="020F0502020204030204" pitchFamily="34" charset="0"/>
                <a:cs typeface="Calibri" panose="020F0502020204030204" pitchFamily="34" charset="0"/>
              </a:rPr>
              <a:t>, &amp; Wade, 2009;</a:t>
            </a:r>
            <a:r>
              <a:rPr lang="fr-FR" sz="1200" dirty="0">
                <a:latin typeface="Calibri" panose="020F0502020204030204" pitchFamily="34" charset="0"/>
                <a:cs typeface="Calibri" panose="020F0502020204030204" pitchFamily="34" charset="0"/>
              </a:rPr>
              <a:t> </a:t>
            </a:r>
            <a:r>
              <a:rPr lang="fr-FR" sz="1200" i="1" dirty="0">
                <a:effectLst/>
                <a:latin typeface="Calibri" panose="020F0502020204030204" pitchFamily="34" charset="0"/>
                <a:cs typeface="Calibri" panose="020F0502020204030204" pitchFamily="34" charset="0"/>
              </a:rPr>
              <a:t>Derick, 2015; </a:t>
            </a:r>
            <a:r>
              <a:rPr lang="fr-FR" sz="1200" i="1" dirty="0" err="1">
                <a:effectLst/>
                <a:latin typeface="Calibri" panose="020F0502020204030204" pitchFamily="34" charset="0"/>
                <a:cs typeface="Calibri" panose="020F0502020204030204" pitchFamily="34" charset="0"/>
              </a:rPr>
              <a:t>Playford</a:t>
            </a:r>
            <a:r>
              <a:rPr lang="fr-FR" sz="1200" i="1" dirty="0">
                <a:effectLst/>
                <a:latin typeface="Calibri" panose="020F0502020204030204" pitchFamily="34" charset="0"/>
                <a:cs typeface="Calibri" panose="020F0502020204030204" pitchFamily="34" charset="0"/>
              </a:rPr>
              <a:t>, Richard, William, &amp; Jennifer, 2009</a:t>
            </a:r>
            <a:endParaRPr lang="fr-FR" sz="1200" dirty="0">
              <a:effectLst/>
              <a:latin typeface="Calibri" panose="020F0502020204030204" pitchFamily="34" charset="0"/>
              <a:cs typeface="Calibri" panose="020F0502020204030204" pitchFamily="34" charset="0"/>
            </a:endParaRPr>
          </a:p>
          <a:p>
            <a:pPr marL="285750" indent="-285750">
              <a:buFont typeface="Wingdings" pitchFamily="2" charset="2"/>
              <a:buChar char="Ø"/>
            </a:pPr>
            <a:endParaRPr lang="fr-FR" dirty="0"/>
          </a:p>
        </p:txBody>
      </p:sp>
      <p:sp>
        <p:nvSpPr>
          <p:cNvPr id="5" name="Flèche vers la droite 4">
            <a:extLst>
              <a:ext uri="{FF2B5EF4-FFF2-40B4-BE49-F238E27FC236}">
                <a16:creationId xmlns:a16="http://schemas.microsoft.com/office/drawing/2014/main" id="{12E00918-8EC0-568E-FBA9-5A217C00BD67}"/>
              </a:ext>
            </a:extLst>
          </p:cNvPr>
          <p:cNvSpPr/>
          <p:nvPr/>
        </p:nvSpPr>
        <p:spPr>
          <a:xfrm>
            <a:off x="134842" y="1880299"/>
            <a:ext cx="587829" cy="44087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084419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616045B-4D43-C9AB-329A-5BB9898B7682}"/>
              </a:ext>
            </a:extLst>
          </p:cNvPr>
          <p:cNvSpPr/>
          <p:nvPr/>
        </p:nvSpPr>
        <p:spPr>
          <a:xfrm>
            <a:off x="4" y="5"/>
            <a:ext cx="9143996" cy="90412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ZoneTexte 2">
            <a:extLst>
              <a:ext uri="{FF2B5EF4-FFF2-40B4-BE49-F238E27FC236}">
                <a16:creationId xmlns:a16="http://schemas.microsoft.com/office/drawing/2014/main" id="{540E7D17-C5D7-9748-585A-85B47EEC929C}"/>
              </a:ext>
            </a:extLst>
          </p:cNvPr>
          <p:cNvSpPr txBox="1"/>
          <p:nvPr/>
        </p:nvSpPr>
        <p:spPr>
          <a:xfrm>
            <a:off x="297947" y="285217"/>
            <a:ext cx="7597115" cy="400110"/>
          </a:xfrm>
          <a:prstGeom prst="rect">
            <a:avLst/>
          </a:prstGeom>
          <a:noFill/>
        </p:spPr>
        <p:txBody>
          <a:bodyPr wrap="square" rtlCol="0">
            <a:spAutoFit/>
          </a:bodyPr>
          <a:lstStyle/>
          <a:p>
            <a:r>
              <a:rPr lang="fr-FR" sz="2000" b="1" dirty="0">
                <a:solidFill>
                  <a:schemeClr val="bg1"/>
                </a:solidFill>
              </a:rPr>
              <a:t>Pour la qualité de la prise en charge de réadaptation</a:t>
            </a:r>
          </a:p>
        </p:txBody>
      </p:sp>
      <p:pic>
        <p:nvPicPr>
          <p:cNvPr id="7" name="Image 6" descr="Une image contenant texte, Police, capture d’écran, blanc&#10;&#10;Description générée automatiquement">
            <a:extLst>
              <a:ext uri="{FF2B5EF4-FFF2-40B4-BE49-F238E27FC236}">
                <a16:creationId xmlns:a16="http://schemas.microsoft.com/office/drawing/2014/main" id="{3463B222-3022-7BB6-0496-695C4777BAB0}"/>
              </a:ext>
            </a:extLst>
          </p:cNvPr>
          <p:cNvPicPr>
            <a:picLocks noChangeAspect="1"/>
          </p:cNvPicPr>
          <p:nvPr/>
        </p:nvPicPr>
        <p:blipFill>
          <a:blip r:embed="rId3"/>
          <a:stretch>
            <a:fillRect/>
          </a:stretch>
        </p:blipFill>
        <p:spPr>
          <a:xfrm>
            <a:off x="566457" y="1189339"/>
            <a:ext cx="7772400" cy="1461675"/>
          </a:xfrm>
          <a:prstGeom prst="rect">
            <a:avLst/>
          </a:prstGeom>
        </p:spPr>
      </p:pic>
      <p:cxnSp>
        <p:nvCxnSpPr>
          <p:cNvPr id="9" name="Connecteur droit 8">
            <a:extLst>
              <a:ext uri="{FF2B5EF4-FFF2-40B4-BE49-F238E27FC236}">
                <a16:creationId xmlns:a16="http://schemas.microsoft.com/office/drawing/2014/main" id="{6C7C70A5-C846-3275-C69E-B6463D653032}"/>
              </a:ext>
            </a:extLst>
          </p:cNvPr>
          <p:cNvCxnSpPr>
            <a:cxnSpLocks/>
          </p:cNvCxnSpPr>
          <p:nvPr/>
        </p:nvCxnSpPr>
        <p:spPr>
          <a:xfrm flipV="1">
            <a:off x="4200394" y="2751560"/>
            <a:ext cx="504525" cy="586356"/>
          </a:xfrm>
          <a:prstGeom prst="line">
            <a:avLst/>
          </a:prstGeom>
          <a:ln w="34925"/>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B87BF46E-9663-A3A8-8C7B-1B3CD9184865}"/>
              </a:ext>
            </a:extLst>
          </p:cNvPr>
          <p:cNvSpPr txBox="1"/>
          <p:nvPr/>
        </p:nvSpPr>
        <p:spPr>
          <a:xfrm>
            <a:off x="1233771" y="2721572"/>
            <a:ext cx="2735539" cy="646331"/>
          </a:xfrm>
          <a:prstGeom prst="rect">
            <a:avLst/>
          </a:prstGeom>
          <a:noFill/>
        </p:spPr>
        <p:txBody>
          <a:bodyPr wrap="square">
            <a:spAutoFit/>
          </a:bodyPr>
          <a:lstStyle/>
          <a:p>
            <a:r>
              <a:rPr lang="fr-FR" dirty="0"/>
              <a:t>1- Thérapie fonctionnelle dirigée par un objectif </a:t>
            </a:r>
          </a:p>
        </p:txBody>
      </p:sp>
      <p:sp>
        <p:nvSpPr>
          <p:cNvPr id="13" name="ZoneTexte 12">
            <a:extLst>
              <a:ext uri="{FF2B5EF4-FFF2-40B4-BE49-F238E27FC236}">
                <a16:creationId xmlns:a16="http://schemas.microsoft.com/office/drawing/2014/main" id="{731AF1F3-D3A8-59A6-4B68-E2697CC64524}"/>
              </a:ext>
            </a:extLst>
          </p:cNvPr>
          <p:cNvSpPr txBox="1"/>
          <p:nvPr/>
        </p:nvSpPr>
        <p:spPr>
          <a:xfrm>
            <a:off x="4979545" y="2892684"/>
            <a:ext cx="3048000" cy="369332"/>
          </a:xfrm>
          <a:prstGeom prst="rect">
            <a:avLst/>
          </a:prstGeom>
          <a:noFill/>
        </p:spPr>
        <p:txBody>
          <a:bodyPr wrap="square">
            <a:spAutoFit/>
          </a:bodyPr>
          <a:lstStyle/>
          <a:p>
            <a:r>
              <a:rPr lang="fr-FR" dirty="0"/>
              <a:t>2- Thérapie axée sur l'activité </a:t>
            </a:r>
          </a:p>
        </p:txBody>
      </p:sp>
      <p:sp>
        <p:nvSpPr>
          <p:cNvPr id="16" name="ZoneTexte 15">
            <a:extLst>
              <a:ext uri="{FF2B5EF4-FFF2-40B4-BE49-F238E27FC236}">
                <a16:creationId xmlns:a16="http://schemas.microsoft.com/office/drawing/2014/main" id="{D2B39091-5A0B-5A1D-9987-23550EA9967B}"/>
              </a:ext>
            </a:extLst>
          </p:cNvPr>
          <p:cNvSpPr txBox="1"/>
          <p:nvPr/>
        </p:nvSpPr>
        <p:spPr>
          <a:xfrm>
            <a:off x="1574800" y="3520085"/>
            <a:ext cx="5994400" cy="923330"/>
          </a:xfrm>
          <a:prstGeom prst="rect">
            <a:avLst/>
          </a:prstGeom>
          <a:noFill/>
        </p:spPr>
        <p:txBody>
          <a:bodyPr wrap="square">
            <a:spAutoFit/>
          </a:bodyPr>
          <a:lstStyle/>
          <a:p>
            <a:pPr algn="ctr"/>
            <a:r>
              <a:rPr lang="fr-FR" dirty="0"/>
              <a:t>Identification d'objectifs de traitement personnalisés, </a:t>
            </a:r>
          </a:p>
          <a:p>
            <a:pPr algn="ctr"/>
            <a:r>
              <a:rPr lang="fr-FR" dirty="0"/>
              <a:t>Utilisation de réunions de groupe régulières pour la thérapie </a:t>
            </a:r>
          </a:p>
          <a:p>
            <a:pPr algn="ctr"/>
            <a:r>
              <a:rPr lang="fr-FR" dirty="0"/>
              <a:t>Education parentale spécifique</a:t>
            </a:r>
          </a:p>
        </p:txBody>
      </p:sp>
      <p:sp>
        <p:nvSpPr>
          <p:cNvPr id="17" name="Flèche courbée vers la gauche 16">
            <a:extLst>
              <a:ext uri="{FF2B5EF4-FFF2-40B4-BE49-F238E27FC236}">
                <a16:creationId xmlns:a16="http://schemas.microsoft.com/office/drawing/2014/main" id="{4BB913D7-4723-FCF6-772C-206FBA0F5B9A}"/>
              </a:ext>
            </a:extLst>
          </p:cNvPr>
          <p:cNvSpPr/>
          <p:nvPr/>
        </p:nvSpPr>
        <p:spPr>
          <a:xfrm>
            <a:off x="7569200" y="3713236"/>
            <a:ext cx="231519" cy="537028"/>
          </a:xfrm>
          <a:prstGeom prst="curved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8" name="Différent de 17">
            <a:extLst>
              <a:ext uri="{FF2B5EF4-FFF2-40B4-BE49-F238E27FC236}">
                <a16:creationId xmlns:a16="http://schemas.microsoft.com/office/drawing/2014/main" id="{6460351E-8466-CDF7-7662-A514802C63C2}"/>
              </a:ext>
            </a:extLst>
          </p:cNvPr>
          <p:cNvSpPr/>
          <p:nvPr/>
        </p:nvSpPr>
        <p:spPr>
          <a:xfrm>
            <a:off x="747542" y="3767850"/>
            <a:ext cx="812800" cy="346299"/>
          </a:xfrm>
          <a:prstGeom prst="mathNotEqual">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20" name="ZoneTexte 19">
            <a:extLst>
              <a:ext uri="{FF2B5EF4-FFF2-40B4-BE49-F238E27FC236}">
                <a16:creationId xmlns:a16="http://schemas.microsoft.com/office/drawing/2014/main" id="{5F0F9B9E-F637-DE1E-8302-29EFE6E6D554}"/>
              </a:ext>
            </a:extLst>
          </p:cNvPr>
          <p:cNvSpPr txBox="1"/>
          <p:nvPr/>
        </p:nvSpPr>
        <p:spPr>
          <a:xfrm>
            <a:off x="1269291" y="4745331"/>
            <a:ext cx="6625771" cy="923330"/>
          </a:xfrm>
          <a:prstGeom prst="rect">
            <a:avLst/>
          </a:prstGeom>
          <a:noFill/>
        </p:spPr>
        <p:txBody>
          <a:bodyPr wrap="square">
            <a:spAutoFit/>
          </a:bodyPr>
          <a:lstStyle/>
          <a:p>
            <a:r>
              <a:rPr lang="fr-FR" i="1" dirty="0">
                <a:latin typeface="Times"/>
              </a:rPr>
              <a:t>Plus de progrès pour les activités de vie quotidienne (échelle PEDI) </a:t>
            </a:r>
          </a:p>
          <a:p>
            <a:r>
              <a:rPr lang="fr-FR" i="1" dirty="0">
                <a:effectLst/>
                <a:latin typeface="Times"/>
              </a:rPr>
              <a:t>Amélioration de la motricité globale (échelle GMFM)</a:t>
            </a:r>
          </a:p>
          <a:p>
            <a:r>
              <a:rPr lang="fr-FR" i="1" dirty="0">
                <a:effectLst/>
                <a:latin typeface="Times"/>
              </a:rPr>
              <a:t>Meilleure atteinte des objectifs</a:t>
            </a:r>
            <a:endParaRPr lang="fr-FR" dirty="0">
              <a:effectLst/>
              <a:latin typeface="Times"/>
            </a:endParaRPr>
          </a:p>
        </p:txBody>
      </p:sp>
    </p:spTree>
    <p:extLst>
      <p:ext uri="{BB962C8B-B14F-4D97-AF65-F5344CB8AC3E}">
        <p14:creationId xmlns:p14="http://schemas.microsoft.com/office/powerpoint/2010/main" val="17610683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91AFA3A-C45D-7BC9-EF09-104F1DDC1B0A}"/>
              </a:ext>
            </a:extLst>
          </p:cNvPr>
          <p:cNvSpPr/>
          <p:nvPr/>
        </p:nvSpPr>
        <p:spPr>
          <a:xfrm>
            <a:off x="0" y="1567322"/>
            <a:ext cx="9144000" cy="3175462"/>
          </a:xfrm>
          <a:prstGeom prst="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a:extLst>
              <a:ext uri="{FF2B5EF4-FFF2-40B4-BE49-F238E27FC236}">
                <a16:creationId xmlns:a16="http://schemas.microsoft.com/office/drawing/2014/main" id="{8CE27C1D-3935-EC9F-B76C-D393120FD7B6}"/>
              </a:ext>
            </a:extLst>
          </p:cNvPr>
          <p:cNvSpPr txBox="1"/>
          <p:nvPr/>
        </p:nvSpPr>
        <p:spPr>
          <a:xfrm>
            <a:off x="1012371" y="2038664"/>
            <a:ext cx="7119257" cy="3046988"/>
          </a:xfrm>
          <a:prstGeom prst="rect">
            <a:avLst/>
          </a:prstGeom>
          <a:noFill/>
        </p:spPr>
        <p:txBody>
          <a:bodyPr wrap="square">
            <a:spAutoFit/>
          </a:bodyPr>
          <a:lstStyle/>
          <a:p>
            <a:pPr algn="ctr"/>
            <a:endParaRPr lang="fr-FR" sz="3200" dirty="0"/>
          </a:p>
          <a:p>
            <a:pPr algn="ctr"/>
            <a:r>
              <a:rPr lang="fr-FR" sz="3200" dirty="0"/>
              <a:t>Modalités de la </a:t>
            </a:r>
            <a:r>
              <a:rPr lang="fr-FR" sz="3200" dirty="0" err="1"/>
              <a:t>co-détermination</a:t>
            </a:r>
            <a:r>
              <a:rPr lang="fr-FR" sz="3200" dirty="0"/>
              <a:t> des objectifs</a:t>
            </a:r>
          </a:p>
          <a:p>
            <a:pPr algn="ctr"/>
            <a:endParaRPr lang="fr-FR" sz="3200" dirty="0"/>
          </a:p>
          <a:p>
            <a:pPr algn="ctr"/>
            <a:endParaRPr lang="fr-FR" sz="3200" dirty="0"/>
          </a:p>
          <a:p>
            <a:pPr algn="ctr"/>
            <a:endParaRPr lang="fr-FR" sz="3200" dirty="0"/>
          </a:p>
        </p:txBody>
      </p:sp>
    </p:spTree>
    <p:extLst>
      <p:ext uri="{BB962C8B-B14F-4D97-AF65-F5344CB8AC3E}">
        <p14:creationId xmlns:p14="http://schemas.microsoft.com/office/powerpoint/2010/main" val="38328001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5A405E0-C241-9D5E-3862-9C386EB3346B}"/>
              </a:ext>
            </a:extLst>
          </p:cNvPr>
          <p:cNvSpPr/>
          <p:nvPr/>
        </p:nvSpPr>
        <p:spPr>
          <a:xfrm>
            <a:off x="4" y="5"/>
            <a:ext cx="9143996" cy="90412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ZoneTexte 4">
            <a:extLst>
              <a:ext uri="{FF2B5EF4-FFF2-40B4-BE49-F238E27FC236}">
                <a16:creationId xmlns:a16="http://schemas.microsoft.com/office/drawing/2014/main" id="{E5BFE75F-7322-BF59-D93A-CC6B7CBBC1AD}"/>
              </a:ext>
            </a:extLst>
          </p:cNvPr>
          <p:cNvSpPr txBox="1"/>
          <p:nvPr/>
        </p:nvSpPr>
        <p:spPr>
          <a:xfrm>
            <a:off x="297947" y="285217"/>
            <a:ext cx="7597115" cy="400110"/>
          </a:xfrm>
          <a:prstGeom prst="rect">
            <a:avLst/>
          </a:prstGeom>
          <a:noFill/>
        </p:spPr>
        <p:txBody>
          <a:bodyPr wrap="square" rtlCol="0">
            <a:spAutoFit/>
          </a:bodyPr>
          <a:lstStyle/>
          <a:p>
            <a:r>
              <a:rPr lang="fr-FR" sz="2000" b="1" dirty="0">
                <a:solidFill>
                  <a:schemeClr val="bg1"/>
                </a:solidFill>
              </a:rPr>
              <a:t>Cadre général</a:t>
            </a:r>
          </a:p>
        </p:txBody>
      </p:sp>
      <p:pic>
        <p:nvPicPr>
          <p:cNvPr id="10" name="Image 9">
            <a:extLst>
              <a:ext uri="{FF2B5EF4-FFF2-40B4-BE49-F238E27FC236}">
                <a16:creationId xmlns:a16="http://schemas.microsoft.com/office/drawing/2014/main" id="{B9A5925A-78B4-DF26-D9D8-641C1B6FBF74}"/>
              </a:ext>
            </a:extLst>
          </p:cNvPr>
          <p:cNvPicPr>
            <a:picLocks noChangeAspect="1"/>
          </p:cNvPicPr>
          <p:nvPr/>
        </p:nvPicPr>
        <p:blipFill>
          <a:blip r:embed="rId3"/>
          <a:stretch>
            <a:fillRect/>
          </a:stretch>
        </p:blipFill>
        <p:spPr>
          <a:xfrm>
            <a:off x="561513" y="285217"/>
            <a:ext cx="7772400" cy="5492372"/>
          </a:xfrm>
          <a:prstGeom prst="rect">
            <a:avLst/>
          </a:prstGeom>
        </p:spPr>
      </p:pic>
      <p:sp>
        <p:nvSpPr>
          <p:cNvPr id="3" name="ZoneTexte 2">
            <a:extLst>
              <a:ext uri="{FF2B5EF4-FFF2-40B4-BE49-F238E27FC236}">
                <a16:creationId xmlns:a16="http://schemas.microsoft.com/office/drawing/2014/main" id="{4AC3AA0A-26BE-C6E6-20DA-DE428462C5DC}"/>
              </a:ext>
            </a:extLst>
          </p:cNvPr>
          <p:cNvSpPr txBox="1"/>
          <p:nvPr/>
        </p:nvSpPr>
        <p:spPr>
          <a:xfrm>
            <a:off x="694678" y="5290099"/>
            <a:ext cx="7506070" cy="1200329"/>
          </a:xfrm>
          <a:prstGeom prst="rect">
            <a:avLst/>
          </a:prstGeom>
          <a:solidFill>
            <a:schemeClr val="accent6">
              <a:lumMod val="20000"/>
              <a:lumOff val="80000"/>
            </a:schemeClr>
          </a:solidFill>
          <a:ln w="28575">
            <a:solidFill>
              <a:srgbClr val="00B050"/>
            </a:solidFill>
          </a:ln>
        </p:spPr>
        <p:txBody>
          <a:bodyPr wrap="square">
            <a:spAutoFit/>
          </a:bodyPr>
          <a:lstStyle/>
          <a:p>
            <a:pPr algn="ctr"/>
            <a:r>
              <a:rPr lang="fr-FR" dirty="0"/>
              <a:t>« un objectif fait référence à la conséquence prévue des actions entreprises par l'équipe de réadaptation. Un objectif n'est pas, et ne doit pas être une simple prédiction de ce qui va se passer ; il doit être le résultat escompté d'une ou de plusieurs interventions »</a:t>
            </a:r>
          </a:p>
        </p:txBody>
      </p:sp>
    </p:spTree>
    <p:extLst>
      <p:ext uri="{BB962C8B-B14F-4D97-AF65-F5344CB8AC3E}">
        <p14:creationId xmlns:p14="http://schemas.microsoft.com/office/powerpoint/2010/main" val="40849660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141F5F4-4B6A-4D87-C565-8CC6011BF8DD}"/>
              </a:ext>
            </a:extLst>
          </p:cNvPr>
          <p:cNvSpPr/>
          <p:nvPr/>
        </p:nvSpPr>
        <p:spPr>
          <a:xfrm>
            <a:off x="4" y="5"/>
            <a:ext cx="9143996" cy="90412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ZoneTexte 4">
            <a:extLst>
              <a:ext uri="{FF2B5EF4-FFF2-40B4-BE49-F238E27FC236}">
                <a16:creationId xmlns:a16="http://schemas.microsoft.com/office/drawing/2014/main" id="{C3B04DB0-6082-AB25-5365-47EADBEE51FF}"/>
              </a:ext>
            </a:extLst>
          </p:cNvPr>
          <p:cNvSpPr txBox="1"/>
          <p:nvPr/>
        </p:nvSpPr>
        <p:spPr>
          <a:xfrm>
            <a:off x="297947" y="285217"/>
            <a:ext cx="7597115" cy="400110"/>
          </a:xfrm>
          <a:prstGeom prst="rect">
            <a:avLst/>
          </a:prstGeom>
          <a:noFill/>
        </p:spPr>
        <p:txBody>
          <a:bodyPr wrap="square" rtlCol="0">
            <a:spAutoFit/>
          </a:bodyPr>
          <a:lstStyle/>
          <a:p>
            <a:r>
              <a:rPr lang="fr-FR" sz="2000" b="1" dirty="0">
                <a:solidFill>
                  <a:schemeClr val="bg1"/>
                </a:solidFill>
              </a:rPr>
              <a:t>Pour conclure…</a:t>
            </a:r>
          </a:p>
        </p:txBody>
      </p:sp>
      <p:sp>
        <p:nvSpPr>
          <p:cNvPr id="3" name="Rectangle 2">
            <a:extLst>
              <a:ext uri="{FF2B5EF4-FFF2-40B4-BE49-F238E27FC236}">
                <a16:creationId xmlns:a16="http://schemas.microsoft.com/office/drawing/2014/main" id="{C9899CCE-A48F-E9BD-641C-EC9AFF579C40}"/>
              </a:ext>
            </a:extLst>
          </p:cNvPr>
          <p:cNvSpPr/>
          <p:nvPr/>
        </p:nvSpPr>
        <p:spPr>
          <a:xfrm>
            <a:off x="4457700" y="1333718"/>
            <a:ext cx="228600" cy="489864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501195CF-4A76-9F4A-6E52-57B0F1C4A26E}"/>
              </a:ext>
            </a:extLst>
          </p:cNvPr>
          <p:cNvSpPr txBox="1"/>
          <p:nvPr/>
        </p:nvSpPr>
        <p:spPr>
          <a:xfrm>
            <a:off x="661737" y="2236459"/>
            <a:ext cx="3272590" cy="646331"/>
          </a:xfrm>
          <a:prstGeom prst="rect">
            <a:avLst/>
          </a:prstGeom>
          <a:noFill/>
        </p:spPr>
        <p:txBody>
          <a:bodyPr wrap="square">
            <a:spAutoFit/>
          </a:bodyPr>
          <a:lstStyle/>
          <a:p>
            <a:pPr algn="ctr"/>
            <a:r>
              <a:rPr lang="fr-FR" dirty="0">
                <a:effectLst/>
                <a:latin typeface="Calibri" panose="020F0502020204030204" pitchFamily="34" charset="0"/>
                <a:cs typeface="Calibri" panose="020F0502020204030204" pitchFamily="34" charset="0"/>
              </a:rPr>
              <a:t>« L’objectif pour </a:t>
            </a:r>
            <a:r>
              <a:rPr lang="fr-FR" dirty="0" err="1">
                <a:effectLst/>
                <a:latin typeface="Calibri" panose="020F0502020204030204" pitchFamily="34" charset="0"/>
                <a:cs typeface="Calibri" panose="020F0502020204030204" pitchFamily="34" charset="0"/>
              </a:rPr>
              <a:t>Leya</a:t>
            </a:r>
            <a:r>
              <a:rPr lang="fr-FR" dirty="0">
                <a:effectLst/>
                <a:latin typeface="Calibri" panose="020F0502020204030204" pitchFamily="34" charset="0"/>
                <a:cs typeface="Calibri" panose="020F0502020204030204" pitchFamily="34" charset="0"/>
              </a:rPr>
              <a:t> est de gagner en force »</a:t>
            </a:r>
            <a:endParaRPr lang="fr-FR" dirty="0">
              <a:latin typeface="Calibri" panose="020F0502020204030204" pitchFamily="34" charset="0"/>
              <a:cs typeface="Calibri" panose="020F0502020204030204" pitchFamily="34" charset="0"/>
            </a:endParaRPr>
          </a:p>
        </p:txBody>
      </p:sp>
      <p:sp>
        <p:nvSpPr>
          <p:cNvPr id="14" name="ZoneTexte 13">
            <a:extLst>
              <a:ext uri="{FF2B5EF4-FFF2-40B4-BE49-F238E27FC236}">
                <a16:creationId xmlns:a16="http://schemas.microsoft.com/office/drawing/2014/main" id="{561D179F-CC46-36FC-8B15-47DA6B8F7151}"/>
              </a:ext>
            </a:extLst>
          </p:cNvPr>
          <p:cNvSpPr txBox="1"/>
          <p:nvPr/>
        </p:nvSpPr>
        <p:spPr>
          <a:xfrm>
            <a:off x="4848726" y="1365746"/>
            <a:ext cx="4066674" cy="1754326"/>
          </a:xfrm>
          <a:prstGeom prst="rect">
            <a:avLst/>
          </a:prstGeom>
          <a:noFill/>
        </p:spPr>
        <p:txBody>
          <a:bodyPr wrap="square">
            <a:spAutoFit/>
          </a:bodyPr>
          <a:lstStyle/>
          <a:p>
            <a:pPr algn="ctr"/>
            <a:r>
              <a:rPr lang="fr-FR" dirty="0">
                <a:effectLst/>
                <a:latin typeface="Calibri" panose="020F0502020204030204" pitchFamily="34" charset="0"/>
                <a:cs typeface="Calibri" panose="020F0502020204030204" pitchFamily="34" charset="0"/>
              </a:rPr>
              <a:t>« Dans un délai de 2 mois de suivi bihebdomadaire</a:t>
            </a:r>
            <a:r>
              <a:rPr lang="fr-FR" dirty="0">
                <a:latin typeface="Calibri" panose="020F0502020204030204" pitchFamily="34" charset="0"/>
                <a:cs typeface="Calibri" panose="020F0502020204030204" pitchFamily="34" charset="0"/>
              </a:rPr>
              <a:t> </a:t>
            </a:r>
            <a:r>
              <a:rPr lang="fr-FR" dirty="0">
                <a:effectLst/>
                <a:latin typeface="Calibri" panose="020F0502020204030204" pitchFamily="34" charset="0"/>
                <a:cs typeface="Calibri" panose="020F0502020204030204" pitchFamily="34" charset="0"/>
              </a:rPr>
              <a:t>de kinésithérapie, </a:t>
            </a:r>
            <a:r>
              <a:rPr lang="fr-FR" dirty="0" err="1">
                <a:effectLst/>
                <a:latin typeface="Calibri" panose="020F0502020204030204" pitchFamily="34" charset="0"/>
                <a:cs typeface="Calibri" panose="020F0502020204030204" pitchFamily="34" charset="0"/>
              </a:rPr>
              <a:t>Leya</a:t>
            </a:r>
            <a:r>
              <a:rPr lang="fr-FR" dirty="0">
                <a:effectLst/>
                <a:latin typeface="Calibri" panose="020F0502020204030204" pitchFamily="34" charset="0"/>
                <a:cs typeface="Calibri" panose="020F0502020204030204" pitchFamily="34" charset="0"/>
              </a:rPr>
              <a:t> marchera de manière autonome (sans aide</a:t>
            </a:r>
            <a:r>
              <a:rPr lang="fr-FR" dirty="0">
                <a:latin typeface="Calibri" panose="020F0502020204030204" pitchFamily="34" charset="0"/>
                <a:cs typeface="Calibri" panose="020F0502020204030204" pitchFamily="34" charset="0"/>
              </a:rPr>
              <a:t> </a:t>
            </a:r>
            <a:r>
              <a:rPr lang="fr-FR" dirty="0">
                <a:effectLst/>
                <a:latin typeface="Calibri" panose="020F0502020204030204" pitchFamily="34" charset="0"/>
                <a:cs typeface="Calibri" panose="020F0502020204030204" pitchFamily="34" charset="0"/>
              </a:rPr>
              <a:t>humaine ni aide technique) entre le salon et sa chambre (10 m avec changement de direction). »</a:t>
            </a:r>
          </a:p>
        </p:txBody>
      </p:sp>
      <p:pic>
        <p:nvPicPr>
          <p:cNvPr id="4098" name="Picture 2" descr="Photo gratuite petite écolière portant un t-shirt blanc montrant quel geste sur un mur rose isolé">
            <a:extLst>
              <a:ext uri="{FF2B5EF4-FFF2-40B4-BE49-F238E27FC236}">
                <a16:creationId xmlns:a16="http://schemas.microsoft.com/office/drawing/2014/main" id="{468C6A24-5A86-7D46-98A8-F1FBF98A7D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3779" y="3120072"/>
            <a:ext cx="2948506" cy="203475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Photo gratuite voici les résultats de votre examen">
            <a:extLst>
              <a:ext uri="{FF2B5EF4-FFF2-40B4-BE49-F238E27FC236}">
                <a16:creationId xmlns:a16="http://schemas.microsoft.com/office/drawing/2014/main" id="{429C6AAA-85D6-47CE-FD5F-96F12E134A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07064" y="3296474"/>
            <a:ext cx="2187998" cy="3276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1796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141F5F4-4B6A-4D87-C565-8CC6011BF8DD}"/>
              </a:ext>
            </a:extLst>
          </p:cNvPr>
          <p:cNvSpPr/>
          <p:nvPr/>
        </p:nvSpPr>
        <p:spPr>
          <a:xfrm>
            <a:off x="4" y="5"/>
            <a:ext cx="9143996" cy="90412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ZoneTexte 4">
            <a:extLst>
              <a:ext uri="{FF2B5EF4-FFF2-40B4-BE49-F238E27FC236}">
                <a16:creationId xmlns:a16="http://schemas.microsoft.com/office/drawing/2014/main" id="{C3B04DB0-6082-AB25-5365-47EADBEE51FF}"/>
              </a:ext>
            </a:extLst>
          </p:cNvPr>
          <p:cNvSpPr txBox="1"/>
          <p:nvPr/>
        </p:nvSpPr>
        <p:spPr>
          <a:xfrm>
            <a:off x="297947" y="285217"/>
            <a:ext cx="7597115" cy="400110"/>
          </a:xfrm>
          <a:prstGeom prst="rect">
            <a:avLst/>
          </a:prstGeom>
          <a:noFill/>
        </p:spPr>
        <p:txBody>
          <a:bodyPr wrap="square" rtlCol="0">
            <a:spAutoFit/>
          </a:bodyPr>
          <a:lstStyle/>
          <a:p>
            <a:r>
              <a:rPr lang="fr-FR" sz="2000" b="1" dirty="0">
                <a:solidFill>
                  <a:schemeClr val="bg1"/>
                </a:solidFill>
              </a:rPr>
              <a:t>Quels sont les rôles de chaque « partie prenante »? </a:t>
            </a:r>
          </a:p>
        </p:txBody>
      </p:sp>
      <p:sp>
        <p:nvSpPr>
          <p:cNvPr id="7" name="ZoneTexte 6">
            <a:extLst>
              <a:ext uri="{FF2B5EF4-FFF2-40B4-BE49-F238E27FC236}">
                <a16:creationId xmlns:a16="http://schemas.microsoft.com/office/drawing/2014/main" id="{A4819105-7068-AFF9-2761-4E43B2F31260}"/>
              </a:ext>
            </a:extLst>
          </p:cNvPr>
          <p:cNvSpPr txBox="1"/>
          <p:nvPr/>
        </p:nvSpPr>
        <p:spPr>
          <a:xfrm>
            <a:off x="457200" y="1189339"/>
            <a:ext cx="8229600" cy="5455340"/>
          </a:xfrm>
          <a:prstGeom prst="rect">
            <a:avLst/>
          </a:prstGeom>
          <a:noFill/>
        </p:spPr>
        <p:txBody>
          <a:bodyPr wrap="square">
            <a:spAutoFit/>
          </a:bodyPr>
          <a:lstStyle/>
          <a:p>
            <a:pPr marL="285750" indent="-285750">
              <a:lnSpc>
                <a:spcPct val="150000"/>
              </a:lnSpc>
              <a:spcAft>
                <a:spcPts val="1200"/>
              </a:spcAft>
              <a:buFont typeface="Wingdings" pitchFamily="2" charset="2"/>
              <a:buChar char="Ø"/>
            </a:pPr>
            <a:r>
              <a:rPr lang="fr-FR" dirty="0"/>
              <a:t>Importance ++ d’inclure les enfants et leurs parents dans la définition d’objectifs</a:t>
            </a:r>
          </a:p>
          <a:p>
            <a:pPr>
              <a:lnSpc>
                <a:spcPct val="150000"/>
              </a:lnSpc>
              <a:spcAft>
                <a:spcPts val="1200"/>
              </a:spcAft>
            </a:pPr>
            <a:endParaRPr lang="fr-FR" sz="900" dirty="0"/>
          </a:p>
          <a:p>
            <a:pPr marL="285750" indent="-285750">
              <a:lnSpc>
                <a:spcPct val="150000"/>
              </a:lnSpc>
              <a:buFont typeface="Wingdings" pitchFamily="2" charset="2"/>
              <a:buChar char="Ø"/>
            </a:pPr>
            <a:r>
              <a:rPr lang="fr-FR" dirty="0"/>
              <a:t>Expériences variées du processus de définition des objectifs pour les enfants et leurs familles</a:t>
            </a:r>
          </a:p>
          <a:p>
            <a:pPr marL="285750" indent="-285750">
              <a:lnSpc>
                <a:spcPct val="150000"/>
              </a:lnSpc>
              <a:buFont typeface="Wingdings" pitchFamily="2" charset="2"/>
              <a:buChar char="Ø"/>
            </a:pPr>
            <a:endParaRPr lang="fr-FR" dirty="0"/>
          </a:p>
          <a:p>
            <a:pPr marL="285750" indent="-285750">
              <a:lnSpc>
                <a:spcPct val="150000"/>
              </a:lnSpc>
              <a:buFont typeface="Wingdings" pitchFamily="2" charset="2"/>
              <a:buChar char="Ø"/>
            </a:pPr>
            <a:r>
              <a:rPr lang="fr-FR" dirty="0"/>
              <a:t>Dans contexte de réadaptation, possible compréhension différente des différentes parties prenantes </a:t>
            </a:r>
            <a:r>
              <a:rPr lang="fr-FR" sz="1200" i="1" dirty="0"/>
              <a:t>Collins 2021</a:t>
            </a:r>
          </a:p>
          <a:p>
            <a:pPr marL="1200150" lvl="2" indent="-285750">
              <a:lnSpc>
                <a:spcPct val="150000"/>
              </a:lnSpc>
              <a:buFontTx/>
              <a:buChar char="-"/>
            </a:pPr>
            <a:r>
              <a:rPr lang="fr-FR" dirty="0"/>
              <a:t>Qu’est ce qu’un objectif?</a:t>
            </a:r>
          </a:p>
          <a:p>
            <a:pPr marL="1200150" lvl="2" indent="-285750">
              <a:lnSpc>
                <a:spcPct val="150000"/>
              </a:lnSpc>
              <a:buFontTx/>
              <a:buChar char="-"/>
            </a:pPr>
            <a:r>
              <a:rPr lang="fr-FR" dirty="0"/>
              <a:t>Comment le fixer? </a:t>
            </a:r>
          </a:p>
          <a:p>
            <a:pPr marL="1200150" lvl="2" indent="-285750">
              <a:lnSpc>
                <a:spcPct val="150000"/>
              </a:lnSpc>
              <a:buFontTx/>
              <a:buChar char="-"/>
            </a:pPr>
            <a:r>
              <a:rPr lang="fr-FR" dirty="0"/>
              <a:t>Qu’attend-on de moi?</a:t>
            </a:r>
          </a:p>
          <a:p>
            <a:pPr marL="859536" lvl="2" indent="0">
              <a:lnSpc>
                <a:spcPct val="150000"/>
              </a:lnSpc>
              <a:buNone/>
            </a:pPr>
            <a:r>
              <a:rPr lang="fr-FR" dirty="0">
                <a:solidFill>
                  <a:schemeClr val="accent1"/>
                </a:solidFill>
                <a:sym typeface="Wingdings" panose="05000000000000000000" pitchFamily="2" charset="2"/>
              </a:rPr>
              <a:t>impact sur le processus collaboratif, sur le rôle de chacun dans le processus</a:t>
            </a:r>
            <a:endParaRPr lang="fr-FR" dirty="0">
              <a:solidFill>
                <a:schemeClr val="accent1"/>
              </a:solidFill>
            </a:endParaRPr>
          </a:p>
          <a:p>
            <a:endParaRPr lang="fr-FR" i="1" dirty="0">
              <a:effectLst/>
              <a:latin typeface="Helvetica" pitchFamily="2" charset="0"/>
            </a:endParaRPr>
          </a:p>
        </p:txBody>
      </p:sp>
    </p:spTree>
    <p:extLst>
      <p:ext uri="{BB962C8B-B14F-4D97-AF65-F5344CB8AC3E}">
        <p14:creationId xmlns:p14="http://schemas.microsoft.com/office/powerpoint/2010/main" val="397805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141F5F4-4B6A-4D87-C565-8CC6011BF8DD}"/>
              </a:ext>
            </a:extLst>
          </p:cNvPr>
          <p:cNvSpPr/>
          <p:nvPr/>
        </p:nvSpPr>
        <p:spPr>
          <a:xfrm>
            <a:off x="4" y="5"/>
            <a:ext cx="9143996" cy="90412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ZoneTexte 4">
            <a:extLst>
              <a:ext uri="{FF2B5EF4-FFF2-40B4-BE49-F238E27FC236}">
                <a16:creationId xmlns:a16="http://schemas.microsoft.com/office/drawing/2014/main" id="{C3B04DB0-6082-AB25-5365-47EADBEE51FF}"/>
              </a:ext>
            </a:extLst>
          </p:cNvPr>
          <p:cNvSpPr txBox="1"/>
          <p:nvPr/>
        </p:nvSpPr>
        <p:spPr>
          <a:xfrm>
            <a:off x="297947" y="285217"/>
            <a:ext cx="7597115" cy="400110"/>
          </a:xfrm>
          <a:prstGeom prst="rect">
            <a:avLst/>
          </a:prstGeom>
          <a:noFill/>
        </p:spPr>
        <p:txBody>
          <a:bodyPr wrap="square" rtlCol="0">
            <a:spAutoFit/>
          </a:bodyPr>
          <a:lstStyle/>
          <a:p>
            <a:r>
              <a:rPr lang="fr-FR" sz="2000" b="1" dirty="0">
                <a:solidFill>
                  <a:schemeClr val="bg1"/>
                </a:solidFill>
              </a:rPr>
              <a:t>Rôles des enfants</a:t>
            </a:r>
          </a:p>
        </p:txBody>
      </p:sp>
      <p:sp>
        <p:nvSpPr>
          <p:cNvPr id="7" name="ZoneTexte 6">
            <a:extLst>
              <a:ext uri="{FF2B5EF4-FFF2-40B4-BE49-F238E27FC236}">
                <a16:creationId xmlns:a16="http://schemas.microsoft.com/office/drawing/2014/main" id="{A4819105-7068-AFF9-2761-4E43B2F31260}"/>
              </a:ext>
            </a:extLst>
          </p:cNvPr>
          <p:cNvSpPr txBox="1"/>
          <p:nvPr/>
        </p:nvSpPr>
        <p:spPr>
          <a:xfrm>
            <a:off x="457200" y="1189339"/>
            <a:ext cx="8229600" cy="5416868"/>
          </a:xfrm>
          <a:prstGeom prst="rect">
            <a:avLst/>
          </a:prstGeom>
          <a:noFill/>
        </p:spPr>
        <p:txBody>
          <a:bodyPr wrap="square">
            <a:spAutoFit/>
          </a:bodyPr>
          <a:lstStyle/>
          <a:p>
            <a:pPr marL="285750" indent="-285750">
              <a:spcBef>
                <a:spcPts val="600"/>
              </a:spcBef>
              <a:spcAft>
                <a:spcPts val="1200"/>
              </a:spcAft>
              <a:buFont typeface="Wingdings" pitchFamily="2" charset="2"/>
              <a:buChar char="Ø"/>
            </a:pPr>
            <a:r>
              <a:rPr lang="fr-FR" dirty="0"/>
              <a:t>Contribution de l’enfant essentielle</a:t>
            </a:r>
          </a:p>
          <a:p>
            <a:pPr marL="285750" indent="-285750">
              <a:spcBef>
                <a:spcPts val="600"/>
              </a:spcBef>
              <a:spcAft>
                <a:spcPts val="1200"/>
              </a:spcAft>
              <a:buFont typeface="Wingdings" pitchFamily="2" charset="2"/>
              <a:buChar char="Ø"/>
            </a:pPr>
            <a:r>
              <a:rPr lang="fr-FR" dirty="0"/>
              <a:t>Peu décrite dans la littérature </a:t>
            </a:r>
          </a:p>
          <a:p>
            <a:pPr marL="285750" indent="-285750">
              <a:spcBef>
                <a:spcPts val="600"/>
              </a:spcBef>
              <a:spcAft>
                <a:spcPts val="1200"/>
              </a:spcAft>
              <a:buFont typeface="Wingdings" pitchFamily="2" charset="2"/>
              <a:buChar char="Ø"/>
            </a:pPr>
            <a:r>
              <a:rPr lang="fr-FR" dirty="0"/>
              <a:t>Les parents notent une passivité dans la prise en charge de l’enfant lorsqu’il semble peu intéressé ou en incapacité de participer</a:t>
            </a:r>
          </a:p>
          <a:p>
            <a:pPr marL="285750" indent="-285750">
              <a:spcBef>
                <a:spcPts val="600"/>
              </a:spcBef>
              <a:spcAft>
                <a:spcPts val="1200"/>
              </a:spcAft>
              <a:buFont typeface="Wingdings" pitchFamily="2" charset="2"/>
              <a:buChar char="Ø"/>
            </a:pPr>
            <a:r>
              <a:rPr lang="fr-FR" dirty="0"/>
              <a:t>Implication de l’enfant influencée par</a:t>
            </a:r>
          </a:p>
          <a:p>
            <a:pPr marL="742950" lvl="1" indent="-285750">
              <a:spcBef>
                <a:spcPts val="600"/>
              </a:spcBef>
              <a:spcAft>
                <a:spcPts val="1200"/>
              </a:spcAft>
              <a:buFont typeface="Arial" panose="020B0604020202020204" pitchFamily="34" charset="0"/>
              <a:buChar char="•"/>
            </a:pPr>
            <a:r>
              <a:rPr lang="fr-FR" dirty="0"/>
              <a:t>la signification qu’ils perçoivent du processus</a:t>
            </a:r>
          </a:p>
          <a:p>
            <a:pPr marL="742950" lvl="1" indent="-285750">
              <a:spcBef>
                <a:spcPts val="600"/>
              </a:spcBef>
              <a:spcAft>
                <a:spcPts val="1200"/>
              </a:spcAft>
              <a:buFont typeface="Arial" panose="020B0604020202020204" pitchFamily="34" charset="0"/>
              <a:buChar char="•"/>
            </a:pPr>
            <a:r>
              <a:rPr lang="fr-FR" dirty="0"/>
              <a:t>ses capacités de compréhension</a:t>
            </a:r>
          </a:p>
          <a:p>
            <a:pPr marL="742950" lvl="1" indent="-285750">
              <a:spcBef>
                <a:spcPts val="600"/>
              </a:spcBef>
              <a:spcAft>
                <a:spcPts val="1200"/>
              </a:spcAft>
              <a:buFont typeface="Arial" panose="020B0604020202020204" pitchFamily="34" charset="0"/>
              <a:buChar char="•"/>
            </a:pPr>
            <a:r>
              <a:rPr lang="fr-FR" dirty="0"/>
              <a:t>son niveau d’engagement dans la réadaptation</a:t>
            </a:r>
          </a:p>
          <a:p>
            <a:pPr marL="285750" indent="-285750">
              <a:spcBef>
                <a:spcPts val="600"/>
              </a:spcBef>
              <a:spcAft>
                <a:spcPts val="1200"/>
              </a:spcAft>
              <a:buFont typeface="Wingdings" pitchFamily="2" charset="2"/>
              <a:buChar char="Ø"/>
            </a:pPr>
            <a:r>
              <a:rPr lang="fr-FR" dirty="0"/>
              <a:t>Faire en sorte que l’enfant puisse participer aussi pleinement que possible</a:t>
            </a:r>
          </a:p>
          <a:p>
            <a:pPr marL="742950" lvl="1" indent="-285750">
              <a:spcBef>
                <a:spcPts val="600"/>
              </a:spcBef>
              <a:spcAft>
                <a:spcPts val="1200"/>
              </a:spcAft>
              <a:buFont typeface="Arial" panose="020B0604020202020204" pitchFamily="34" charset="0"/>
              <a:buChar char="•"/>
            </a:pPr>
            <a:r>
              <a:rPr lang="fr-FR" dirty="0"/>
              <a:t>Ancrer la démarche dans contexte de développement en adaptant les conversations</a:t>
            </a:r>
          </a:p>
          <a:p>
            <a:endParaRPr lang="fr-FR" i="1" dirty="0">
              <a:effectLst/>
              <a:latin typeface="Helvetica" pitchFamily="2" charset="0"/>
            </a:endParaRPr>
          </a:p>
        </p:txBody>
      </p:sp>
      <p:sp>
        <p:nvSpPr>
          <p:cNvPr id="2" name="ZoneTexte 1">
            <a:extLst>
              <a:ext uri="{FF2B5EF4-FFF2-40B4-BE49-F238E27FC236}">
                <a16:creationId xmlns:a16="http://schemas.microsoft.com/office/drawing/2014/main" id="{7E30B76B-36AE-B8F9-9E66-579DC6FD5D8C}"/>
              </a:ext>
            </a:extLst>
          </p:cNvPr>
          <p:cNvSpPr txBox="1"/>
          <p:nvPr/>
        </p:nvSpPr>
        <p:spPr>
          <a:xfrm>
            <a:off x="5957405" y="6329208"/>
            <a:ext cx="3875314" cy="276999"/>
          </a:xfrm>
          <a:prstGeom prst="rect">
            <a:avLst/>
          </a:prstGeom>
          <a:noFill/>
        </p:spPr>
        <p:txBody>
          <a:bodyPr wrap="square" rtlCol="0">
            <a:spAutoFit/>
          </a:bodyPr>
          <a:lstStyle/>
          <a:p>
            <a:r>
              <a:rPr lang="fr-FR" sz="1200" i="1" dirty="0"/>
              <a:t>Pritchard-Wiart 2018, Collins 2021, Wiart 2010</a:t>
            </a:r>
          </a:p>
        </p:txBody>
      </p:sp>
    </p:spTree>
    <p:extLst>
      <p:ext uri="{BB962C8B-B14F-4D97-AF65-F5344CB8AC3E}">
        <p14:creationId xmlns:p14="http://schemas.microsoft.com/office/powerpoint/2010/main" val="23929312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141F5F4-4B6A-4D87-C565-8CC6011BF8DD}"/>
              </a:ext>
            </a:extLst>
          </p:cNvPr>
          <p:cNvSpPr/>
          <p:nvPr/>
        </p:nvSpPr>
        <p:spPr>
          <a:xfrm>
            <a:off x="4" y="5"/>
            <a:ext cx="9143996" cy="90412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ZoneTexte 4">
            <a:extLst>
              <a:ext uri="{FF2B5EF4-FFF2-40B4-BE49-F238E27FC236}">
                <a16:creationId xmlns:a16="http://schemas.microsoft.com/office/drawing/2014/main" id="{C3B04DB0-6082-AB25-5365-47EADBEE51FF}"/>
              </a:ext>
            </a:extLst>
          </p:cNvPr>
          <p:cNvSpPr txBox="1"/>
          <p:nvPr/>
        </p:nvSpPr>
        <p:spPr>
          <a:xfrm>
            <a:off x="297947" y="285217"/>
            <a:ext cx="7597115" cy="400110"/>
          </a:xfrm>
          <a:prstGeom prst="rect">
            <a:avLst/>
          </a:prstGeom>
          <a:noFill/>
        </p:spPr>
        <p:txBody>
          <a:bodyPr wrap="square" rtlCol="0">
            <a:spAutoFit/>
          </a:bodyPr>
          <a:lstStyle/>
          <a:p>
            <a:r>
              <a:rPr lang="fr-FR" sz="2000" b="1" dirty="0">
                <a:solidFill>
                  <a:schemeClr val="bg1"/>
                </a:solidFill>
              </a:rPr>
              <a:t>Rôles des parents</a:t>
            </a:r>
          </a:p>
        </p:txBody>
      </p:sp>
      <p:sp>
        <p:nvSpPr>
          <p:cNvPr id="7" name="ZoneTexte 6">
            <a:extLst>
              <a:ext uri="{FF2B5EF4-FFF2-40B4-BE49-F238E27FC236}">
                <a16:creationId xmlns:a16="http://schemas.microsoft.com/office/drawing/2014/main" id="{A4819105-7068-AFF9-2761-4E43B2F31260}"/>
              </a:ext>
            </a:extLst>
          </p:cNvPr>
          <p:cNvSpPr txBox="1"/>
          <p:nvPr/>
        </p:nvSpPr>
        <p:spPr>
          <a:xfrm>
            <a:off x="569934" y="1715432"/>
            <a:ext cx="8229600" cy="3970318"/>
          </a:xfrm>
          <a:prstGeom prst="rect">
            <a:avLst/>
          </a:prstGeom>
          <a:noFill/>
        </p:spPr>
        <p:txBody>
          <a:bodyPr wrap="square">
            <a:spAutoFit/>
          </a:bodyPr>
          <a:lstStyle/>
          <a:p>
            <a:pPr marL="285750" indent="-285750">
              <a:spcBef>
                <a:spcPts val="600"/>
              </a:spcBef>
              <a:spcAft>
                <a:spcPts val="1200"/>
              </a:spcAft>
              <a:buFont typeface="Wingdings" pitchFamily="2" charset="2"/>
              <a:buChar char="Ø"/>
            </a:pPr>
            <a:r>
              <a:rPr lang="fr-FR" dirty="0"/>
              <a:t>Rôle clé de l’engagement parental</a:t>
            </a:r>
          </a:p>
          <a:p>
            <a:pPr marL="742950" lvl="1" indent="-285750">
              <a:spcBef>
                <a:spcPts val="600"/>
              </a:spcBef>
              <a:spcAft>
                <a:spcPts val="1200"/>
              </a:spcAft>
              <a:buFont typeface="Arial" panose="020B0604020202020204" pitchFamily="34" charset="0"/>
              <a:buChar char="•"/>
            </a:pPr>
            <a:r>
              <a:rPr lang="fr-FR" dirty="0"/>
              <a:t>Capacité des enfants à accéder à la démarche</a:t>
            </a:r>
          </a:p>
          <a:p>
            <a:pPr marL="742950" lvl="1" indent="-285750">
              <a:spcBef>
                <a:spcPts val="600"/>
              </a:spcBef>
              <a:spcAft>
                <a:spcPts val="1200"/>
              </a:spcAft>
              <a:buFont typeface="Arial" panose="020B0604020202020204" pitchFamily="34" charset="0"/>
              <a:buChar char="•"/>
            </a:pPr>
            <a:r>
              <a:rPr lang="fr-FR" dirty="0"/>
              <a:t>Capacité des enfants à participer à l’établissement d’objectifs </a:t>
            </a:r>
          </a:p>
          <a:p>
            <a:pPr marL="285750" indent="-285750">
              <a:spcBef>
                <a:spcPts val="600"/>
              </a:spcBef>
              <a:spcAft>
                <a:spcPts val="1200"/>
              </a:spcAft>
              <a:buFont typeface="Wingdings" pitchFamily="2" charset="2"/>
              <a:buChar char="Ø"/>
            </a:pPr>
            <a:r>
              <a:rPr lang="fr-FR" dirty="0"/>
              <a:t>Ressenti des parents: Responsable de la défense des besoins de l’enfant dans la démarche d’objectifs</a:t>
            </a:r>
          </a:p>
          <a:p>
            <a:pPr marL="285750" indent="-285750">
              <a:spcBef>
                <a:spcPts val="600"/>
              </a:spcBef>
              <a:spcAft>
                <a:spcPts val="1200"/>
              </a:spcAft>
              <a:buFont typeface="Wingdings" pitchFamily="2" charset="2"/>
              <a:buChar char="Ø"/>
            </a:pPr>
            <a:r>
              <a:rPr lang="fr-FR" dirty="0">
                <a:latin typeface="Calibri" panose="020F0502020204030204" pitchFamily="34" charset="0"/>
                <a:cs typeface="Calibri" panose="020F0502020204030204" pitchFamily="34" charset="0"/>
              </a:rPr>
              <a:t>Selon les enfants: </a:t>
            </a:r>
            <a:r>
              <a:rPr lang="fr-FR" sz="1800" dirty="0">
                <a:effectLst/>
                <a:latin typeface="Calibri" panose="020F0502020204030204" pitchFamily="34" charset="0"/>
                <a:ea typeface="Times New Roman" panose="02020603050405020304" pitchFamily="18" charset="0"/>
                <a:cs typeface="Calibri" panose="020F0502020204030204" pitchFamily="34" charset="0"/>
              </a:rPr>
              <a:t>rôle facilitateur pour leur permettre de communiquer leurs besoins et participer à l’élaboration de leurs objectifs</a:t>
            </a:r>
            <a:r>
              <a:rPr lang="fr-FR" dirty="0">
                <a:effectLst/>
                <a:latin typeface="Calibri" panose="020F0502020204030204" pitchFamily="34" charset="0"/>
                <a:cs typeface="Calibri" panose="020F0502020204030204" pitchFamily="34" charset="0"/>
              </a:rPr>
              <a:t> </a:t>
            </a:r>
          </a:p>
          <a:p>
            <a:pPr marL="285750" indent="-285750">
              <a:spcBef>
                <a:spcPts val="600"/>
              </a:spcBef>
              <a:spcAft>
                <a:spcPts val="1200"/>
              </a:spcAft>
              <a:buFont typeface="Wingdings" pitchFamily="2" charset="2"/>
              <a:buChar char="Ø"/>
            </a:pPr>
            <a:endParaRPr lang="fr-FR" b="1" dirty="0">
              <a:solidFill>
                <a:srgbClr val="CF25B6"/>
              </a:solidFill>
              <a:latin typeface="Calibri" panose="020F0502020204030204" pitchFamily="34" charset="0"/>
              <a:cs typeface="Calibri" panose="020F0502020204030204" pitchFamily="34" charset="0"/>
            </a:endParaRPr>
          </a:p>
          <a:p>
            <a:pPr marL="285750" indent="-285750">
              <a:spcBef>
                <a:spcPts val="600"/>
              </a:spcBef>
              <a:spcAft>
                <a:spcPts val="1200"/>
              </a:spcAft>
              <a:buFont typeface="Wingdings" pitchFamily="2" charset="2"/>
              <a:buChar char="Ø"/>
            </a:pPr>
            <a:r>
              <a:rPr lang="fr-FR" b="1" dirty="0">
                <a:solidFill>
                  <a:srgbClr val="CF25B6"/>
                </a:solidFill>
                <a:effectLst/>
                <a:latin typeface="Calibri" panose="020F0502020204030204" pitchFamily="34" charset="0"/>
                <a:cs typeface="Calibri" panose="020F0502020204030204" pitchFamily="34" charset="0"/>
              </a:rPr>
              <a:t>Importance de faire appel à l’expertise des parents</a:t>
            </a:r>
          </a:p>
        </p:txBody>
      </p:sp>
      <p:sp>
        <p:nvSpPr>
          <p:cNvPr id="8" name="ZoneTexte 7">
            <a:extLst>
              <a:ext uri="{FF2B5EF4-FFF2-40B4-BE49-F238E27FC236}">
                <a16:creationId xmlns:a16="http://schemas.microsoft.com/office/drawing/2014/main" id="{60955445-4D89-C2C2-C406-EF3CF29E7B54}"/>
              </a:ext>
            </a:extLst>
          </p:cNvPr>
          <p:cNvSpPr txBox="1"/>
          <p:nvPr/>
        </p:nvSpPr>
        <p:spPr>
          <a:xfrm>
            <a:off x="5049673" y="6434283"/>
            <a:ext cx="4094328" cy="276999"/>
          </a:xfrm>
          <a:prstGeom prst="rect">
            <a:avLst/>
          </a:prstGeom>
          <a:noFill/>
        </p:spPr>
        <p:txBody>
          <a:bodyPr wrap="square" rtlCol="0">
            <a:spAutoFit/>
          </a:bodyPr>
          <a:lstStyle/>
          <a:p>
            <a:r>
              <a:rPr lang="fr-FR" sz="1200" i="1" dirty="0" err="1"/>
              <a:t>Bexelius</a:t>
            </a:r>
            <a:r>
              <a:rPr lang="fr-FR" sz="1200" i="1" dirty="0"/>
              <a:t> 2018, Collins 2021, d’Arrigo 2017, </a:t>
            </a:r>
            <a:r>
              <a:rPr lang="fr-FR" sz="1200" i="1" dirty="0" err="1">
                <a:effectLst/>
                <a:ea typeface="Times New Roman" panose="02020603050405020304" pitchFamily="18" charset="0"/>
              </a:rPr>
              <a:t>Øien</a:t>
            </a:r>
            <a:r>
              <a:rPr lang="fr-FR" sz="1200" i="1" dirty="0">
                <a:effectLst/>
                <a:ea typeface="Times New Roman" panose="02020603050405020304" pitchFamily="18" charset="0"/>
              </a:rPr>
              <a:t> et al., 2010</a:t>
            </a:r>
            <a:r>
              <a:rPr lang="fr-FR" sz="1200" i="1" dirty="0">
                <a:effectLst/>
              </a:rPr>
              <a:t> </a:t>
            </a:r>
            <a:endParaRPr lang="fr-FR" sz="1200" i="1" dirty="0"/>
          </a:p>
        </p:txBody>
      </p:sp>
    </p:spTree>
    <p:extLst>
      <p:ext uri="{BB962C8B-B14F-4D97-AF65-F5344CB8AC3E}">
        <p14:creationId xmlns:p14="http://schemas.microsoft.com/office/powerpoint/2010/main" val="7646564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141F5F4-4B6A-4D87-C565-8CC6011BF8DD}"/>
              </a:ext>
            </a:extLst>
          </p:cNvPr>
          <p:cNvSpPr/>
          <p:nvPr/>
        </p:nvSpPr>
        <p:spPr>
          <a:xfrm>
            <a:off x="4" y="5"/>
            <a:ext cx="9143996" cy="904122"/>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ZoneTexte 4">
            <a:extLst>
              <a:ext uri="{FF2B5EF4-FFF2-40B4-BE49-F238E27FC236}">
                <a16:creationId xmlns:a16="http://schemas.microsoft.com/office/drawing/2014/main" id="{C3B04DB0-6082-AB25-5365-47EADBEE51FF}"/>
              </a:ext>
            </a:extLst>
          </p:cNvPr>
          <p:cNvSpPr txBox="1"/>
          <p:nvPr/>
        </p:nvSpPr>
        <p:spPr>
          <a:xfrm>
            <a:off x="297947" y="285217"/>
            <a:ext cx="7597115" cy="400110"/>
          </a:xfrm>
          <a:prstGeom prst="rect">
            <a:avLst/>
          </a:prstGeom>
          <a:noFill/>
        </p:spPr>
        <p:txBody>
          <a:bodyPr wrap="square" rtlCol="0">
            <a:spAutoFit/>
          </a:bodyPr>
          <a:lstStyle/>
          <a:p>
            <a:r>
              <a:rPr lang="fr-FR" sz="2000" b="1" dirty="0">
                <a:solidFill>
                  <a:schemeClr val="bg1"/>
                </a:solidFill>
              </a:rPr>
              <a:t>Rôles des thérapeutes</a:t>
            </a:r>
          </a:p>
        </p:txBody>
      </p:sp>
      <p:sp>
        <p:nvSpPr>
          <p:cNvPr id="7" name="ZoneTexte 6">
            <a:extLst>
              <a:ext uri="{FF2B5EF4-FFF2-40B4-BE49-F238E27FC236}">
                <a16:creationId xmlns:a16="http://schemas.microsoft.com/office/drawing/2014/main" id="{A4819105-7068-AFF9-2761-4E43B2F31260}"/>
              </a:ext>
            </a:extLst>
          </p:cNvPr>
          <p:cNvSpPr txBox="1"/>
          <p:nvPr/>
        </p:nvSpPr>
        <p:spPr>
          <a:xfrm>
            <a:off x="569934" y="1715432"/>
            <a:ext cx="8229600" cy="2400657"/>
          </a:xfrm>
          <a:prstGeom prst="rect">
            <a:avLst/>
          </a:prstGeom>
          <a:noFill/>
        </p:spPr>
        <p:txBody>
          <a:bodyPr wrap="square">
            <a:spAutoFit/>
          </a:bodyPr>
          <a:lstStyle/>
          <a:p>
            <a:pPr marL="285750" indent="-285750">
              <a:spcBef>
                <a:spcPts val="600"/>
              </a:spcBef>
              <a:spcAft>
                <a:spcPts val="1200"/>
              </a:spcAft>
              <a:buFont typeface="Wingdings" pitchFamily="2" charset="2"/>
              <a:buChar char="Ø"/>
            </a:pPr>
            <a:r>
              <a:rPr lang="fr-FR" dirty="0"/>
              <a:t>Différents en fonction des périodes/ en fonction de chaque situation</a:t>
            </a:r>
          </a:p>
          <a:p>
            <a:pPr marL="285750" indent="-285750">
              <a:spcBef>
                <a:spcPts val="600"/>
              </a:spcBef>
              <a:spcAft>
                <a:spcPts val="1200"/>
              </a:spcAft>
              <a:buFont typeface="Wingdings" pitchFamily="2" charset="2"/>
              <a:buChar char="Ø"/>
            </a:pPr>
            <a:r>
              <a:rPr lang="fr-FR" dirty="0"/>
              <a:t>Perçus comme une source d’expertise</a:t>
            </a:r>
          </a:p>
          <a:p>
            <a:pPr marL="742950" lvl="1" indent="-285750">
              <a:spcBef>
                <a:spcPts val="600"/>
              </a:spcBef>
              <a:spcAft>
                <a:spcPts val="1200"/>
              </a:spcAft>
              <a:buFont typeface="Arial" panose="020B0604020202020204" pitchFamily="34" charset="0"/>
              <a:buChar char="•"/>
            </a:pPr>
            <a:r>
              <a:rPr lang="fr-FR" dirty="0"/>
              <a:t>Propose des outils pour l’établissement d’objectifs</a:t>
            </a:r>
          </a:p>
          <a:p>
            <a:pPr marL="285750" indent="-285750">
              <a:spcBef>
                <a:spcPts val="600"/>
              </a:spcBef>
              <a:spcAft>
                <a:spcPts val="1200"/>
              </a:spcAft>
              <a:buFont typeface="Wingdings" pitchFamily="2" charset="2"/>
              <a:buChar char="Ø"/>
            </a:pPr>
            <a:r>
              <a:rPr lang="fr-FR" dirty="0"/>
              <a:t>Facilitateur de la démarche de détermination d’objectifs</a:t>
            </a:r>
          </a:p>
          <a:p>
            <a:pPr marL="285750" indent="-285750">
              <a:spcBef>
                <a:spcPts val="600"/>
              </a:spcBef>
              <a:spcAft>
                <a:spcPts val="1200"/>
              </a:spcAft>
              <a:buFont typeface="Wingdings" pitchFamily="2" charset="2"/>
              <a:buChar char="Ø"/>
            </a:pPr>
            <a:r>
              <a:rPr lang="fr-FR" dirty="0"/>
              <a:t>Importance de l’alliance thérapeutique</a:t>
            </a:r>
          </a:p>
        </p:txBody>
      </p:sp>
      <p:sp>
        <p:nvSpPr>
          <p:cNvPr id="3" name="Flèche vers la droite 2">
            <a:extLst>
              <a:ext uri="{FF2B5EF4-FFF2-40B4-BE49-F238E27FC236}">
                <a16:creationId xmlns:a16="http://schemas.microsoft.com/office/drawing/2014/main" id="{BD6B3901-49AD-BFB8-3A4E-70A7F028A39D}"/>
              </a:ext>
            </a:extLst>
          </p:cNvPr>
          <p:cNvSpPr/>
          <p:nvPr/>
        </p:nvSpPr>
        <p:spPr>
          <a:xfrm flipV="1">
            <a:off x="344466" y="3745281"/>
            <a:ext cx="526094" cy="36325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BE014D35-CEE3-B2BF-9639-E255257D8416}"/>
              </a:ext>
            </a:extLst>
          </p:cNvPr>
          <p:cNvSpPr txBox="1"/>
          <p:nvPr/>
        </p:nvSpPr>
        <p:spPr>
          <a:xfrm>
            <a:off x="5907315" y="6434283"/>
            <a:ext cx="3236686" cy="276999"/>
          </a:xfrm>
          <a:prstGeom prst="rect">
            <a:avLst/>
          </a:prstGeom>
          <a:noFill/>
        </p:spPr>
        <p:txBody>
          <a:bodyPr wrap="square" rtlCol="0">
            <a:spAutoFit/>
          </a:bodyPr>
          <a:lstStyle/>
          <a:p>
            <a:r>
              <a:rPr lang="fr-FR" sz="1200" i="1" dirty="0"/>
              <a:t>Collins 2021, Pritchard-Wiart 2018, </a:t>
            </a:r>
            <a:r>
              <a:rPr lang="fr-FR" sz="1200" i="1" dirty="0" err="1"/>
              <a:t>Jenkin</a:t>
            </a:r>
            <a:r>
              <a:rPr lang="fr-FR" sz="1200" i="1" dirty="0"/>
              <a:t> 2022</a:t>
            </a:r>
          </a:p>
        </p:txBody>
      </p:sp>
    </p:spTree>
    <p:extLst>
      <p:ext uri="{BB962C8B-B14F-4D97-AF65-F5344CB8AC3E}">
        <p14:creationId xmlns:p14="http://schemas.microsoft.com/office/powerpoint/2010/main" val="4091217270"/>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D55E59C90794745927CB94770FB5D0F" ma:contentTypeVersion="16" ma:contentTypeDescription="Crée un document." ma:contentTypeScope="" ma:versionID="9fd0a5461065ac8cbc0aeccdbfd9ef61">
  <xsd:schema xmlns:xsd="http://www.w3.org/2001/XMLSchema" xmlns:xs="http://www.w3.org/2001/XMLSchema" xmlns:p="http://schemas.microsoft.com/office/2006/metadata/properties" xmlns:ns3="0730b9f6-f756-456a-9b69-381546a63381" xmlns:ns4="8a4c12f7-619f-48a4-8405-27d83720d1d3" targetNamespace="http://schemas.microsoft.com/office/2006/metadata/properties" ma:root="true" ma:fieldsID="8d946f4c8ed628db11ae6b4ee4898966" ns3:_="" ns4:_="">
    <xsd:import namespace="0730b9f6-f756-456a-9b69-381546a63381"/>
    <xsd:import namespace="8a4c12f7-619f-48a4-8405-27d83720d1d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LengthInSeconds" minOccurs="0"/>
                <xsd:element ref="ns4:MediaServiceAutoTags" minOccurs="0"/>
                <xsd:element ref="ns4:_activity" minOccurs="0"/>
                <xsd:element ref="ns4:MediaServiceObjectDetectorVersions" minOccurs="0"/>
                <xsd:element ref="ns4:MediaServiceGenerationTime" minOccurs="0"/>
                <xsd:element ref="ns4:MediaServiceEventHashCode" minOccurs="0"/>
                <xsd:element ref="ns4:MediaServiceSystemTags" minOccurs="0"/>
                <xsd:element ref="ns4:MediaServiceOCR" minOccurs="0"/>
                <xsd:element ref="ns4:MediaServiceLocation"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730b9f6-f756-456a-9b69-381546a63381" elementFormDefault="qualified">
    <xsd:import namespace="http://schemas.microsoft.com/office/2006/documentManagement/types"/>
    <xsd:import namespace="http://schemas.microsoft.com/office/infopath/2007/PartnerControls"/>
    <xsd:element name="SharedWithUsers" ma:index="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internalName="SharedWithDetails" ma:readOnly="true">
      <xsd:simpleType>
        <xsd:restriction base="dms:Note">
          <xsd:maxLength value="255"/>
        </xsd:restriction>
      </xsd:simpleType>
    </xsd:element>
    <xsd:element name="SharingHintHash" ma:index="10" nillable="true" ma:displayName="Partage du hachage d’indicateur"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a4c12f7-619f-48a4-8405-27d83720d1d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description="" ma:hidden="true" ma:indexed="true" ma:internalName="MediaServiceDateTaken" ma:readOnly="true">
      <xsd:simpleType>
        <xsd:restriction base="dms:Text"/>
      </xsd:simpleType>
    </xsd:element>
    <xsd:element name="MediaLengthInSeconds" ma:index="14" nillable="true" ma:displayName="Length (seconds)" ma:internalName="MediaLengthInSeconds" ma:readOnly="true">
      <xsd:simpleType>
        <xsd:restriction base="dms:Unknown"/>
      </xsd:simpleType>
    </xsd:element>
    <xsd:element name="MediaServiceAutoTags" ma:index="15" nillable="true" ma:displayName="Tags" ma:internalName="MediaServiceAutoTags" ma:readOnly="true">
      <xsd:simpleType>
        <xsd:restriction base="dms:Text"/>
      </xsd:simpleType>
    </xsd:element>
    <xsd:element name="_activity" ma:index="16" nillable="true" ma:displayName="_activity" ma:hidden="true" ma:internalName="_activity">
      <xsd:simpleType>
        <xsd:restriction base="dms:Note"/>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ystemTags" ma:index="20" nillable="true" ma:displayName="MediaServiceSystemTags" ma:hidden="true" ma:internalName="MediaServiceSystemTags" ma:readOnly="true">
      <xsd:simpleType>
        <xsd:restriction base="dms:Note"/>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8a4c12f7-619f-48a4-8405-27d83720d1d3" xsi:nil="true"/>
  </documentManagement>
</p:properties>
</file>

<file path=customXml/itemProps1.xml><?xml version="1.0" encoding="utf-8"?>
<ds:datastoreItem xmlns:ds="http://schemas.openxmlformats.org/officeDocument/2006/customXml" ds:itemID="{5C23B69A-0A84-4EF1-821F-7B13AC090F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730b9f6-f756-456a-9b69-381546a63381"/>
    <ds:schemaRef ds:uri="8a4c12f7-619f-48a4-8405-27d83720d1d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B6134DD-B1F8-4121-A79D-C817362F3430}">
  <ds:schemaRefs>
    <ds:schemaRef ds:uri="http://schemas.microsoft.com/sharepoint/v3/contenttype/forms"/>
  </ds:schemaRefs>
</ds:datastoreItem>
</file>

<file path=customXml/itemProps3.xml><?xml version="1.0" encoding="utf-8"?>
<ds:datastoreItem xmlns:ds="http://schemas.openxmlformats.org/officeDocument/2006/customXml" ds:itemID="{EEA8C522-EC72-4503-9955-C46781814FF3}">
  <ds:schemaRefs>
    <ds:schemaRef ds:uri="http://purl.org/dc/elements/1.1/"/>
    <ds:schemaRef ds:uri="0730b9f6-f756-456a-9b69-381546a63381"/>
    <ds:schemaRef ds:uri="http://www.w3.org/XML/1998/namespace"/>
    <ds:schemaRef ds:uri="http://schemas.microsoft.com/office/infopath/2007/PartnerControls"/>
    <ds:schemaRef ds:uri="8a4c12f7-619f-48a4-8405-27d83720d1d3"/>
    <ds:schemaRef ds:uri="http://purl.org/dc/terms/"/>
    <ds:schemaRef ds:uri="http://schemas.microsoft.com/office/2006/metadata/properties"/>
    <ds:schemaRef ds:uri="http://schemas.microsoft.com/office/2006/documentManagement/types"/>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 2013 - 2022</Template>
  <TotalTime>19746</TotalTime>
  <Words>3495</Words>
  <Application>Microsoft Office PowerPoint</Application>
  <PresentationFormat>Affichage à l'écran (4:3)</PresentationFormat>
  <Paragraphs>323</Paragraphs>
  <Slides>20</Slides>
  <Notes>15</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20</vt:i4>
      </vt:variant>
    </vt:vector>
  </HeadingPairs>
  <TitlesOfParts>
    <vt:vector size="28" baseType="lpstr">
      <vt:lpstr>Arial</vt:lpstr>
      <vt:lpstr>Calibri</vt:lpstr>
      <vt:lpstr>Calibri Light</vt:lpstr>
      <vt:lpstr>Helvetica</vt:lpstr>
      <vt:lpstr>Times</vt:lpstr>
      <vt:lpstr>Times New Roman</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Christelle Becmeur</dc:creator>
  <cp:lastModifiedBy>LE-LAY Yann</cp:lastModifiedBy>
  <cp:revision>156</cp:revision>
  <dcterms:created xsi:type="dcterms:W3CDTF">2023-11-14T10:47:45Z</dcterms:created>
  <dcterms:modified xsi:type="dcterms:W3CDTF">2024-11-23T12:44:52Z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0x010100FD55E59C90794745927CB94770FB5D0F</vt:lpwstr>
  </property>
</Properties>
</file>