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89" r:id="rId3"/>
    <p:sldId id="286" r:id="rId4"/>
    <p:sldId id="258" r:id="rId5"/>
    <p:sldId id="259" r:id="rId6"/>
    <p:sldId id="263" r:id="rId7"/>
    <p:sldId id="266" r:id="rId8"/>
    <p:sldId id="267" r:id="rId9"/>
    <p:sldId id="268" r:id="rId10"/>
    <p:sldId id="290" r:id="rId11"/>
    <p:sldId id="291" r:id="rId12"/>
    <p:sldId id="288" r:id="rId13"/>
    <p:sldId id="292" r:id="rId14"/>
    <p:sldId id="284" r:id="rId15"/>
    <p:sldId id="271" r:id="rId16"/>
    <p:sldId id="294" r:id="rId17"/>
    <p:sldId id="295" r:id="rId18"/>
    <p:sldId id="299" r:id="rId19"/>
    <p:sldId id="296" r:id="rId20"/>
    <p:sldId id="297" r:id="rId21"/>
    <p:sldId id="298" r:id="rId22"/>
    <p:sldId id="278" r:id="rId23"/>
    <p:sldId id="285" r:id="rId24"/>
    <p:sldId id="300" r:id="rId25"/>
    <p:sldId id="280" r:id="rId26"/>
    <p:sldId id="281" r:id="rId27"/>
    <p:sldId id="301" r:id="rId28"/>
    <p:sldId id="302" r:id="rId2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1450"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D58287-4E4D-4F19-B2AD-05E80698DBE2}" type="datetimeFigureOut">
              <a:rPr lang="fr-FR" smtClean="0"/>
              <a:t>23/11/2024</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093C4F-A110-4C96-A8BF-F0308F5DFBEC}" type="slidenum">
              <a:rPr lang="fr-FR" smtClean="0"/>
              <a:t>‹N°›</a:t>
            </a:fld>
            <a:endParaRPr lang="fr-FR"/>
          </a:p>
        </p:txBody>
      </p:sp>
    </p:spTree>
    <p:extLst>
      <p:ext uri="{BB962C8B-B14F-4D97-AF65-F5344CB8AC3E}">
        <p14:creationId xmlns:p14="http://schemas.microsoft.com/office/powerpoint/2010/main" val="1218451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05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9C2A0FF-6497-40F7-B839-D3A4A1DC8C09}" type="slidenum">
              <a:rPr lang="fr-FR" altLang="fr-FR">
                <a:latin typeface="Times New Roman" panose="02020603050405020304" pitchFamily="18" charset="0"/>
              </a:rPr>
              <a:pPr>
                <a:spcBef>
                  <a:spcPct val="0"/>
                </a:spcBef>
              </a:pPr>
              <a:t>28</a:t>
            </a:fld>
            <a:endParaRPr lang="fr-FR" altLang="fr-FR">
              <a:latin typeface="Times New Roman" panose="02020603050405020304" pitchFamily="18" charset="0"/>
            </a:endParaRPr>
          </a:p>
        </p:txBody>
      </p:sp>
      <p:sp>
        <p:nvSpPr>
          <p:cNvPr id="337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fr-FR" altLang="fr-FR" smtClean="0"/>
          </a:p>
        </p:txBody>
      </p:sp>
    </p:spTree>
    <p:extLst>
      <p:ext uri="{BB962C8B-B14F-4D97-AF65-F5344CB8AC3E}">
        <p14:creationId xmlns:p14="http://schemas.microsoft.com/office/powerpoint/2010/main" val="1067845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CF1B7DCA-4F6D-433E-9C61-505F8DD43F31}" type="datetimeFigureOut">
              <a:rPr lang="fr-FR" smtClean="0"/>
              <a:t>23/11/2024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7701B8B-575B-40F5-B524-1D8D3CC554F9}" type="slidenum">
              <a:rPr lang="fr-FR" smtClean="0"/>
              <a:t>‹N°›</a:t>
            </a:fld>
            <a:endParaRPr lang="fr-FR"/>
          </a:p>
        </p:txBody>
      </p:sp>
    </p:spTree>
    <p:extLst>
      <p:ext uri="{BB962C8B-B14F-4D97-AF65-F5344CB8AC3E}">
        <p14:creationId xmlns:p14="http://schemas.microsoft.com/office/powerpoint/2010/main" val="2389307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F1B7DCA-4F6D-433E-9C61-505F8DD43F31}" type="datetimeFigureOut">
              <a:rPr lang="fr-FR" smtClean="0"/>
              <a:t>23/11/2024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7701B8B-575B-40F5-B524-1D8D3CC554F9}" type="slidenum">
              <a:rPr lang="fr-FR" smtClean="0"/>
              <a:t>‹N°›</a:t>
            </a:fld>
            <a:endParaRPr lang="fr-FR"/>
          </a:p>
        </p:txBody>
      </p:sp>
    </p:spTree>
    <p:extLst>
      <p:ext uri="{BB962C8B-B14F-4D97-AF65-F5344CB8AC3E}">
        <p14:creationId xmlns:p14="http://schemas.microsoft.com/office/powerpoint/2010/main" val="4140187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CF1B7DCA-4F6D-433E-9C61-505F8DD43F31}" type="datetimeFigureOut">
              <a:rPr lang="fr-FR" smtClean="0"/>
              <a:t>23/11/2024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7701B8B-575B-40F5-B524-1D8D3CC554F9}" type="slidenum">
              <a:rPr lang="fr-FR" smtClean="0"/>
              <a:t>‹N°›</a:t>
            </a:fld>
            <a:endParaRPr lang="fr-FR"/>
          </a:p>
        </p:txBody>
      </p:sp>
    </p:spTree>
    <p:extLst>
      <p:ext uri="{BB962C8B-B14F-4D97-AF65-F5344CB8AC3E}">
        <p14:creationId xmlns:p14="http://schemas.microsoft.com/office/powerpoint/2010/main" val="394363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CF1B7DCA-4F6D-433E-9C61-505F8DD43F31}" type="datetimeFigureOut">
              <a:rPr lang="fr-FR" smtClean="0"/>
              <a:t>23/11/2024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7701B8B-575B-40F5-B524-1D8D3CC554F9}" type="slidenum">
              <a:rPr lang="fr-FR" smtClean="0"/>
              <a:t>‹N°›</a:t>
            </a:fld>
            <a:endParaRPr lang="fr-FR"/>
          </a:p>
        </p:txBody>
      </p:sp>
    </p:spTree>
    <p:extLst>
      <p:ext uri="{BB962C8B-B14F-4D97-AF65-F5344CB8AC3E}">
        <p14:creationId xmlns:p14="http://schemas.microsoft.com/office/powerpoint/2010/main" val="82934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CF1B7DCA-4F6D-433E-9C61-505F8DD43F31}" type="datetimeFigureOut">
              <a:rPr lang="fr-FR" smtClean="0"/>
              <a:t>23/11/2024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7701B8B-575B-40F5-B524-1D8D3CC554F9}" type="slidenum">
              <a:rPr lang="fr-FR" smtClean="0"/>
              <a:t>‹N°›</a:t>
            </a:fld>
            <a:endParaRPr lang="fr-FR"/>
          </a:p>
        </p:txBody>
      </p:sp>
    </p:spTree>
    <p:extLst>
      <p:ext uri="{BB962C8B-B14F-4D97-AF65-F5344CB8AC3E}">
        <p14:creationId xmlns:p14="http://schemas.microsoft.com/office/powerpoint/2010/main" val="1517847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CF1B7DCA-4F6D-433E-9C61-505F8DD43F31}" type="datetimeFigureOut">
              <a:rPr lang="fr-FR" smtClean="0"/>
              <a:t>23/11/2024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7701B8B-575B-40F5-B524-1D8D3CC554F9}" type="slidenum">
              <a:rPr lang="fr-FR" smtClean="0"/>
              <a:t>‹N°›</a:t>
            </a:fld>
            <a:endParaRPr lang="fr-FR"/>
          </a:p>
        </p:txBody>
      </p:sp>
    </p:spTree>
    <p:extLst>
      <p:ext uri="{BB962C8B-B14F-4D97-AF65-F5344CB8AC3E}">
        <p14:creationId xmlns:p14="http://schemas.microsoft.com/office/powerpoint/2010/main" val="3167850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F1B7DCA-4F6D-433E-9C61-505F8DD43F31}" type="datetimeFigureOut">
              <a:rPr lang="fr-FR" smtClean="0"/>
              <a:t>23/11/2024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7701B8B-575B-40F5-B524-1D8D3CC554F9}" type="slidenum">
              <a:rPr lang="fr-FR" smtClean="0"/>
              <a:t>‹N°›</a:t>
            </a:fld>
            <a:endParaRPr lang="fr-FR"/>
          </a:p>
        </p:txBody>
      </p:sp>
    </p:spTree>
    <p:extLst>
      <p:ext uri="{BB962C8B-B14F-4D97-AF65-F5344CB8AC3E}">
        <p14:creationId xmlns:p14="http://schemas.microsoft.com/office/powerpoint/2010/main" val="2260705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CF1B7DCA-4F6D-433E-9C61-505F8DD43F31}" type="datetimeFigureOut">
              <a:rPr lang="fr-FR" smtClean="0"/>
              <a:t>23/11/2024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7701B8B-575B-40F5-B524-1D8D3CC554F9}" type="slidenum">
              <a:rPr lang="fr-FR" smtClean="0"/>
              <a:t>‹N°›</a:t>
            </a:fld>
            <a:endParaRPr lang="fr-FR"/>
          </a:p>
        </p:txBody>
      </p:sp>
    </p:spTree>
    <p:extLst>
      <p:ext uri="{BB962C8B-B14F-4D97-AF65-F5344CB8AC3E}">
        <p14:creationId xmlns:p14="http://schemas.microsoft.com/office/powerpoint/2010/main" val="3766753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CF1B7DCA-4F6D-433E-9C61-505F8DD43F31}" type="datetimeFigureOut">
              <a:rPr lang="fr-FR" smtClean="0"/>
              <a:t>23/11/2024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7701B8B-575B-40F5-B524-1D8D3CC554F9}" type="slidenum">
              <a:rPr lang="fr-FR" smtClean="0"/>
              <a:t>‹N°›</a:t>
            </a:fld>
            <a:endParaRPr lang="fr-FR"/>
          </a:p>
        </p:txBody>
      </p:sp>
    </p:spTree>
    <p:extLst>
      <p:ext uri="{BB962C8B-B14F-4D97-AF65-F5344CB8AC3E}">
        <p14:creationId xmlns:p14="http://schemas.microsoft.com/office/powerpoint/2010/main" val="2576273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F1B7DCA-4F6D-433E-9C61-505F8DD43F31}" type="datetimeFigureOut">
              <a:rPr lang="fr-FR" smtClean="0"/>
              <a:t>23/11/2024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7701B8B-575B-40F5-B524-1D8D3CC554F9}" type="slidenum">
              <a:rPr lang="fr-FR" smtClean="0"/>
              <a:t>‹N°›</a:t>
            </a:fld>
            <a:endParaRPr lang="fr-FR"/>
          </a:p>
        </p:txBody>
      </p:sp>
    </p:spTree>
    <p:extLst>
      <p:ext uri="{BB962C8B-B14F-4D97-AF65-F5344CB8AC3E}">
        <p14:creationId xmlns:p14="http://schemas.microsoft.com/office/powerpoint/2010/main" val="2855535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F1B7DCA-4F6D-433E-9C61-505F8DD43F31}" type="datetimeFigureOut">
              <a:rPr lang="fr-FR" smtClean="0"/>
              <a:t>23/11/2024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7701B8B-575B-40F5-B524-1D8D3CC554F9}" type="slidenum">
              <a:rPr lang="fr-FR" smtClean="0"/>
              <a:t>‹N°›</a:t>
            </a:fld>
            <a:endParaRPr lang="fr-FR"/>
          </a:p>
        </p:txBody>
      </p:sp>
    </p:spTree>
    <p:extLst>
      <p:ext uri="{BB962C8B-B14F-4D97-AF65-F5344CB8AC3E}">
        <p14:creationId xmlns:p14="http://schemas.microsoft.com/office/powerpoint/2010/main" val="3361915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1B7DCA-4F6D-433E-9C61-505F8DD43F31}" type="datetimeFigureOut">
              <a:rPr lang="fr-FR" smtClean="0"/>
              <a:t>23/11/2024</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701B8B-575B-40F5-B524-1D8D3CC554F9}" type="slidenum">
              <a:rPr lang="fr-FR" smtClean="0"/>
              <a:t>‹N°›</a:t>
            </a:fld>
            <a:endParaRPr lang="fr-FR"/>
          </a:p>
        </p:txBody>
      </p:sp>
    </p:spTree>
    <p:extLst>
      <p:ext uri="{BB962C8B-B14F-4D97-AF65-F5344CB8AC3E}">
        <p14:creationId xmlns:p14="http://schemas.microsoft.com/office/powerpoint/2010/main" val="3257556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legifrance.gouv.fr/codes/article_lc/LEGIARTI000038219268"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1052737"/>
            <a:ext cx="7772400" cy="720080"/>
          </a:xfrm>
        </p:spPr>
        <p:txBody>
          <a:bodyPr>
            <a:normAutofit fontScale="90000"/>
          </a:bodyPr>
          <a:lstStyle/>
          <a:p>
            <a:r>
              <a:rPr lang="fr-FR" dirty="0" smtClean="0"/>
              <a:t>L’évaluation de l’autonomie décisionnelle du mineur dans le soin et la recherche scientifique</a:t>
            </a:r>
            <a:endParaRPr lang="fr-FR" dirty="0"/>
          </a:p>
        </p:txBody>
      </p:sp>
      <p:sp>
        <p:nvSpPr>
          <p:cNvPr id="3" name="Sous-titre 2"/>
          <p:cNvSpPr>
            <a:spLocks noGrp="1"/>
          </p:cNvSpPr>
          <p:nvPr>
            <p:ph type="subTitle" idx="1"/>
          </p:nvPr>
        </p:nvSpPr>
        <p:spPr>
          <a:xfrm>
            <a:off x="3635896" y="3573016"/>
            <a:ext cx="6400800" cy="1752600"/>
          </a:xfrm>
        </p:spPr>
        <p:txBody>
          <a:bodyPr>
            <a:normAutofit/>
          </a:bodyPr>
          <a:lstStyle/>
          <a:p>
            <a:r>
              <a:rPr lang="fr-FR" sz="2400" b="1" dirty="0" smtClean="0">
                <a:solidFill>
                  <a:schemeClr val="tx1"/>
                </a:solidFill>
              </a:rPr>
              <a:t>Guillaume Durand</a:t>
            </a:r>
            <a:endParaRPr lang="fr-FR" sz="2400" b="1" dirty="0">
              <a:solidFill>
                <a:schemeClr val="tx1"/>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2708920"/>
            <a:ext cx="4361744" cy="3271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7556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Introduction</a:t>
            </a:r>
            <a:endParaRPr lang="fr-FR" dirty="0"/>
          </a:p>
        </p:txBody>
      </p:sp>
      <p:sp>
        <p:nvSpPr>
          <p:cNvPr id="3" name="Espace réservé du contenu 2"/>
          <p:cNvSpPr>
            <a:spLocks noGrp="1"/>
          </p:cNvSpPr>
          <p:nvPr>
            <p:ph idx="1"/>
          </p:nvPr>
        </p:nvSpPr>
        <p:spPr/>
        <p:txBody>
          <a:bodyPr/>
          <a:lstStyle/>
          <a:p>
            <a:endParaRPr lang="fr-FR"/>
          </a:p>
        </p:txBody>
      </p:sp>
    </p:spTree>
    <p:extLst>
      <p:ext uri="{BB962C8B-B14F-4D97-AF65-F5344CB8AC3E}">
        <p14:creationId xmlns:p14="http://schemas.microsoft.com/office/powerpoint/2010/main" val="3706524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Comment protéger sans exclure ?</a:t>
            </a:r>
            <a:endParaRPr lang="fr-FR" dirty="0"/>
          </a:p>
        </p:txBody>
      </p:sp>
      <p:sp>
        <p:nvSpPr>
          <p:cNvPr id="3" name="Espace réservé du contenu 2"/>
          <p:cNvSpPr>
            <a:spLocks noGrp="1"/>
          </p:cNvSpPr>
          <p:nvPr>
            <p:ph idx="1"/>
          </p:nvPr>
        </p:nvSpPr>
        <p:spPr/>
        <p:txBody>
          <a:bodyPr/>
          <a:lstStyle/>
          <a:p>
            <a:r>
              <a:rPr lang="fr-FR" sz="2400" dirty="0" smtClean="0"/>
              <a:t>Une population </a:t>
            </a:r>
            <a:r>
              <a:rPr lang="fr-FR" sz="2400" b="1" dirty="0" smtClean="0"/>
              <a:t>« vulnérable</a:t>
            </a:r>
            <a:r>
              <a:rPr lang="fr-FR" sz="2400" b="1" dirty="0"/>
              <a:t> » </a:t>
            </a:r>
            <a:r>
              <a:rPr lang="fr-FR" sz="2400" dirty="0"/>
              <a:t>: « en raison de leurs </a:t>
            </a:r>
            <a:r>
              <a:rPr lang="fr-FR" sz="2400" b="1" dirty="0"/>
              <a:t>capacités de développement</a:t>
            </a:r>
            <a:r>
              <a:rPr lang="fr-FR" sz="2400" dirty="0"/>
              <a:t> limitées et de leur </a:t>
            </a:r>
            <a:r>
              <a:rPr lang="fr-FR" sz="2400" b="1" dirty="0"/>
              <a:t>dépendance à l'égard des </a:t>
            </a:r>
            <a:r>
              <a:rPr lang="fr-FR" sz="2400" b="1" dirty="0" smtClean="0"/>
              <a:t>adultes</a:t>
            </a:r>
            <a:r>
              <a:rPr lang="fr-FR" sz="2400" dirty="0" smtClean="0"/>
              <a:t> pour leur protection » (Knox, </a:t>
            </a:r>
            <a:r>
              <a:rPr lang="fr-FR" sz="2400" dirty="0" err="1" smtClean="0"/>
              <a:t>Burkhart</a:t>
            </a:r>
            <a:r>
              <a:rPr lang="fr-FR" sz="2400" dirty="0" smtClean="0"/>
              <a:t>, 2007)</a:t>
            </a:r>
          </a:p>
          <a:p>
            <a:r>
              <a:rPr lang="fr-FR" sz="2400" dirty="0" smtClean="0"/>
              <a:t>De la </a:t>
            </a:r>
            <a:r>
              <a:rPr lang="fr-FR" sz="2400" b="1" dirty="0" smtClean="0"/>
              <a:t>protection</a:t>
            </a:r>
            <a:r>
              <a:rPr lang="fr-FR" sz="2400" dirty="0" smtClean="0"/>
              <a:t> de cette population (Code de Nuremberg, 1947) à </a:t>
            </a:r>
            <a:r>
              <a:rPr lang="fr-FR" sz="2400" b="1" dirty="0" smtClean="0"/>
              <a:t>leur exclusion (recherche)</a:t>
            </a:r>
          </a:p>
          <a:p>
            <a:r>
              <a:rPr lang="fr-FR" sz="2400" b="1" dirty="0" smtClean="0"/>
              <a:t>Dangers </a:t>
            </a:r>
            <a:r>
              <a:rPr lang="fr-FR" sz="2400" dirty="0" smtClean="0"/>
              <a:t>de cette exclusion : traitements inappropriés, différences selon les âges (enfant/ado/adulte)…</a:t>
            </a:r>
          </a:p>
          <a:p>
            <a:r>
              <a:rPr lang="fr-FR" sz="2400" dirty="0" smtClean="0"/>
              <a:t>Caractère illégitime de cette exclusion lorsqu’ils sont capables de participer (</a:t>
            </a:r>
            <a:r>
              <a:rPr lang="fr-FR" sz="2400" dirty="0" smtClean="0">
                <a:latin typeface="Arial"/>
                <a:cs typeface="Arial"/>
              </a:rPr>
              <a:t>≠</a:t>
            </a:r>
            <a:r>
              <a:rPr lang="fr-FR" sz="2400" dirty="0" smtClean="0"/>
              <a:t> Prendre la décision)</a:t>
            </a:r>
          </a:p>
          <a:p>
            <a:endParaRPr lang="fr-FR" sz="1600" dirty="0"/>
          </a:p>
        </p:txBody>
      </p:sp>
    </p:spTree>
    <p:extLst>
      <p:ext uri="{BB962C8B-B14F-4D97-AF65-F5344CB8AC3E}">
        <p14:creationId xmlns:p14="http://schemas.microsoft.com/office/powerpoint/2010/main" val="2440787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a:bodyPr>
          <a:lstStyle/>
          <a:p>
            <a:pPr eaLnBrk="1" fontAlgn="auto" hangingPunct="1">
              <a:spcAft>
                <a:spcPts val="0"/>
              </a:spcAft>
              <a:defRPr/>
            </a:pPr>
            <a:r>
              <a:rPr lang="fr-FR" dirty="0" smtClean="0"/>
              <a:t>Dans les soins</a:t>
            </a:r>
            <a:endParaRPr lang="fr-FR" dirty="0"/>
          </a:p>
        </p:txBody>
      </p:sp>
      <p:sp>
        <p:nvSpPr>
          <p:cNvPr id="3" name="Espace réservé du contenu 2"/>
          <p:cNvSpPr>
            <a:spLocks noGrp="1"/>
          </p:cNvSpPr>
          <p:nvPr>
            <p:ph idx="1"/>
          </p:nvPr>
        </p:nvSpPr>
        <p:spPr>
          <a:xfrm>
            <a:off x="457200" y="1340768"/>
            <a:ext cx="8229600" cy="4785395"/>
          </a:xfrm>
        </p:spPr>
        <p:txBody>
          <a:bodyPr rtlCol="0">
            <a:normAutofit/>
          </a:bodyPr>
          <a:lstStyle/>
          <a:p>
            <a:pPr marL="137160" indent="0" eaLnBrk="1" fontAlgn="auto" hangingPunct="1">
              <a:spcAft>
                <a:spcPts val="0"/>
              </a:spcAft>
              <a:buFont typeface="Arial" pitchFamily="34" charset="0"/>
              <a:buNone/>
              <a:defRPr/>
            </a:pPr>
            <a:r>
              <a:rPr lang="fr-FR" dirty="0" smtClean="0"/>
              <a:t>Le </a:t>
            </a:r>
            <a:r>
              <a:rPr lang="fr-FR" dirty="0"/>
              <a:t>respect de l’autonomie du patient est </a:t>
            </a:r>
            <a:r>
              <a:rPr lang="fr-FR" dirty="0" smtClean="0"/>
              <a:t>transféré </a:t>
            </a:r>
            <a:r>
              <a:rPr lang="fr-FR" dirty="0"/>
              <a:t>la plupart du temps vers les </a:t>
            </a:r>
            <a:r>
              <a:rPr lang="fr-FR" dirty="0" smtClean="0"/>
              <a:t>parents : </a:t>
            </a:r>
          </a:p>
          <a:p>
            <a:pPr marL="137160" indent="0" eaLnBrk="1" fontAlgn="auto" hangingPunct="1">
              <a:spcAft>
                <a:spcPts val="0"/>
              </a:spcAft>
              <a:buFont typeface="Arial" pitchFamily="34" charset="0"/>
              <a:buNone/>
              <a:defRPr/>
            </a:pPr>
            <a:r>
              <a:rPr lang="fr-FR" b="1" u="sng" dirty="0"/>
              <a:t>2</a:t>
            </a:r>
            <a:r>
              <a:rPr lang="fr-FR" b="1" u="sng" dirty="0" smtClean="0"/>
              <a:t> raisons majeures </a:t>
            </a:r>
            <a:r>
              <a:rPr lang="fr-FR" dirty="0" smtClean="0"/>
              <a:t>:</a:t>
            </a:r>
          </a:p>
          <a:p>
            <a:pPr eaLnBrk="1" fontAlgn="auto" hangingPunct="1">
              <a:spcAft>
                <a:spcPts val="0"/>
              </a:spcAft>
              <a:buFontTx/>
              <a:buChar char="-"/>
              <a:defRPr/>
            </a:pPr>
            <a:r>
              <a:rPr lang="fr-FR" dirty="0" smtClean="0"/>
              <a:t>D’un </a:t>
            </a:r>
            <a:r>
              <a:rPr lang="fr-FR" dirty="0"/>
              <a:t>point de vue juridique, le mineur n’est pas reconnu comme autonome. </a:t>
            </a:r>
            <a:r>
              <a:rPr lang="fr-FR" dirty="0" smtClean="0"/>
              <a:t> </a:t>
            </a:r>
            <a:endParaRPr lang="fr-FR" dirty="0"/>
          </a:p>
          <a:p>
            <a:pPr eaLnBrk="1" fontAlgn="auto" hangingPunct="1">
              <a:spcAft>
                <a:spcPts val="0"/>
              </a:spcAft>
              <a:buFontTx/>
              <a:buChar char="-"/>
              <a:defRPr/>
            </a:pPr>
            <a:r>
              <a:rPr lang="fr-FR" dirty="0" smtClean="0"/>
              <a:t>Plus </a:t>
            </a:r>
            <a:r>
              <a:rPr lang="fr-FR" dirty="0"/>
              <a:t>le patient est jeune, moins on le considère comme mature et compétent. </a:t>
            </a:r>
          </a:p>
        </p:txBody>
      </p:sp>
      <p:sp>
        <p:nvSpPr>
          <p:cNvPr id="4" name="Espace réservé du pied de page 3"/>
          <p:cNvSpPr>
            <a:spLocks noGrp="1"/>
          </p:cNvSpPr>
          <p:nvPr>
            <p:ph type="ftr" sz="quarter" idx="11"/>
          </p:nvPr>
        </p:nvSpPr>
        <p:spPr/>
        <p:txBody>
          <a:bodyPr/>
          <a:lstStyle/>
          <a:p>
            <a:pPr>
              <a:defRPr/>
            </a:pPr>
            <a:r>
              <a:rPr lang="fr-FR">
                <a:solidFill>
                  <a:schemeClr val="tx1">
                    <a:tint val="75000"/>
                  </a:schemeClr>
                </a:solidFill>
              </a:rPr>
              <a:t>G. DURAND, MCF Philosophie, Université de Nantes</a:t>
            </a:r>
          </a:p>
        </p:txBody>
      </p:sp>
    </p:spTree>
    <p:extLst>
      <p:ext uri="{BB962C8B-B14F-4D97-AF65-F5344CB8AC3E}">
        <p14:creationId xmlns:p14="http://schemas.microsoft.com/office/powerpoint/2010/main" val="957062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eaLnBrk="1" fontAlgn="auto" hangingPunct="1">
              <a:spcAft>
                <a:spcPts val="0"/>
              </a:spcAft>
              <a:defRPr/>
            </a:pPr>
            <a:r>
              <a:rPr lang="fr-FR" dirty="0" smtClean="0"/>
              <a:t>Des recommandations qui insistent sur la « voix du patient »</a:t>
            </a:r>
            <a:endParaRPr lang="fr-FR" dirty="0"/>
          </a:p>
        </p:txBody>
      </p:sp>
      <p:sp>
        <p:nvSpPr>
          <p:cNvPr id="64515" name="Espace réservé du contenu 2"/>
          <p:cNvSpPr>
            <a:spLocks noGrp="1"/>
          </p:cNvSpPr>
          <p:nvPr>
            <p:ph idx="1"/>
          </p:nvPr>
        </p:nvSpPr>
        <p:spPr/>
        <p:txBody>
          <a:bodyPr>
            <a:normAutofit fontScale="92500" lnSpcReduction="10000"/>
          </a:bodyPr>
          <a:lstStyle/>
          <a:p>
            <a:pPr eaLnBrk="1" hangingPunct="1">
              <a:buFont typeface="Wingdings" pitchFamily="2" charset="2"/>
              <a:buChar char="q"/>
            </a:pPr>
            <a:r>
              <a:rPr lang="fr-FR" altLang="fr-FR" dirty="0"/>
              <a:t>D</a:t>
            </a:r>
            <a:r>
              <a:rPr lang="fr-FR" altLang="fr-FR" dirty="0" smtClean="0"/>
              <a:t>ès 1994, les recommandations de l’Académie américaine de pédiatrie soulignent l’importance des « valeurs et des choix » de « l’enfant » dans la prise de décision concernant une LATA ou une poursuite des traitements. </a:t>
            </a:r>
          </a:p>
          <a:p>
            <a:pPr>
              <a:buFont typeface="Wingdings" pitchFamily="2" charset="2"/>
              <a:buChar char="q"/>
            </a:pPr>
            <a:r>
              <a:rPr lang="fr-FR" altLang="fr-FR" b="1" dirty="0"/>
              <a:t>L</a:t>
            </a:r>
            <a:r>
              <a:rPr lang="fr-FR" altLang="fr-FR" b="1" dirty="0" smtClean="0"/>
              <a:t>oi 4 mars 2002 </a:t>
            </a:r>
            <a:r>
              <a:rPr lang="fr-FR" altLang="fr-FR" dirty="0" smtClean="0"/>
              <a:t>(art. L1111-4 CSP) : « Le </a:t>
            </a:r>
            <a:r>
              <a:rPr lang="fr-FR" altLang="fr-FR" dirty="0"/>
              <a:t>consentement du mineur </a:t>
            </a:r>
            <a:r>
              <a:rPr lang="fr-FR" altLang="fr-FR" dirty="0" smtClean="0"/>
              <a:t>(…) </a:t>
            </a:r>
            <a:r>
              <a:rPr lang="fr-FR" altLang="fr-FR" dirty="0"/>
              <a:t>doit être </a:t>
            </a:r>
            <a:r>
              <a:rPr lang="fr-FR" altLang="fr-FR" b="1" dirty="0"/>
              <a:t>systématiquement recherché s'il est apte à exprimer sa volonté et à participer à la décision</a:t>
            </a:r>
            <a:r>
              <a:rPr lang="fr-FR" altLang="fr-FR" b="1" dirty="0" smtClean="0"/>
              <a:t>.</a:t>
            </a:r>
            <a:r>
              <a:rPr lang="fr-FR" altLang="fr-FR" dirty="0" smtClean="0"/>
              <a:t>»</a:t>
            </a:r>
            <a:endParaRPr lang="fr-FR" altLang="fr-FR" u="sng" dirty="0" smtClean="0"/>
          </a:p>
        </p:txBody>
      </p:sp>
      <p:sp>
        <p:nvSpPr>
          <p:cNvPr id="4" name="Espace réservé du pied de page 3"/>
          <p:cNvSpPr>
            <a:spLocks noGrp="1"/>
          </p:cNvSpPr>
          <p:nvPr>
            <p:ph type="ftr" sz="quarter" idx="11"/>
          </p:nvPr>
        </p:nvSpPr>
        <p:spPr/>
        <p:txBody>
          <a:bodyPr/>
          <a:lstStyle/>
          <a:p>
            <a:pPr>
              <a:defRPr/>
            </a:pPr>
            <a:r>
              <a:rPr lang="fr-FR">
                <a:solidFill>
                  <a:schemeClr val="tx1">
                    <a:tint val="75000"/>
                  </a:schemeClr>
                </a:solidFill>
              </a:rPr>
              <a:t>G. DURAND, MCF Philosophie, Université de Nantes</a:t>
            </a:r>
          </a:p>
        </p:txBody>
      </p:sp>
    </p:spTree>
    <p:extLst>
      <p:ext uri="{BB962C8B-B14F-4D97-AF65-F5344CB8AC3E}">
        <p14:creationId xmlns:p14="http://schemas.microsoft.com/office/powerpoint/2010/main" val="4401485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Dans la recherche scientifique : consentement / assentiment</a:t>
            </a:r>
            <a:endParaRPr lang="fr-FR" dirty="0"/>
          </a:p>
        </p:txBody>
      </p:sp>
      <p:sp>
        <p:nvSpPr>
          <p:cNvPr id="3" name="Espace réservé du contenu 2"/>
          <p:cNvSpPr>
            <a:spLocks noGrp="1"/>
          </p:cNvSpPr>
          <p:nvPr>
            <p:ph idx="1"/>
          </p:nvPr>
        </p:nvSpPr>
        <p:spPr/>
        <p:txBody>
          <a:bodyPr>
            <a:normAutofit fontScale="77500" lnSpcReduction="20000"/>
          </a:bodyPr>
          <a:lstStyle/>
          <a:p>
            <a:pPr marL="0" indent="0">
              <a:buNone/>
            </a:pPr>
            <a:r>
              <a:rPr lang="fr-FR" dirty="0" smtClean="0"/>
              <a:t>Déclaration d’Helsinki (2013)</a:t>
            </a:r>
          </a:p>
          <a:p>
            <a:pPr marL="0" indent="0">
              <a:buNone/>
            </a:pPr>
            <a:endParaRPr lang="fr-FR" dirty="0" smtClean="0"/>
          </a:p>
          <a:p>
            <a:pPr marL="0" indent="0">
              <a:buNone/>
            </a:pPr>
            <a:r>
              <a:rPr lang="fr-FR" dirty="0" smtClean="0"/>
              <a:t>28</a:t>
            </a:r>
            <a:r>
              <a:rPr lang="fr-FR" dirty="0"/>
              <a:t>.   Lorsque la recherche implique une personne </a:t>
            </a:r>
            <a:r>
              <a:rPr lang="fr-FR" b="1" u="sng" dirty="0"/>
              <a:t>incapable de donner un consentement éclairé</a:t>
            </a:r>
            <a:r>
              <a:rPr lang="fr-FR" dirty="0"/>
              <a:t>, le médecin doit solliciter le </a:t>
            </a:r>
            <a:r>
              <a:rPr lang="fr-FR" b="1" dirty="0"/>
              <a:t>consentement éclairé de son représentant légal</a:t>
            </a:r>
            <a:r>
              <a:rPr lang="fr-FR" dirty="0"/>
              <a:t>. </a:t>
            </a:r>
            <a:r>
              <a:rPr lang="fr-FR" dirty="0" smtClean="0"/>
              <a:t>(…)</a:t>
            </a:r>
          </a:p>
          <a:p>
            <a:pPr marL="0" indent="0">
              <a:buNone/>
            </a:pPr>
            <a:r>
              <a:rPr lang="fr-FR" dirty="0" smtClean="0"/>
              <a:t>29</a:t>
            </a:r>
            <a:r>
              <a:rPr lang="fr-FR" dirty="0"/>
              <a:t>.   Lorsqu’une personne considérée comme incapable de donner un consentement éclairé est </a:t>
            </a:r>
            <a:r>
              <a:rPr lang="fr-FR" b="1" u="sng" dirty="0"/>
              <a:t>en mesure de donner son assentiment </a:t>
            </a:r>
            <a:r>
              <a:rPr lang="fr-FR" dirty="0"/>
              <a:t>concernant sa participation à la recherche, </a:t>
            </a:r>
            <a:r>
              <a:rPr lang="fr-FR" b="1" dirty="0"/>
              <a:t>le médecin doit solliciter cet assentiment en complément du consentement de son représentant légal. Le refus de la personne pouvant potentiellement être impliquée dans la recherche devrait être respecté</a:t>
            </a:r>
            <a:r>
              <a:rPr lang="fr-FR" b="1" dirty="0" smtClean="0"/>
              <a:t>.</a:t>
            </a:r>
            <a:endParaRPr lang="fr-FR" dirty="0"/>
          </a:p>
        </p:txBody>
      </p:sp>
    </p:spTree>
    <p:extLst>
      <p:ext uri="{BB962C8B-B14F-4D97-AF65-F5344CB8AC3E}">
        <p14:creationId xmlns:p14="http://schemas.microsoft.com/office/powerpoint/2010/main" val="1565270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Dans la recherche</a:t>
            </a:r>
            <a:endParaRPr lang="fr-FR" dirty="0"/>
          </a:p>
        </p:txBody>
      </p:sp>
      <p:sp>
        <p:nvSpPr>
          <p:cNvPr id="3" name="Espace réservé du contenu 2"/>
          <p:cNvSpPr>
            <a:spLocks noGrp="1"/>
          </p:cNvSpPr>
          <p:nvPr>
            <p:ph idx="1"/>
          </p:nvPr>
        </p:nvSpPr>
        <p:spPr/>
        <p:txBody>
          <a:bodyPr>
            <a:normAutofit fontScale="77500" lnSpcReduction="20000"/>
          </a:bodyPr>
          <a:lstStyle/>
          <a:p>
            <a:r>
              <a:rPr lang="fr-FR" dirty="0"/>
              <a:t>Code de la santé </a:t>
            </a:r>
            <a:r>
              <a:rPr lang="fr-FR" dirty="0" smtClean="0"/>
              <a:t>publique, </a:t>
            </a:r>
            <a:r>
              <a:rPr lang="fr-FR" dirty="0">
                <a:hlinkClick r:id="rId2"/>
              </a:rPr>
              <a:t>Article L1121-7</a:t>
            </a:r>
            <a:endParaRPr lang="fr-FR" dirty="0"/>
          </a:p>
          <a:p>
            <a:pPr marL="0" indent="0">
              <a:buNone/>
            </a:pPr>
            <a:r>
              <a:rPr lang="fr-FR" dirty="0" smtClean="0"/>
              <a:t>« Les </a:t>
            </a:r>
            <a:r>
              <a:rPr lang="fr-FR" dirty="0"/>
              <a:t>mineurs peuvent être sollicités pour se prêter à des recherches </a:t>
            </a:r>
            <a:r>
              <a:rPr lang="fr-FR" dirty="0" smtClean="0"/>
              <a:t>(…) </a:t>
            </a:r>
            <a:r>
              <a:rPr lang="fr-FR" b="1" dirty="0" smtClean="0"/>
              <a:t>seulement </a:t>
            </a:r>
            <a:r>
              <a:rPr lang="fr-FR" b="1" dirty="0"/>
              <a:t>si des recherches d'une efficacité comparable ne peuvent être effectuées sur des personnes majeures </a:t>
            </a:r>
            <a:r>
              <a:rPr lang="fr-FR" dirty="0"/>
              <a:t>et dans les conditions suivantes :</a:t>
            </a:r>
          </a:p>
          <a:p>
            <a:pPr marL="0" indent="0">
              <a:buNone/>
            </a:pPr>
            <a:r>
              <a:rPr lang="fr-FR" dirty="0"/>
              <a:t>-soit </a:t>
            </a:r>
            <a:r>
              <a:rPr lang="fr-FR" b="1" dirty="0"/>
              <a:t>l'importance du bénéfice escompté </a:t>
            </a:r>
            <a:r>
              <a:rPr lang="fr-FR" dirty="0"/>
              <a:t>pour ces personnes est de nature à justifier le risque prévisible encouru ;</a:t>
            </a:r>
          </a:p>
          <a:p>
            <a:pPr marL="0" indent="0">
              <a:buNone/>
            </a:pPr>
            <a:r>
              <a:rPr lang="fr-FR" dirty="0"/>
              <a:t>-soit ces recherches se justifient </a:t>
            </a:r>
            <a:r>
              <a:rPr lang="fr-FR" b="1" dirty="0"/>
              <a:t>au regard du bénéfice escompté pour d'autres mineurs</a:t>
            </a:r>
            <a:r>
              <a:rPr lang="fr-FR" dirty="0"/>
              <a:t>. Dans ce cas, les risques prévisibles et les contraintes que comporte la recherche doivent présenter </a:t>
            </a:r>
            <a:r>
              <a:rPr lang="fr-FR" b="1" dirty="0"/>
              <a:t>un caractère minimal</a:t>
            </a:r>
            <a:r>
              <a:rPr lang="fr-FR" dirty="0" smtClean="0"/>
              <a:t>. »</a:t>
            </a:r>
            <a:endParaRPr lang="fr-FR" dirty="0"/>
          </a:p>
          <a:p>
            <a:pPr marL="0" indent="0">
              <a:buNone/>
            </a:pPr>
            <a:endParaRPr lang="fr-FR" dirty="0"/>
          </a:p>
        </p:txBody>
      </p:sp>
    </p:spTree>
    <p:extLst>
      <p:ext uri="{BB962C8B-B14F-4D97-AF65-F5344CB8AC3E}">
        <p14:creationId xmlns:p14="http://schemas.microsoft.com/office/powerpoint/2010/main" val="778099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Dans la recherche</a:t>
            </a:r>
            <a:endParaRPr lang="fr-FR" dirty="0"/>
          </a:p>
        </p:txBody>
      </p:sp>
      <p:sp>
        <p:nvSpPr>
          <p:cNvPr id="3" name="Espace réservé du contenu 2"/>
          <p:cNvSpPr>
            <a:spLocks noGrp="1"/>
          </p:cNvSpPr>
          <p:nvPr>
            <p:ph idx="1"/>
          </p:nvPr>
        </p:nvSpPr>
        <p:spPr/>
        <p:txBody>
          <a:bodyPr>
            <a:normAutofit/>
          </a:bodyPr>
          <a:lstStyle/>
          <a:p>
            <a:r>
              <a:rPr lang="fr-FR" sz="2000" dirty="0"/>
              <a:t>Code de la santé </a:t>
            </a:r>
            <a:r>
              <a:rPr lang="fr-FR" sz="2000" dirty="0" smtClean="0"/>
              <a:t>publique</a:t>
            </a:r>
            <a:endParaRPr lang="fr-FR" sz="2000" dirty="0"/>
          </a:p>
          <a:p>
            <a:pPr marL="0" indent="0">
              <a:buNone/>
            </a:pPr>
            <a:r>
              <a:rPr lang="fr-FR" sz="2000" dirty="0"/>
              <a:t>Article </a:t>
            </a:r>
            <a:r>
              <a:rPr lang="fr-FR" sz="2000" dirty="0" smtClean="0"/>
              <a:t>L1122-2</a:t>
            </a:r>
            <a:endParaRPr lang="fr-FR" sz="2000" dirty="0"/>
          </a:p>
          <a:p>
            <a:pPr marL="0" indent="0">
              <a:buNone/>
            </a:pPr>
            <a:r>
              <a:rPr lang="fr-FR" sz="2000" dirty="0" smtClean="0"/>
              <a:t>« (…)</a:t>
            </a:r>
            <a:endParaRPr lang="fr-FR" sz="2000" dirty="0"/>
          </a:p>
          <a:p>
            <a:pPr marL="0" indent="0">
              <a:buNone/>
            </a:pPr>
            <a:r>
              <a:rPr lang="fr-FR" sz="2000" b="1" dirty="0"/>
              <a:t>Ils sont consultés dans la mesure où leur état le permet. </a:t>
            </a:r>
            <a:r>
              <a:rPr lang="fr-FR" sz="2000" b="1" u="sng" dirty="0"/>
              <a:t>Leur adhésion personnelle en vue de leur participation à la recherche impliquant la personne humaine est recherchée</a:t>
            </a:r>
            <a:r>
              <a:rPr lang="fr-FR" sz="2000" b="1" dirty="0"/>
              <a:t>. En toute hypothèse, </a:t>
            </a:r>
            <a:r>
              <a:rPr lang="fr-FR" sz="2000" b="1" u="sng" dirty="0"/>
              <a:t>il ne peut être passé outre à leur refus ou à la révocation de leur acceptation</a:t>
            </a:r>
            <a:r>
              <a:rPr lang="fr-FR" sz="2000" b="1" u="sng" dirty="0" smtClean="0"/>
              <a:t>. (…)</a:t>
            </a:r>
          </a:p>
          <a:p>
            <a:pPr marL="0" indent="0">
              <a:buNone/>
            </a:pPr>
            <a:r>
              <a:rPr lang="fr-FR" sz="2000" dirty="0" smtClean="0"/>
              <a:t>Lorsqu'une </a:t>
            </a:r>
            <a:r>
              <a:rPr lang="fr-FR" sz="2000" dirty="0"/>
              <a:t>recherche impliquant la personne humaine est effectuée sur un mineur non émancipé, </a:t>
            </a:r>
            <a:r>
              <a:rPr lang="fr-FR" sz="2000" b="1" u="sng" dirty="0"/>
              <a:t>le consentement, lorsqu'il est requis, est donné par les titulaires de l'exercice de l'autorité parentale.</a:t>
            </a:r>
            <a:r>
              <a:rPr lang="fr-FR" sz="2000" b="1" dirty="0" smtClean="0"/>
              <a:t>»</a:t>
            </a:r>
            <a:endParaRPr lang="fr-FR" sz="2000" b="1" dirty="0"/>
          </a:p>
        </p:txBody>
      </p:sp>
    </p:spTree>
    <p:extLst>
      <p:ext uri="{BB962C8B-B14F-4D97-AF65-F5344CB8AC3E}">
        <p14:creationId xmlns:p14="http://schemas.microsoft.com/office/powerpoint/2010/main" val="844916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re 1"/>
          <p:cNvSpPr>
            <a:spLocks noGrp="1"/>
          </p:cNvSpPr>
          <p:nvPr>
            <p:ph type="title"/>
          </p:nvPr>
        </p:nvSpPr>
        <p:spPr>
          <a:xfrm>
            <a:off x="827088" y="609600"/>
            <a:ext cx="8088312" cy="1143000"/>
          </a:xfrm>
        </p:spPr>
        <p:txBody>
          <a:bodyPr>
            <a:normAutofit/>
          </a:bodyPr>
          <a:lstStyle/>
          <a:p>
            <a:r>
              <a:rPr lang="fr-FR" altLang="fr-FR" sz="2800" dirty="0" smtClean="0"/>
              <a:t>Evaluer l’autonomie décisionnelle du mineur, un problème et un enjeu fondamental</a:t>
            </a:r>
          </a:p>
        </p:txBody>
      </p:sp>
      <p:sp>
        <p:nvSpPr>
          <p:cNvPr id="3" name="Espace réservé du contenu 2"/>
          <p:cNvSpPr>
            <a:spLocks noGrp="1"/>
          </p:cNvSpPr>
          <p:nvPr>
            <p:ph idx="1"/>
          </p:nvPr>
        </p:nvSpPr>
        <p:spPr>
          <a:xfrm>
            <a:off x="827088" y="2133600"/>
            <a:ext cx="8088312" cy="3311624"/>
          </a:xfrm>
        </p:spPr>
        <p:txBody>
          <a:bodyPr>
            <a:normAutofit fontScale="92500" lnSpcReduction="10000"/>
          </a:bodyPr>
          <a:lstStyle/>
          <a:p>
            <a:pPr>
              <a:defRPr/>
            </a:pPr>
            <a:r>
              <a:rPr lang="fr-FR" sz="2000" dirty="0"/>
              <a:t>D</a:t>
            </a:r>
            <a:r>
              <a:rPr lang="fr-FR" sz="2000" dirty="0" smtClean="0"/>
              <a:t>éterminer </a:t>
            </a:r>
            <a:r>
              <a:rPr lang="fr-FR" sz="2000" dirty="0"/>
              <a:t>si </a:t>
            </a:r>
            <a:r>
              <a:rPr lang="fr-FR" sz="2000" dirty="0" smtClean="0"/>
              <a:t>la volonté humaine est libre = vieille question philosophique </a:t>
            </a:r>
          </a:p>
          <a:p>
            <a:pPr>
              <a:defRPr/>
            </a:pPr>
            <a:r>
              <a:rPr lang="fr-FR" sz="2000" dirty="0"/>
              <a:t>O</a:t>
            </a:r>
            <a:r>
              <a:rPr lang="fr-FR" sz="2000" dirty="0" smtClean="0"/>
              <a:t>utils </a:t>
            </a:r>
            <a:r>
              <a:rPr lang="fr-FR" sz="2000" dirty="0"/>
              <a:t>qui permettent </a:t>
            </a:r>
            <a:r>
              <a:rPr lang="fr-FR" sz="2000" u="sng" dirty="0" smtClean="0"/>
              <a:t>d’évaluer</a:t>
            </a:r>
            <a:r>
              <a:rPr lang="fr-FR" sz="2000" dirty="0" smtClean="0"/>
              <a:t> </a:t>
            </a:r>
            <a:r>
              <a:rPr lang="fr-FR" sz="2000" dirty="0"/>
              <a:t>cette autonomie </a:t>
            </a:r>
            <a:r>
              <a:rPr lang="fr-FR" sz="2000" dirty="0" smtClean="0"/>
              <a:t>? Critères ? </a:t>
            </a:r>
          </a:p>
          <a:p>
            <a:pPr>
              <a:defRPr/>
            </a:pPr>
            <a:r>
              <a:rPr lang="fr-FR" sz="2000" dirty="0" smtClean="0"/>
              <a:t>Un mineur peut-il être considéré comme suffisamment autonome pour participer à une décision ? A partir de quel âge doit-on chercher son consentement ? Son assentiment ? Variable / individus ? Variable /complexité de la décision ? </a:t>
            </a:r>
          </a:p>
          <a:p>
            <a:pPr>
              <a:defRPr/>
            </a:pPr>
            <a:r>
              <a:rPr lang="fr-FR" sz="2000" dirty="0" smtClean="0"/>
              <a:t>Si le développement de l’autonomie = processus continu et variable, l’idée de « seuil » (18 ans) est arbitraire et illusoire… Mais un nourrisson n’est pas capable de consentir à un TT…</a:t>
            </a:r>
          </a:p>
          <a:p>
            <a:pPr>
              <a:defRPr/>
            </a:pPr>
            <a:r>
              <a:rPr lang="fr-FR" sz="2000" dirty="0" smtClean="0"/>
              <a:t>L’autonomie du mineur n’exclut pas la recherche du consentement parental : ce dernier est-il toujours requis (ex. des ados) ?</a:t>
            </a:r>
          </a:p>
        </p:txBody>
      </p:sp>
      <p:sp>
        <p:nvSpPr>
          <p:cNvPr id="4" name="Espace réservé du pied de page 3"/>
          <p:cNvSpPr>
            <a:spLocks noGrp="1"/>
          </p:cNvSpPr>
          <p:nvPr>
            <p:ph type="ftr" sz="quarter" idx="11"/>
          </p:nvPr>
        </p:nvSpPr>
        <p:spPr/>
        <p:txBody>
          <a:bodyPr/>
          <a:lstStyle/>
          <a:p>
            <a:pPr>
              <a:defRPr/>
            </a:pPr>
            <a:r>
              <a:rPr lang="fr-FR" smtClean="0">
                <a:solidFill>
                  <a:srgbClr val="676A55">
                    <a:tint val="60000"/>
                    <a:satMod val="155000"/>
                  </a:srgbClr>
                </a:solidFill>
              </a:rPr>
              <a:t>guillaume.durand@univ-nantes.fr</a:t>
            </a:r>
            <a:endParaRPr lang="fr-FR">
              <a:solidFill>
                <a:srgbClr val="676A55">
                  <a:tint val="60000"/>
                  <a:satMod val="155000"/>
                </a:srgbClr>
              </a:solidFill>
            </a:endParaRPr>
          </a:p>
        </p:txBody>
      </p:sp>
      <p:sp>
        <p:nvSpPr>
          <p:cNvPr id="11269" name="Espace réservé du numéro de diapositive 4"/>
          <p:cNvSpPr>
            <a:spLocks noGrp="1"/>
          </p:cNvSpPr>
          <p:nvPr>
            <p:ph type="sldNum" sz="quarter" idx="12"/>
          </p:nvPr>
        </p:nvSpPr>
        <p:spPr>
          <a:noFill/>
        </p:spPr>
        <p:txBody>
          <a:bodyPr/>
          <a:lstStyle>
            <a:lvl1pPr>
              <a:spcBef>
                <a:spcPct val="20000"/>
              </a:spcBef>
              <a:buClr>
                <a:schemeClr val="hlink"/>
              </a:buClr>
              <a:buSzPct val="60000"/>
              <a:buFont typeface="Wingdings" pitchFamily="2" charset="2"/>
              <a:buChar char="n"/>
              <a:defRPr sz="2800">
                <a:solidFill>
                  <a:schemeClr val="tx1"/>
                </a:solidFill>
                <a:latin typeface="Arial" charset="0"/>
              </a:defRPr>
            </a:lvl1pPr>
            <a:lvl2pPr marL="742950" indent="-285750">
              <a:spcBef>
                <a:spcPct val="20000"/>
              </a:spcBef>
              <a:buClr>
                <a:schemeClr val="tx2"/>
              </a:buClr>
              <a:buSzPct val="65000"/>
              <a:buFont typeface="Wingdings" pitchFamily="2" charset="2"/>
              <a:buChar char="u"/>
              <a:defRPr sz="2600">
                <a:solidFill>
                  <a:schemeClr val="tx1"/>
                </a:solidFill>
                <a:latin typeface="Arial" charset="0"/>
              </a:defRPr>
            </a:lvl2pPr>
            <a:lvl3pPr marL="1143000" indent="-228600">
              <a:spcBef>
                <a:spcPct val="20000"/>
              </a:spcBef>
              <a:buClr>
                <a:schemeClr val="hlink"/>
              </a:buClr>
              <a:buSzPct val="65000"/>
              <a:buFont typeface="Wingdings" pitchFamily="2" charset="2"/>
              <a:buChar char="«"/>
              <a:defRPr sz="2400">
                <a:solidFill>
                  <a:schemeClr val="tx1"/>
                </a:solidFill>
                <a:latin typeface="Arial" charset="0"/>
              </a:defRPr>
            </a:lvl3pPr>
            <a:lvl4pPr marL="1600200" indent="-228600">
              <a:spcBef>
                <a:spcPct val="20000"/>
              </a:spcBef>
              <a:buClr>
                <a:schemeClr val="tx2"/>
              </a:buClr>
              <a:buSzPct val="100000"/>
              <a:buChar char="•"/>
              <a:defRPr sz="2000">
                <a:solidFill>
                  <a:schemeClr val="tx1"/>
                </a:solidFill>
                <a:latin typeface="Arial" charset="0"/>
              </a:defRPr>
            </a:lvl4pPr>
            <a:lvl5pPr marL="2057400" indent="-228600">
              <a:spcBef>
                <a:spcPct val="20000"/>
              </a:spcBef>
              <a:buClr>
                <a:schemeClr val="hlink"/>
              </a:buClr>
              <a:buSzPct val="100000"/>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SzPct val="100000"/>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SzPct val="100000"/>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SzPct val="100000"/>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SzPct val="100000"/>
              <a:buChar char="–"/>
              <a:defRPr sz="2000">
                <a:solidFill>
                  <a:schemeClr val="tx1"/>
                </a:solidFill>
                <a:latin typeface="Arial" charset="0"/>
              </a:defRPr>
            </a:lvl9pPr>
          </a:lstStyle>
          <a:p>
            <a:pPr>
              <a:spcBef>
                <a:spcPct val="0"/>
              </a:spcBef>
              <a:buClrTx/>
              <a:buSzTx/>
              <a:buFontTx/>
              <a:buNone/>
            </a:pPr>
            <a:fld id="{9931710F-B016-4A97-ACE6-995BB4BFAEB7}" type="slidenum">
              <a:rPr lang="fr-FR" altLang="fr-FR" sz="1400" smtClean="0">
                <a:solidFill>
                  <a:srgbClr val="DFE0D4"/>
                </a:solidFill>
              </a:rPr>
              <a:pPr>
                <a:spcBef>
                  <a:spcPct val="0"/>
                </a:spcBef>
                <a:buClrTx/>
                <a:buSzTx/>
                <a:buFontTx/>
                <a:buNone/>
              </a:pPr>
              <a:t>9</a:t>
            </a:fld>
            <a:endParaRPr lang="fr-FR" altLang="fr-FR" sz="1400" smtClean="0">
              <a:solidFill>
                <a:srgbClr val="DFE0D4"/>
              </a:solidFill>
            </a:endParaRPr>
          </a:p>
        </p:txBody>
      </p:sp>
    </p:spTree>
    <p:extLst>
      <p:ext uri="{BB962C8B-B14F-4D97-AF65-F5344CB8AC3E}">
        <p14:creationId xmlns:p14="http://schemas.microsoft.com/office/powerpoint/2010/main" val="5282504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Méthode</a:t>
            </a:r>
            <a:endParaRPr lang="fr-FR" dirty="0"/>
          </a:p>
        </p:txBody>
      </p:sp>
      <p:sp>
        <p:nvSpPr>
          <p:cNvPr id="3" name="Espace réservé du contenu 2"/>
          <p:cNvSpPr>
            <a:spLocks noGrp="1"/>
          </p:cNvSpPr>
          <p:nvPr>
            <p:ph idx="1"/>
          </p:nvPr>
        </p:nvSpPr>
        <p:spPr/>
        <p:txBody>
          <a:bodyPr>
            <a:normAutofit/>
          </a:bodyPr>
          <a:lstStyle/>
          <a:p>
            <a:r>
              <a:rPr lang="fr-FR" dirty="0" smtClean="0"/>
              <a:t>Définition de l’autonomie décisionnelle (B&amp;C, 2019…Durand, 2023)</a:t>
            </a:r>
          </a:p>
          <a:p>
            <a:pPr>
              <a:buFont typeface="Wingdings" pitchFamily="2" charset="2"/>
              <a:buAutoNum type="arabicParenR"/>
            </a:pPr>
            <a:r>
              <a:rPr lang="fr-FR" altLang="fr-FR" dirty="0"/>
              <a:t>La dimension de </a:t>
            </a:r>
            <a:r>
              <a:rPr lang="fr-FR" altLang="fr-FR" b="1" u="sng" dirty="0" smtClean="0"/>
              <a:t>l’intelligibilité </a:t>
            </a:r>
            <a:r>
              <a:rPr lang="fr-FR" altLang="fr-FR" dirty="0"/>
              <a:t>: compréhension, raisonnement, etc</a:t>
            </a:r>
            <a:r>
              <a:rPr lang="fr-FR" altLang="fr-FR" dirty="0" smtClean="0"/>
              <a:t>.</a:t>
            </a:r>
            <a:endParaRPr lang="fr-FR" altLang="fr-FR" dirty="0"/>
          </a:p>
          <a:p>
            <a:pPr marL="0" indent="0">
              <a:buFont typeface="Wingdings" pitchFamily="2" charset="2"/>
              <a:buNone/>
            </a:pPr>
            <a:r>
              <a:rPr lang="fr-FR" altLang="fr-FR" dirty="0"/>
              <a:t>2) La dimension de </a:t>
            </a:r>
            <a:r>
              <a:rPr lang="fr-FR" altLang="fr-FR" b="1" u="sng" dirty="0"/>
              <a:t>la liberté </a:t>
            </a:r>
            <a:r>
              <a:rPr lang="fr-FR" altLang="fr-FR" dirty="0"/>
              <a:t>: </a:t>
            </a:r>
            <a:r>
              <a:rPr lang="fr-FR" altLang="fr-FR" dirty="0" smtClean="0"/>
              <a:t>absence de contrainte, </a:t>
            </a:r>
            <a:r>
              <a:rPr lang="fr-FR" altLang="fr-FR" dirty="0" err="1" smtClean="0"/>
              <a:t>alternativisme</a:t>
            </a:r>
            <a:r>
              <a:rPr lang="fr-FR" altLang="fr-FR" dirty="0" smtClean="0"/>
              <a:t>  </a:t>
            </a:r>
            <a:endParaRPr lang="fr-FR" altLang="fr-FR" dirty="0"/>
          </a:p>
          <a:p>
            <a:r>
              <a:rPr lang="fr-FR" altLang="fr-FR" dirty="0" smtClean="0"/>
              <a:t>Littérature : </a:t>
            </a:r>
            <a:r>
              <a:rPr lang="fr-FR" altLang="fr-FR" dirty="0"/>
              <a:t> q</a:t>
            </a:r>
            <a:r>
              <a:rPr lang="fr-FR" altLang="fr-FR" dirty="0" smtClean="0"/>
              <a:t>uels </a:t>
            </a:r>
            <a:r>
              <a:rPr lang="fr-FR" altLang="fr-FR" u="sng" dirty="0"/>
              <a:t>outils </a:t>
            </a:r>
            <a:r>
              <a:rPr lang="fr-FR" altLang="fr-FR" dirty="0"/>
              <a:t> </a:t>
            </a:r>
            <a:r>
              <a:rPr lang="fr-FR" altLang="fr-FR" dirty="0" err="1" smtClean="0"/>
              <a:t>pr</a:t>
            </a:r>
            <a:r>
              <a:rPr lang="fr-FR" altLang="fr-FR" dirty="0" smtClean="0"/>
              <a:t> évaluer ces </a:t>
            </a:r>
            <a:r>
              <a:rPr lang="fr-FR" altLang="fr-FR" dirty="0"/>
              <a:t>2 </a:t>
            </a:r>
            <a:r>
              <a:rPr lang="fr-FR" altLang="fr-FR" dirty="0" smtClean="0"/>
              <a:t>dimensions </a:t>
            </a:r>
            <a:r>
              <a:rPr lang="fr-FR" altLang="fr-FR" dirty="0"/>
              <a:t>?</a:t>
            </a:r>
          </a:p>
          <a:p>
            <a:pPr marL="0" indent="0">
              <a:buNone/>
            </a:pPr>
            <a:endParaRPr lang="fr-FR" dirty="0"/>
          </a:p>
        </p:txBody>
      </p:sp>
    </p:spTree>
    <p:extLst>
      <p:ext uri="{BB962C8B-B14F-4D97-AF65-F5344CB8AC3E}">
        <p14:creationId xmlns:p14="http://schemas.microsoft.com/office/powerpoint/2010/main" val="2438456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Premiers résultats</a:t>
            </a:r>
            <a:endParaRPr lang="fr-FR" dirty="0"/>
          </a:p>
        </p:txBody>
      </p:sp>
      <p:sp>
        <p:nvSpPr>
          <p:cNvPr id="3" name="Espace réservé du contenu 2"/>
          <p:cNvSpPr>
            <a:spLocks noGrp="1"/>
          </p:cNvSpPr>
          <p:nvPr>
            <p:ph idx="1"/>
          </p:nvPr>
        </p:nvSpPr>
        <p:spPr/>
        <p:txBody>
          <a:bodyPr/>
          <a:lstStyle/>
          <a:p>
            <a:endParaRPr lang="fr-FR" dirty="0"/>
          </a:p>
        </p:txBody>
      </p:sp>
    </p:spTree>
    <p:extLst>
      <p:ext uri="{BB962C8B-B14F-4D97-AF65-F5344CB8AC3E}">
        <p14:creationId xmlns:p14="http://schemas.microsoft.com/office/powerpoint/2010/main" val="505011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1. Différencier le consentement de l’assentiment</a:t>
            </a:r>
            <a:endParaRPr lang="fr-FR" dirty="0"/>
          </a:p>
        </p:txBody>
      </p:sp>
      <p:sp>
        <p:nvSpPr>
          <p:cNvPr id="3" name="Espace réservé du contenu 2"/>
          <p:cNvSpPr>
            <a:spLocks noGrp="1"/>
          </p:cNvSpPr>
          <p:nvPr>
            <p:ph idx="1"/>
          </p:nvPr>
        </p:nvSpPr>
        <p:spPr/>
        <p:txBody>
          <a:bodyPr>
            <a:normAutofit/>
          </a:bodyPr>
          <a:lstStyle/>
          <a:p>
            <a:r>
              <a:rPr lang="fr-FR" dirty="0" smtClean="0"/>
              <a:t>Consentement, donner un </a:t>
            </a:r>
            <a:r>
              <a:rPr lang="fr-FR" b="1" dirty="0" smtClean="0"/>
              <a:t>accord libre et éclairé</a:t>
            </a:r>
            <a:r>
              <a:rPr lang="fr-FR" dirty="0" smtClean="0"/>
              <a:t>, suppose </a:t>
            </a:r>
            <a:r>
              <a:rPr lang="fr-FR" b="1" dirty="0" smtClean="0"/>
              <a:t>un ensemble de capacités intellectuelles</a:t>
            </a:r>
            <a:r>
              <a:rPr lang="fr-FR" dirty="0" smtClean="0"/>
              <a:t>:</a:t>
            </a:r>
          </a:p>
          <a:p>
            <a:pPr marL="0" indent="0">
              <a:buNone/>
            </a:pPr>
            <a:r>
              <a:rPr lang="fr-FR" sz="2200" dirty="0"/>
              <a:t>« Quelqu’un donne son consentement éclairé à une intervention si (et peut-être seulement si) cette personne est capable d’agir, reçoit une révélation sous forme de compte-rendu minutieux, comprend ce compte-rendu, agit volontairement et consent à cette intervention </a:t>
            </a:r>
            <a:r>
              <a:rPr lang="fr-FR" sz="2200" dirty="0" smtClean="0"/>
              <a:t>» (Beauchamp, </a:t>
            </a:r>
            <a:r>
              <a:rPr lang="fr-FR" sz="2200" dirty="0" err="1" smtClean="0"/>
              <a:t>Childress</a:t>
            </a:r>
            <a:r>
              <a:rPr lang="fr-FR" sz="2200" dirty="0" smtClean="0"/>
              <a:t>, 2008)</a:t>
            </a:r>
            <a:endParaRPr lang="fr-FR" sz="2200" dirty="0"/>
          </a:p>
          <a:p>
            <a:pPr marL="0" indent="0">
              <a:buNone/>
            </a:pPr>
            <a:endParaRPr lang="fr-FR" dirty="0" smtClean="0"/>
          </a:p>
        </p:txBody>
      </p:sp>
    </p:spTree>
    <p:extLst>
      <p:ext uri="{BB962C8B-B14F-4D97-AF65-F5344CB8AC3E}">
        <p14:creationId xmlns:p14="http://schemas.microsoft.com/office/powerpoint/2010/main" val="1398843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200" dirty="0" smtClean="0"/>
              <a:t>1. Distinguer consentement/assentiment…et refus/opposition</a:t>
            </a:r>
            <a:endParaRPr lang="fr-FR" sz="3200" dirty="0"/>
          </a:p>
        </p:txBody>
      </p:sp>
      <p:sp>
        <p:nvSpPr>
          <p:cNvPr id="3" name="Espace réservé du contenu 2"/>
          <p:cNvSpPr>
            <a:spLocks noGrp="1"/>
          </p:cNvSpPr>
          <p:nvPr>
            <p:ph idx="1"/>
          </p:nvPr>
        </p:nvSpPr>
        <p:spPr/>
        <p:txBody>
          <a:bodyPr>
            <a:normAutofit fontScale="85000" lnSpcReduction="10000"/>
          </a:bodyPr>
          <a:lstStyle/>
          <a:p>
            <a:r>
              <a:rPr lang="fr-FR" b="1" dirty="0" smtClean="0"/>
              <a:t>Assentiment = non-opposition, voire accord immédiat, spontané</a:t>
            </a:r>
            <a:endParaRPr lang="fr-FR" b="1" dirty="0"/>
          </a:p>
          <a:p>
            <a:pPr marL="0" indent="0">
              <a:buNone/>
            </a:pPr>
            <a:r>
              <a:rPr lang="fr-FR" dirty="0" smtClean="0"/>
              <a:t>« Solliciter </a:t>
            </a:r>
            <a:r>
              <a:rPr lang="fr-FR" dirty="0"/>
              <a:t>l’expression de la volonté du patient </a:t>
            </a:r>
            <a:r>
              <a:rPr lang="fr-FR" dirty="0" smtClean="0"/>
              <a:t>pour accepter </a:t>
            </a:r>
            <a:r>
              <a:rPr lang="fr-FR" dirty="0"/>
              <a:t>les soins proposés</a:t>
            </a:r>
            <a:r>
              <a:rPr lang="fr-FR" dirty="0" smtClean="0"/>
              <a:t>. » (</a:t>
            </a:r>
            <a:r>
              <a:rPr lang="fr-FR" dirty="0" err="1" smtClean="0"/>
              <a:t>Commitee</a:t>
            </a:r>
            <a:r>
              <a:rPr lang="fr-FR" dirty="0" smtClean="0"/>
              <a:t> on </a:t>
            </a:r>
            <a:r>
              <a:rPr lang="fr-FR" dirty="0" err="1" smtClean="0"/>
              <a:t>Bioethics</a:t>
            </a:r>
            <a:r>
              <a:rPr lang="fr-FR" dirty="0" smtClean="0"/>
              <a:t>, </a:t>
            </a:r>
            <a:r>
              <a:rPr lang="fr-FR" dirty="0" err="1" smtClean="0"/>
              <a:t>Pediatrics</a:t>
            </a:r>
            <a:r>
              <a:rPr lang="fr-FR" dirty="0" smtClean="0"/>
              <a:t>, 1995)</a:t>
            </a:r>
          </a:p>
          <a:p>
            <a:pPr marL="0" indent="0">
              <a:buNone/>
            </a:pPr>
            <a:endParaRPr lang="fr-FR" dirty="0" smtClean="0"/>
          </a:p>
          <a:p>
            <a:r>
              <a:rPr lang="fr-FR" dirty="0" smtClean="0"/>
              <a:t>Refus (réflexivité, etc.) ≠ Opposition (plus spontanée)</a:t>
            </a:r>
          </a:p>
          <a:p>
            <a:pPr marL="0" indent="0">
              <a:buNone/>
            </a:pPr>
            <a:endParaRPr lang="fr-FR" dirty="0"/>
          </a:p>
          <a:p>
            <a:pPr marL="0" indent="0" algn="ctr">
              <a:buNone/>
            </a:pPr>
            <a:r>
              <a:rPr lang="fr-FR" b="1" dirty="0" smtClean="0"/>
              <a:t>Mais à partir de quel âge est-on capable de consentir ? Quels sont les critères ?</a:t>
            </a:r>
          </a:p>
        </p:txBody>
      </p:sp>
    </p:spTree>
    <p:extLst>
      <p:ext uri="{BB962C8B-B14F-4D97-AF65-F5344CB8AC3E}">
        <p14:creationId xmlns:p14="http://schemas.microsoft.com/office/powerpoint/2010/main" val="1328540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2</a:t>
            </a:r>
            <a:r>
              <a:rPr lang="fr-FR" dirty="0" smtClean="0"/>
              <a:t>. L’évaluation de la capacité à consentir (traitement, recherche)</a:t>
            </a:r>
            <a:endParaRPr lang="fr-FR" dirty="0"/>
          </a:p>
        </p:txBody>
      </p:sp>
      <p:sp>
        <p:nvSpPr>
          <p:cNvPr id="3" name="Espace réservé du contenu 2"/>
          <p:cNvSpPr>
            <a:spLocks noGrp="1"/>
          </p:cNvSpPr>
          <p:nvPr>
            <p:ph idx="1"/>
          </p:nvPr>
        </p:nvSpPr>
        <p:spPr/>
        <p:txBody>
          <a:bodyPr/>
          <a:lstStyle/>
          <a:p>
            <a:endParaRPr lang="fr-FR"/>
          </a:p>
        </p:txBody>
      </p:sp>
    </p:spTree>
    <p:extLst>
      <p:ext uri="{BB962C8B-B14F-4D97-AF65-F5344CB8AC3E}">
        <p14:creationId xmlns:p14="http://schemas.microsoft.com/office/powerpoint/2010/main" val="2793097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re 1"/>
          <p:cNvSpPr>
            <a:spLocks noGrp="1"/>
          </p:cNvSpPr>
          <p:nvPr>
            <p:ph type="title"/>
          </p:nvPr>
        </p:nvSpPr>
        <p:spPr>
          <a:xfrm>
            <a:off x="900113" y="609600"/>
            <a:ext cx="8015287" cy="725487"/>
          </a:xfrm>
        </p:spPr>
        <p:txBody>
          <a:bodyPr>
            <a:normAutofit fontScale="90000"/>
          </a:bodyPr>
          <a:lstStyle/>
          <a:p>
            <a:r>
              <a:rPr lang="fr-FR" altLang="fr-FR" sz="3200" dirty="0" smtClean="0"/>
              <a:t>« </a:t>
            </a:r>
            <a:r>
              <a:rPr lang="fr-FR" altLang="fr-FR" sz="3200" dirty="0" err="1" smtClean="0"/>
              <a:t>MacArthur</a:t>
            </a:r>
            <a:r>
              <a:rPr lang="fr-FR" altLang="fr-FR" sz="3200" dirty="0" smtClean="0"/>
              <a:t> </a:t>
            </a:r>
            <a:r>
              <a:rPr lang="fr-FR" altLang="fr-FR" sz="3200" dirty="0" err="1" smtClean="0"/>
              <a:t>Competence</a:t>
            </a:r>
            <a:r>
              <a:rPr lang="fr-FR" altLang="fr-FR" sz="3200" dirty="0" smtClean="0"/>
              <a:t> </a:t>
            </a:r>
            <a:r>
              <a:rPr lang="fr-FR" altLang="fr-FR" sz="3200" dirty="0" err="1" smtClean="0"/>
              <a:t>Assessment</a:t>
            </a:r>
            <a:r>
              <a:rPr lang="fr-FR" altLang="fr-FR" sz="3200" dirty="0" smtClean="0"/>
              <a:t> </a:t>
            </a:r>
            <a:r>
              <a:rPr lang="fr-FR" altLang="fr-FR" sz="3200" dirty="0" err="1" smtClean="0"/>
              <a:t>Tool</a:t>
            </a:r>
            <a:r>
              <a:rPr lang="fr-FR" altLang="fr-FR" sz="3200" dirty="0" smtClean="0"/>
              <a:t> for </a:t>
            </a:r>
            <a:r>
              <a:rPr lang="fr-FR" altLang="fr-FR" sz="3200" dirty="0" err="1" smtClean="0"/>
              <a:t>Clinical</a:t>
            </a:r>
            <a:r>
              <a:rPr lang="fr-FR" altLang="fr-FR" sz="3200" dirty="0" smtClean="0"/>
              <a:t> </a:t>
            </a:r>
            <a:r>
              <a:rPr lang="fr-FR" altLang="fr-FR" sz="3200" dirty="0" err="1" smtClean="0"/>
              <a:t>Research</a:t>
            </a:r>
            <a:r>
              <a:rPr lang="fr-FR" altLang="fr-FR" sz="3200" dirty="0" smtClean="0"/>
              <a:t> » (</a:t>
            </a:r>
            <a:r>
              <a:rPr lang="fr-FR" altLang="fr-FR" sz="3200" dirty="0" err="1" smtClean="0"/>
              <a:t>MacCAT</a:t>
            </a:r>
            <a:r>
              <a:rPr lang="fr-FR" altLang="fr-FR" sz="3200" dirty="0" smtClean="0"/>
              <a:t>-R) et </a:t>
            </a:r>
            <a:r>
              <a:rPr lang="fr-FR" altLang="fr-FR" sz="3200" dirty="0" err="1" smtClean="0"/>
              <a:t>MacCAT</a:t>
            </a:r>
            <a:r>
              <a:rPr lang="fr-FR" altLang="fr-FR" sz="3200" dirty="0" smtClean="0"/>
              <a:t> for </a:t>
            </a:r>
            <a:r>
              <a:rPr lang="fr-FR" altLang="fr-FR" sz="3200" dirty="0" err="1" smtClean="0"/>
              <a:t>Treatment</a:t>
            </a:r>
            <a:r>
              <a:rPr lang="fr-FR" altLang="fr-FR" sz="3200" dirty="0" smtClean="0"/>
              <a:t> (</a:t>
            </a:r>
            <a:r>
              <a:rPr lang="fr-FR" altLang="fr-FR" sz="3200" dirty="0" err="1" smtClean="0"/>
              <a:t>MacCAT</a:t>
            </a:r>
            <a:r>
              <a:rPr lang="fr-FR" altLang="fr-FR" sz="3200" dirty="0" smtClean="0"/>
              <a:t>-T) </a:t>
            </a:r>
            <a:r>
              <a:rPr lang="fr-FR" altLang="fr-FR" sz="1800" dirty="0" smtClean="0"/>
              <a:t>(</a:t>
            </a:r>
            <a:r>
              <a:rPr lang="fr-FR" altLang="fr-FR" sz="1800" dirty="0" err="1" smtClean="0"/>
              <a:t>Grisso</a:t>
            </a:r>
            <a:r>
              <a:rPr lang="fr-FR" altLang="fr-FR" sz="1800" dirty="0" smtClean="0"/>
              <a:t>, </a:t>
            </a:r>
            <a:r>
              <a:rPr lang="fr-FR" altLang="fr-FR" sz="1800" dirty="0" err="1" smtClean="0"/>
              <a:t>Appelbaum</a:t>
            </a:r>
            <a:r>
              <a:rPr lang="fr-FR" altLang="fr-FR" sz="1800" dirty="0" smtClean="0"/>
              <a:t>, 1988, etc.)</a:t>
            </a:r>
          </a:p>
        </p:txBody>
      </p:sp>
      <p:sp>
        <p:nvSpPr>
          <p:cNvPr id="14339" name="Espace réservé du contenu 2"/>
          <p:cNvSpPr>
            <a:spLocks noGrp="1"/>
          </p:cNvSpPr>
          <p:nvPr>
            <p:ph idx="1"/>
          </p:nvPr>
        </p:nvSpPr>
        <p:spPr>
          <a:xfrm>
            <a:off x="971550" y="1772816"/>
            <a:ext cx="7943850" cy="4323184"/>
          </a:xfrm>
        </p:spPr>
        <p:txBody>
          <a:bodyPr/>
          <a:lstStyle/>
          <a:p>
            <a:pPr marL="0" indent="0">
              <a:buFont typeface="Wingdings" pitchFamily="2" charset="2"/>
              <a:buNone/>
            </a:pPr>
            <a:r>
              <a:rPr lang="fr-FR" altLang="fr-FR" sz="2000" dirty="0" smtClean="0"/>
              <a:t>1) La capacité à communiquer un choix</a:t>
            </a:r>
          </a:p>
          <a:p>
            <a:pPr marL="0" indent="0">
              <a:buFont typeface="Wingdings" pitchFamily="2" charset="2"/>
              <a:buNone/>
            </a:pPr>
            <a:r>
              <a:rPr lang="fr-FR" altLang="fr-FR" sz="2000" dirty="0" smtClean="0"/>
              <a:t>2) La capacité à comprendre l’information pertinente (traitement, recherche)</a:t>
            </a:r>
          </a:p>
          <a:p>
            <a:pPr marL="0" indent="0">
              <a:buFont typeface="Wingdings" pitchFamily="2" charset="2"/>
              <a:buNone/>
            </a:pPr>
            <a:r>
              <a:rPr lang="fr-FR" altLang="fr-FR" sz="2000" dirty="0" smtClean="0"/>
              <a:t>3) La capacité à apprécier la situation et ses conséquences</a:t>
            </a:r>
          </a:p>
          <a:p>
            <a:pPr marL="0" indent="0">
              <a:buFont typeface="Wingdings" pitchFamily="2" charset="2"/>
              <a:buNone/>
            </a:pPr>
            <a:r>
              <a:rPr lang="fr-FR" altLang="fr-FR" sz="2000" dirty="0" smtClean="0"/>
              <a:t>4) La capacité à raisonner sur les différentes options thérapeutiques.</a:t>
            </a:r>
          </a:p>
          <a:p>
            <a:pPr marL="0" indent="0">
              <a:buFont typeface="Wingdings" pitchFamily="2" charset="2"/>
              <a:buNone/>
            </a:pPr>
            <a:endParaRPr lang="fr-FR" altLang="fr-FR" dirty="0" smtClean="0"/>
          </a:p>
          <a:p>
            <a:pPr marL="0" indent="0">
              <a:buFont typeface="Wingdings" pitchFamily="2" charset="2"/>
              <a:buNone/>
            </a:pPr>
            <a:endParaRPr lang="fr-FR" altLang="fr-FR" dirty="0" smtClean="0"/>
          </a:p>
        </p:txBody>
      </p:sp>
      <p:sp>
        <p:nvSpPr>
          <p:cNvPr id="4" name="Espace réservé du pied de page 3"/>
          <p:cNvSpPr>
            <a:spLocks noGrp="1"/>
          </p:cNvSpPr>
          <p:nvPr>
            <p:ph type="ftr" sz="quarter" idx="11"/>
          </p:nvPr>
        </p:nvSpPr>
        <p:spPr/>
        <p:txBody>
          <a:bodyPr/>
          <a:lstStyle/>
          <a:p>
            <a:pPr>
              <a:defRPr/>
            </a:pPr>
            <a:r>
              <a:rPr lang="fr-FR" smtClean="0"/>
              <a:t>guillaume.durand@univ-nantes.fr</a:t>
            </a:r>
            <a:endParaRPr lang="fr-FR"/>
          </a:p>
        </p:txBody>
      </p:sp>
      <p:sp>
        <p:nvSpPr>
          <p:cNvPr id="14341" name="Espace réservé du numéro de diapositive 4"/>
          <p:cNvSpPr>
            <a:spLocks noGrp="1"/>
          </p:cNvSpPr>
          <p:nvPr>
            <p:ph type="sldNum" sz="quarter" idx="12"/>
          </p:nvPr>
        </p:nvSpPr>
        <p:spPr>
          <a:noFill/>
        </p:spPr>
        <p:txBody>
          <a:bodyPr/>
          <a:lstStyle>
            <a:lvl1pPr>
              <a:spcBef>
                <a:spcPct val="20000"/>
              </a:spcBef>
              <a:buClr>
                <a:schemeClr val="hlink"/>
              </a:buClr>
              <a:buSzPct val="60000"/>
              <a:buFont typeface="Wingdings" pitchFamily="2" charset="2"/>
              <a:buChar char="n"/>
              <a:defRPr sz="2800">
                <a:solidFill>
                  <a:schemeClr val="tx1"/>
                </a:solidFill>
                <a:latin typeface="Arial" charset="0"/>
              </a:defRPr>
            </a:lvl1pPr>
            <a:lvl2pPr marL="742950" indent="-285750">
              <a:spcBef>
                <a:spcPct val="20000"/>
              </a:spcBef>
              <a:buClr>
                <a:schemeClr val="tx2"/>
              </a:buClr>
              <a:buSzPct val="65000"/>
              <a:buFont typeface="Wingdings" pitchFamily="2" charset="2"/>
              <a:buChar char="u"/>
              <a:defRPr sz="2600">
                <a:solidFill>
                  <a:schemeClr val="tx1"/>
                </a:solidFill>
                <a:latin typeface="Arial" charset="0"/>
              </a:defRPr>
            </a:lvl2pPr>
            <a:lvl3pPr marL="1143000" indent="-228600">
              <a:spcBef>
                <a:spcPct val="20000"/>
              </a:spcBef>
              <a:buClr>
                <a:schemeClr val="hlink"/>
              </a:buClr>
              <a:buSzPct val="65000"/>
              <a:buFont typeface="Wingdings" pitchFamily="2" charset="2"/>
              <a:buChar char="«"/>
              <a:defRPr sz="2400">
                <a:solidFill>
                  <a:schemeClr val="tx1"/>
                </a:solidFill>
                <a:latin typeface="Arial" charset="0"/>
              </a:defRPr>
            </a:lvl3pPr>
            <a:lvl4pPr marL="1600200" indent="-228600">
              <a:spcBef>
                <a:spcPct val="20000"/>
              </a:spcBef>
              <a:buClr>
                <a:schemeClr val="tx2"/>
              </a:buClr>
              <a:buSzPct val="100000"/>
              <a:buChar char="•"/>
              <a:defRPr sz="2000">
                <a:solidFill>
                  <a:schemeClr val="tx1"/>
                </a:solidFill>
                <a:latin typeface="Arial" charset="0"/>
              </a:defRPr>
            </a:lvl4pPr>
            <a:lvl5pPr marL="2057400" indent="-228600">
              <a:spcBef>
                <a:spcPct val="20000"/>
              </a:spcBef>
              <a:buClr>
                <a:schemeClr val="hlink"/>
              </a:buClr>
              <a:buSzPct val="100000"/>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SzPct val="100000"/>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SzPct val="100000"/>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SzPct val="100000"/>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SzPct val="100000"/>
              <a:buChar char="–"/>
              <a:defRPr sz="2000">
                <a:solidFill>
                  <a:schemeClr val="tx1"/>
                </a:solidFill>
                <a:latin typeface="Arial" charset="0"/>
              </a:defRPr>
            </a:lvl9pPr>
          </a:lstStyle>
          <a:p>
            <a:pPr>
              <a:spcBef>
                <a:spcPct val="0"/>
              </a:spcBef>
              <a:buClrTx/>
              <a:buSzTx/>
              <a:buFontTx/>
              <a:buNone/>
            </a:pPr>
            <a:fld id="{300585E8-A023-4131-BFD4-FC388ABF04CA}" type="slidenum">
              <a:rPr lang="fr-FR" altLang="fr-FR" sz="1400" smtClean="0"/>
              <a:pPr>
                <a:spcBef>
                  <a:spcPct val="0"/>
                </a:spcBef>
                <a:buClrTx/>
                <a:buSzTx/>
                <a:buFontTx/>
                <a:buNone/>
              </a:pPr>
              <a:t>15</a:t>
            </a:fld>
            <a:endParaRPr lang="fr-FR" altLang="fr-FR" sz="1400" smtClean="0"/>
          </a:p>
        </p:txBody>
      </p:sp>
      <p:pic>
        <p:nvPicPr>
          <p:cNvPr id="14342" name="Imag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825" y="3644900"/>
            <a:ext cx="3457575" cy="309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Imag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4868863"/>
            <a:ext cx="3227388" cy="133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4" name="Imag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78413" y="3770313"/>
            <a:ext cx="4071937" cy="175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5503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re 1"/>
          <p:cNvSpPr>
            <a:spLocks noGrp="1"/>
          </p:cNvSpPr>
          <p:nvPr>
            <p:ph type="title"/>
          </p:nvPr>
        </p:nvSpPr>
        <p:spPr>
          <a:xfrm>
            <a:off x="457200" y="254000"/>
            <a:ext cx="8229600" cy="871538"/>
          </a:xfrm>
        </p:spPr>
        <p:txBody>
          <a:bodyPr/>
          <a:lstStyle/>
          <a:p>
            <a:r>
              <a:rPr lang="fr-FR" altLang="fr-FR" sz="2000" smtClean="0"/>
              <a:t>« Assessment of patient’s competence to consent to treatment », P. Appelbaum, 2007</a:t>
            </a:r>
          </a:p>
        </p:txBody>
      </p:sp>
      <p:sp>
        <p:nvSpPr>
          <p:cNvPr id="4" name="Espace réservé du pied de page 3"/>
          <p:cNvSpPr>
            <a:spLocks noGrp="1"/>
          </p:cNvSpPr>
          <p:nvPr>
            <p:ph type="ftr" sz="quarter" idx="11"/>
          </p:nvPr>
        </p:nvSpPr>
        <p:spPr/>
        <p:txBody>
          <a:bodyPr/>
          <a:lstStyle/>
          <a:p>
            <a:pPr>
              <a:defRPr/>
            </a:pPr>
            <a:r>
              <a:rPr lang="fr-FR" smtClean="0">
                <a:solidFill>
                  <a:srgbClr val="676A55">
                    <a:tint val="60000"/>
                    <a:satMod val="155000"/>
                  </a:srgbClr>
                </a:solidFill>
              </a:rPr>
              <a:t>guillaume.durand@univ-nantes.fr</a:t>
            </a:r>
            <a:endParaRPr lang="fr-FR">
              <a:solidFill>
                <a:srgbClr val="676A55">
                  <a:tint val="60000"/>
                  <a:satMod val="155000"/>
                </a:srgbClr>
              </a:solidFill>
            </a:endParaRPr>
          </a:p>
        </p:txBody>
      </p:sp>
      <p:sp>
        <p:nvSpPr>
          <p:cNvPr id="17412" name="Espace réservé du numéro de diapositive 4"/>
          <p:cNvSpPr>
            <a:spLocks noGrp="1"/>
          </p:cNvSpPr>
          <p:nvPr>
            <p:ph type="sldNum" sz="quarter" idx="12"/>
          </p:nvPr>
        </p:nvSpPr>
        <p:spPr>
          <a:noFill/>
        </p:spPr>
        <p:txBody>
          <a:bodyPr/>
          <a:lstStyle>
            <a:lvl1pPr>
              <a:spcBef>
                <a:spcPct val="20000"/>
              </a:spcBef>
              <a:buClr>
                <a:schemeClr val="hlink"/>
              </a:buClr>
              <a:buSzPct val="60000"/>
              <a:buFont typeface="Wingdings" pitchFamily="2" charset="2"/>
              <a:buChar char="n"/>
              <a:defRPr sz="2800">
                <a:solidFill>
                  <a:schemeClr val="tx1"/>
                </a:solidFill>
                <a:latin typeface="Arial" pitchFamily="34" charset="0"/>
              </a:defRPr>
            </a:lvl1pPr>
            <a:lvl2pPr marL="742950" indent="-285750">
              <a:spcBef>
                <a:spcPct val="20000"/>
              </a:spcBef>
              <a:buClr>
                <a:schemeClr val="tx2"/>
              </a:buClr>
              <a:buSzPct val="65000"/>
              <a:buFont typeface="Wingdings" pitchFamily="2" charset="2"/>
              <a:buChar char="u"/>
              <a:defRPr sz="2600">
                <a:solidFill>
                  <a:schemeClr val="tx1"/>
                </a:solidFill>
                <a:latin typeface="Arial" pitchFamily="34" charset="0"/>
              </a:defRPr>
            </a:lvl2pPr>
            <a:lvl3pPr marL="1143000" indent="-228600">
              <a:spcBef>
                <a:spcPct val="20000"/>
              </a:spcBef>
              <a:buClr>
                <a:schemeClr val="hlink"/>
              </a:buClr>
              <a:buSzPct val="65000"/>
              <a:buFont typeface="Wingdings" pitchFamily="2" charset="2"/>
              <a:buChar char="«"/>
              <a:defRPr sz="2400">
                <a:solidFill>
                  <a:schemeClr val="tx1"/>
                </a:solidFill>
                <a:latin typeface="Arial" pitchFamily="34" charset="0"/>
              </a:defRPr>
            </a:lvl3pPr>
            <a:lvl4pPr marL="1600200" indent="-228600">
              <a:spcBef>
                <a:spcPct val="20000"/>
              </a:spcBef>
              <a:buClr>
                <a:schemeClr val="tx2"/>
              </a:buClr>
              <a:buSzPct val="100000"/>
              <a:buChar char="•"/>
              <a:defRPr sz="2000">
                <a:solidFill>
                  <a:schemeClr val="tx1"/>
                </a:solidFill>
                <a:latin typeface="Arial" pitchFamily="34" charset="0"/>
              </a:defRPr>
            </a:lvl4pPr>
            <a:lvl5pPr marL="2057400" indent="-228600">
              <a:spcBef>
                <a:spcPct val="20000"/>
              </a:spcBef>
              <a:buClr>
                <a:schemeClr val="hlink"/>
              </a:buClr>
              <a:buSzPct val="100000"/>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SzPct val="100000"/>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SzPct val="100000"/>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SzPct val="100000"/>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SzPct val="100000"/>
              <a:buChar char="–"/>
              <a:defRPr sz="2000">
                <a:solidFill>
                  <a:schemeClr val="tx1"/>
                </a:solidFill>
                <a:latin typeface="Arial" pitchFamily="34" charset="0"/>
              </a:defRPr>
            </a:lvl9pPr>
          </a:lstStyle>
          <a:p>
            <a:pPr>
              <a:spcBef>
                <a:spcPct val="0"/>
              </a:spcBef>
              <a:buClrTx/>
              <a:buSzTx/>
              <a:buFontTx/>
              <a:buNone/>
            </a:pPr>
            <a:fld id="{DEFC2C1D-8383-4954-99D4-BD4A0F2ADB91}" type="slidenum">
              <a:rPr lang="fr-FR" altLang="fr-FR" sz="1400">
                <a:solidFill>
                  <a:srgbClr val="DFE0D4"/>
                </a:solidFill>
              </a:rPr>
              <a:pPr>
                <a:spcBef>
                  <a:spcPct val="0"/>
                </a:spcBef>
                <a:buClrTx/>
                <a:buSzTx/>
                <a:buFontTx/>
                <a:buNone/>
              </a:pPr>
              <a:t>16</a:t>
            </a:fld>
            <a:endParaRPr lang="fr-FR" altLang="fr-FR" sz="1400">
              <a:solidFill>
                <a:srgbClr val="DFE0D4"/>
              </a:solidFill>
            </a:endParaRPr>
          </a:p>
        </p:txBody>
      </p:sp>
      <p:pic>
        <p:nvPicPr>
          <p:cNvPr id="17413"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39750" y="1268413"/>
            <a:ext cx="8064500" cy="5329237"/>
          </a:xfrm>
          <a:extLs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00504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err="1" smtClean="0"/>
              <a:t>MacCAT</a:t>
            </a:r>
            <a:r>
              <a:rPr lang="fr-FR" dirty="0" smtClean="0"/>
              <a:t>-T validé en français </a:t>
            </a:r>
            <a:r>
              <a:rPr lang="fr-FR" sz="1800" dirty="0" smtClean="0"/>
              <a:t>(</a:t>
            </a:r>
            <a:r>
              <a:rPr lang="fr-FR" sz="1800" dirty="0" err="1" smtClean="0"/>
              <a:t>Rafard</a:t>
            </a:r>
            <a:r>
              <a:rPr lang="fr-FR" sz="1800" dirty="0" smtClean="0"/>
              <a:t>, 2021</a:t>
            </a:r>
            <a:r>
              <a:rPr lang="fr-FR" sz="1800" i="1" dirty="0" smtClean="0"/>
              <a:t>)</a:t>
            </a:r>
            <a:endParaRPr lang="fr-FR" sz="1800" dirty="0"/>
          </a:p>
        </p:txBody>
      </p:sp>
      <p:sp>
        <p:nvSpPr>
          <p:cNvPr id="3" name="Espace réservé du contenu 2"/>
          <p:cNvSpPr>
            <a:spLocks noGrp="1"/>
          </p:cNvSpPr>
          <p:nvPr>
            <p:ph idx="1"/>
          </p:nvPr>
        </p:nvSpPr>
        <p:spPr>
          <a:xfrm>
            <a:off x="457200" y="1988840"/>
            <a:ext cx="8229600" cy="4137323"/>
          </a:xfrm>
        </p:spPr>
        <p:txBody>
          <a:bodyPr>
            <a:normAutofit/>
          </a:bodyPr>
          <a:lstStyle/>
          <a:p>
            <a:r>
              <a:rPr lang="fr-FR" sz="1600" dirty="0" smtClean="0"/>
              <a:t>« Pour </a:t>
            </a:r>
            <a:r>
              <a:rPr lang="fr-FR" sz="1600" dirty="0"/>
              <a:t>conclure sur la compétence d'un patient, </a:t>
            </a:r>
            <a:r>
              <a:rPr lang="fr-FR" sz="1600" b="1" dirty="0"/>
              <a:t>les informations fournies par le </a:t>
            </a:r>
            <a:r>
              <a:rPr lang="fr-FR" sz="1600" b="1" dirty="0" err="1"/>
              <a:t>MacCAT</a:t>
            </a:r>
            <a:r>
              <a:rPr lang="fr-FR" sz="1600" b="1" dirty="0"/>
              <a:t>-T doivent être considérées avec les autres informations disponibles</a:t>
            </a:r>
            <a:r>
              <a:rPr lang="fr-FR" sz="1600" dirty="0"/>
              <a:t>. On doit ainsi tenir compte de l'évaluation diagnostique du patient, de l'examen des ses fonctions cognitives, tout autant que des circonstances sociales et médicales dans lesquelles la décision doit être prise</a:t>
            </a:r>
            <a:r>
              <a:rPr lang="fr-FR" sz="1600" dirty="0" smtClean="0"/>
              <a:t>. »</a:t>
            </a:r>
          </a:p>
          <a:p>
            <a:pPr marL="0" indent="0">
              <a:buNone/>
            </a:pPr>
            <a:endParaRPr lang="fr-FR" sz="1600" dirty="0"/>
          </a:p>
          <a:p>
            <a:r>
              <a:rPr lang="fr-FR" sz="1500" dirty="0" smtClean="0"/>
              <a:t>« Le </a:t>
            </a:r>
            <a:r>
              <a:rPr lang="fr-FR" sz="1500" dirty="0"/>
              <a:t>processus de passation comprend </a:t>
            </a:r>
            <a:r>
              <a:rPr lang="fr-FR" sz="1500" b="1" dirty="0"/>
              <a:t>trois phases </a:t>
            </a:r>
            <a:r>
              <a:rPr lang="fr-FR" sz="1500" dirty="0"/>
              <a:t>:</a:t>
            </a:r>
          </a:p>
          <a:p>
            <a:pPr marL="0" indent="0">
              <a:buNone/>
            </a:pPr>
            <a:r>
              <a:rPr lang="fr-FR" sz="1500" dirty="0"/>
              <a:t>- </a:t>
            </a:r>
            <a:r>
              <a:rPr lang="fr-FR" sz="1500" b="1" dirty="0"/>
              <a:t>phase de </a:t>
            </a:r>
            <a:r>
              <a:rPr lang="fr-FR" sz="1500" b="1" u="sng" dirty="0"/>
              <a:t>préparation</a:t>
            </a:r>
            <a:r>
              <a:rPr lang="fr-FR" sz="1500" dirty="0"/>
              <a:t>, pendant laquelle le clinicien récupère et organise l'information sur le patient et les traitements (qu'il note sur le formulaire), afin de préparer la délivrance de l'information.</a:t>
            </a:r>
          </a:p>
          <a:p>
            <a:pPr marL="0" indent="0">
              <a:buNone/>
            </a:pPr>
            <a:r>
              <a:rPr lang="fr-FR" sz="1500" dirty="0"/>
              <a:t>- </a:t>
            </a:r>
            <a:r>
              <a:rPr lang="fr-FR" sz="1500" b="1" dirty="0"/>
              <a:t>phase d'</a:t>
            </a:r>
            <a:r>
              <a:rPr lang="fr-FR" sz="1500" b="1" u="sng" dirty="0"/>
              <a:t>entretien</a:t>
            </a:r>
            <a:r>
              <a:rPr lang="fr-FR" sz="1500" b="1" dirty="0"/>
              <a:t>.</a:t>
            </a:r>
          </a:p>
          <a:p>
            <a:pPr>
              <a:buFontTx/>
              <a:buChar char="-"/>
            </a:pPr>
            <a:r>
              <a:rPr lang="fr-FR" sz="1500" b="1" dirty="0" smtClean="0"/>
              <a:t>phase </a:t>
            </a:r>
            <a:r>
              <a:rPr lang="fr-FR" sz="1500" b="1" dirty="0"/>
              <a:t>de </a:t>
            </a:r>
            <a:r>
              <a:rPr lang="fr-FR" sz="1500" b="1" u="sng" dirty="0"/>
              <a:t>cotation</a:t>
            </a:r>
            <a:r>
              <a:rPr lang="fr-FR" sz="1500" b="1" dirty="0"/>
              <a:t> </a:t>
            </a:r>
            <a:r>
              <a:rPr lang="fr-FR" sz="1500" dirty="0"/>
              <a:t>des performances du patient aux différentes questions de l'évaluateur</a:t>
            </a:r>
            <a:r>
              <a:rPr lang="fr-FR" sz="1500" dirty="0" smtClean="0"/>
              <a:t>. »</a:t>
            </a:r>
          </a:p>
          <a:p>
            <a:pPr marL="0" indent="0">
              <a:buNone/>
            </a:pPr>
            <a:endParaRPr lang="fr-FR" sz="1500" dirty="0"/>
          </a:p>
          <a:p>
            <a:r>
              <a:rPr lang="fr-FR" sz="1600" dirty="0" smtClean="0"/>
              <a:t>« La </a:t>
            </a:r>
            <a:r>
              <a:rPr lang="fr-FR" sz="1600" dirty="0"/>
              <a:t>procédure d’entretien du </a:t>
            </a:r>
            <a:r>
              <a:rPr lang="fr-FR" sz="1600" dirty="0" err="1"/>
              <a:t>MacCAT</a:t>
            </a:r>
            <a:r>
              <a:rPr lang="fr-FR" sz="1600" dirty="0"/>
              <a:t>-T </a:t>
            </a:r>
            <a:r>
              <a:rPr lang="fr-FR" sz="1600" b="1" dirty="0"/>
              <a:t>combine la délivrance de l’information nécessaire au consentement informé ainsi que l’évaluation des aptitudes du patient </a:t>
            </a:r>
            <a:r>
              <a:rPr lang="fr-FR" sz="1600" dirty="0"/>
              <a:t>à comprendre l’information et à prendre des décisions concernant le </a:t>
            </a:r>
            <a:r>
              <a:rPr lang="fr-FR" sz="1600" dirty="0" smtClean="0"/>
              <a:t>traitement »</a:t>
            </a:r>
            <a:endParaRPr lang="fr-FR" sz="1600" dirty="0"/>
          </a:p>
        </p:txBody>
      </p:sp>
    </p:spTree>
    <p:extLst>
      <p:ext uri="{BB962C8B-B14F-4D97-AF65-F5344CB8AC3E}">
        <p14:creationId xmlns:p14="http://schemas.microsoft.com/office/powerpoint/2010/main" val="3843889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Entretien – Compréhension du trouble</a:t>
            </a:r>
            <a:endParaRPr lang="fr-FR" dirty="0"/>
          </a:p>
        </p:txBody>
      </p:sp>
      <p:sp>
        <p:nvSpPr>
          <p:cNvPr id="3" name="Espace réservé du contenu 2"/>
          <p:cNvSpPr>
            <a:spLocks noGrp="1"/>
          </p:cNvSpPr>
          <p:nvPr>
            <p:ph idx="1"/>
          </p:nvPr>
        </p:nvSpPr>
        <p:spPr/>
        <p:txBody>
          <a:bodyPr>
            <a:normAutofit fontScale="62500" lnSpcReduction="20000"/>
          </a:bodyPr>
          <a:lstStyle/>
          <a:p>
            <a:pPr marL="0" indent="0">
              <a:buNone/>
            </a:pPr>
            <a:r>
              <a:rPr lang="fr-FR" b="1" dirty="0" smtClean="0"/>
              <a:t>« Compréhension </a:t>
            </a:r>
            <a:r>
              <a:rPr lang="fr-FR" b="1" dirty="0"/>
              <a:t>du trouble</a:t>
            </a:r>
            <a:endParaRPr lang="fr-FR" dirty="0"/>
          </a:p>
          <a:p>
            <a:pPr marL="0" indent="0">
              <a:buNone/>
            </a:pPr>
            <a:r>
              <a:rPr lang="fr-FR" dirty="0"/>
              <a:t>1.      </a:t>
            </a:r>
            <a:r>
              <a:rPr lang="fr-FR" b="1" dirty="0"/>
              <a:t>exposez :</a:t>
            </a:r>
            <a:r>
              <a:rPr lang="fr-FR" dirty="0"/>
              <a:t> </a:t>
            </a:r>
            <a:r>
              <a:rPr lang="fr-FR" dirty="0" smtClean="0"/>
              <a:t>(…) exposez </a:t>
            </a:r>
            <a:r>
              <a:rPr lang="fr-FR" dirty="0"/>
              <a:t>le trouble et ses éléments. Demandez s’il y a des questions et répondez-y si nécessaire.</a:t>
            </a:r>
          </a:p>
          <a:p>
            <a:pPr marL="0" indent="0">
              <a:buNone/>
            </a:pPr>
            <a:r>
              <a:rPr lang="fr-FR" b="1" dirty="0"/>
              <a:t>2.      interrogez : </a:t>
            </a:r>
            <a:r>
              <a:rPr lang="fr-FR" dirty="0"/>
              <a:t>dites au patient que vous voulez vous assurer qu’il a bien compris ce que vous avez exposé. Demandez au patient de vous décrire sa compréhension de l’information – comment le trouble se nomme, quels problèmes pose-t-il, que se </a:t>
            </a:r>
            <a:r>
              <a:rPr lang="fr-FR" dirty="0" err="1"/>
              <a:t>passerait-il</a:t>
            </a:r>
            <a:r>
              <a:rPr lang="fr-FR" dirty="0"/>
              <a:t> en l’absence de traitement, etc</a:t>
            </a:r>
            <a:r>
              <a:rPr lang="fr-FR" dirty="0" smtClean="0"/>
              <a:t>. (…) </a:t>
            </a:r>
            <a:r>
              <a:rPr lang="fr-FR" b="1" dirty="0" smtClean="0"/>
              <a:t>3</a:t>
            </a:r>
            <a:r>
              <a:rPr lang="fr-FR" b="1" dirty="0"/>
              <a:t>.      sondez :</a:t>
            </a:r>
            <a:r>
              <a:rPr lang="fr-FR" dirty="0"/>
              <a:t> quand les descriptions du patient omettent des informations sur un ou des éléments importants, utilisez une relance sur ce qu’il se rappelle et comprend sur cette partie de l’information délivrée. </a:t>
            </a:r>
            <a:r>
              <a:rPr lang="fr-FR" dirty="0" smtClean="0"/>
              <a:t>(…)</a:t>
            </a:r>
          </a:p>
          <a:p>
            <a:pPr marL="0" indent="0">
              <a:buNone/>
            </a:pPr>
            <a:r>
              <a:rPr lang="fr-FR" b="1" dirty="0" smtClean="0"/>
              <a:t>4</a:t>
            </a:r>
            <a:r>
              <a:rPr lang="fr-FR" b="1" dirty="0"/>
              <a:t>.      exposez à nouveau et réinterrogez :</a:t>
            </a:r>
            <a:r>
              <a:rPr lang="fr-FR" dirty="0"/>
              <a:t>   pour chaque élément important d’information que le patient (a) n’a pas décrit après </a:t>
            </a:r>
            <a:r>
              <a:rPr lang="fr-FR" b="1" dirty="0"/>
              <a:t>Interrogez </a:t>
            </a:r>
            <a:r>
              <a:rPr lang="fr-FR" dirty="0"/>
              <a:t>et </a:t>
            </a:r>
            <a:r>
              <a:rPr lang="fr-FR" b="1" dirty="0"/>
              <a:t>Sondez</a:t>
            </a:r>
            <a:r>
              <a:rPr lang="fr-FR" dirty="0"/>
              <a:t> ou (b) n’a pas décrit correctement, expliquez ces éléments au patient à nouveau, et interrogez à nouveau la compréhension que le patient a de ces </a:t>
            </a:r>
            <a:r>
              <a:rPr lang="fr-FR" dirty="0" smtClean="0"/>
              <a:t>éléments. »</a:t>
            </a:r>
            <a:endParaRPr lang="fr-FR" dirty="0"/>
          </a:p>
        </p:txBody>
      </p:sp>
    </p:spTree>
    <p:extLst>
      <p:ext uri="{BB962C8B-B14F-4D97-AF65-F5344CB8AC3E}">
        <p14:creationId xmlns:p14="http://schemas.microsoft.com/office/powerpoint/2010/main" val="2149231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err="1" smtClean="0"/>
              <a:t>MacCAT</a:t>
            </a:r>
            <a:r>
              <a:rPr lang="fr-FR" dirty="0" smtClean="0"/>
              <a:t>-T (appréciation du TT)</a:t>
            </a:r>
            <a:endParaRPr lang="fr-FR" sz="1800" dirty="0"/>
          </a:p>
        </p:txBody>
      </p:sp>
      <p:sp>
        <p:nvSpPr>
          <p:cNvPr id="3" name="Espace réservé du contenu 2"/>
          <p:cNvSpPr>
            <a:spLocks noGrp="1"/>
          </p:cNvSpPr>
          <p:nvPr>
            <p:ph idx="1"/>
          </p:nvPr>
        </p:nvSpPr>
        <p:spPr>
          <a:xfrm>
            <a:off x="457200" y="1988840"/>
            <a:ext cx="8229600" cy="4137323"/>
          </a:xfrm>
        </p:spPr>
        <p:txBody>
          <a:bodyPr>
            <a:normAutofit fontScale="70000" lnSpcReduction="20000"/>
          </a:bodyPr>
          <a:lstStyle/>
          <a:p>
            <a:pPr marL="0" indent="0">
              <a:buNone/>
            </a:pPr>
            <a:r>
              <a:rPr lang="fr-FR" sz="1600" dirty="0" smtClean="0"/>
              <a:t>« </a:t>
            </a:r>
            <a:r>
              <a:rPr lang="fr-FR" dirty="0"/>
              <a:t>Quand on explore </a:t>
            </a:r>
            <a:r>
              <a:rPr lang="fr-FR" b="1" dirty="0"/>
              <a:t>les croyances du patient</a:t>
            </a:r>
            <a:r>
              <a:rPr lang="fr-FR" dirty="0"/>
              <a:t>, il faut prêter attention au fait que :</a:t>
            </a:r>
          </a:p>
          <a:p>
            <a:pPr marL="0" indent="0">
              <a:buNone/>
            </a:pPr>
            <a:r>
              <a:rPr lang="fr-FR" dirty="0" smtClean="0"/>
              <a:t>La </a:t>
            </a:r>
            <a:r>
              <a:rPr lang="fr-FR" dirty="0"/>
              <a:t>reconnaissance ou la non reconnaissance de la valeur potentielle d’un traitement peut être établie par le patient sur la base d’idées délirantes, bizarres ou illogiques.</a:t>
            </a:r>
          </a:p>
          <a:p>
            <a:pPr marL="0" indent="0">
              <a:buNone/>
            </a:pPr>
            <a:r>
              <a:rPr lang="fr-FR" dirty="0" smtClean="0"/>
              <a:t> </a:t>
            </a:r>
            <a:r>
              <a:rPr lang="fr-FR" dirty="0"/>
              <a:t>La non reconnaissance de la valeur potentielle d’un traitement peut être fondée </a:t>
            </a:r>
            <a:r>
              <a:rPr lang="fr-FR" b="1" dirty="0"/>
              <a:t>sur une expérience passée menant logiquement à la présomption que le traitement est de peu de bénéfice </a:t>
            </a:r>
            <a:r>
              <a:rPr lang="fr-FR" dirty="0"/>
              <a:t>(par exemple, le patient a pu recevoir dans le passé ce traitement sans bénéfice significatif).</a:t>
            </a:r>
          </a:p>
          <a:p>
            <a:pPr marL="0" indent="0">
              <a:buNone/>
            </a:pPr>
            <a:r>
              <a:rPr lang="fr-FR" dirty="0" smtClean="0"/>
              <a:t> </a:t>
            </a:r>
            <a:r>
              <a:rPr lang="fr-FR" dirty="0"/>
              <a:t>La non reconnaissance peut être fondée sur </a:t>
            </a:r>
            <a:r>
              <a:rPr lang="fr-FR" b="1" dirty="0"/>
              <a:t>des croyances habituellement entretenues dans certains groupes culturels ou religieux</a:t>
            </a:r>
            <a:r>
              <a:rPr lang="fr-FR" dirty="0"/>
              <a:t> auxquels le patient est associé, et dans ce contexte social ces croyances peuvent n’être ni illogiques, ni bizarres ou délirantes</a:t>
            </a:r>
            <a:r>
              <a:rPr lang="fr-FR" dirty="0" smtClean="0"/>
              <a:t>. » </a:t>
            </a:r>
            <a:endParaRPr lang="fr-FR" dirty="0"/>
          </a:p>
          <a:p>
            <a:endParaRPr lang="fr-FR" sz="1600" dirty="0"/>
          </a:p>
        </p:txBody>
      </p:sp>
    </p:spTree>
    <p:extLst>
      <p:ext uri="{BB962C8B-B14F-4D97-AF65-F5344CB8AC3E}">
        <p14:creationId xmlns:p14="http://schemas.microsoft.com/office/powerpoint/2010/main" val="1404045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Méthode de cotation</a:t>
            </a:r>
            <a:endParaRPr lang="fr-FR" dirty="0"/>
          </a:p>
        </p:txBody>
      </p:sp>
      <p:sp>
        <p:nvSpPr>
          <p:cNvPr id="3" name="Espace réservé du contenu 2"/>
          <p:cNvSpPr>
            <a:spLocks noGrp="1"/>
          </p:cNvSpPr>
          <p:nvPr>
            <p:ph idx="1"/>
          </p:nvPr>
        </p:nvSpPr>
        <p:spPr/>
        <p:txBody>
          <a:bodyPr>
            <a:normAutofit lnSpcReduction="10000"/>
          </a:bodyPr>
          <a:lstStyle/>
          <a:p>
            <a:r>
              <a:rPr lang="fr-FR" dirty="0" smtClean="0"/>
              <a:t>De 0 à 2</a:t>
            </a:r>
          </a:p>
          <a:p>
            <a:r>
              <a:rPr lang="fr-FR" dirty="0" smtClean="0"/>
              <a:t>Par exemple, expression d’un choix :</a:t>
            </a:r>
          </a:p>
          <a:p>
            <a:pPr marL="0" indent="0">
              <a:buNone/>
            </a:pPr>
            <a:r>
              <a:rPr lang="fr-FR" dirty="0" smtClean="0"/>
              <a:t>« </a:t>
            </a:r>
            <a:r>
              <a:rPr lang="fr-FR" b="1" dirty="0" smtClean="0"/>
              <a:t>Cotation 2 – </a:t>
            </a:r>
            <a:r>
              <a:rPr lang="fr-FR" dirty="0" smtClean="0"/>
              <a:t>le patient fait un choix, ou exprime le désir qu’un professionnel ou une autre personne responsable (par exemple, un proche) fasse le choix.</a:t>
            </a:r>
          </a:p>
          <a:p>
            <a:pPr marL="0" indent="0">
              <a:buNone/>
            </a:pPr>
            <a:r>
              <a:rPr lang="fr-FR" b="1" dirty="0" smtClean="0"/>
              <a:t>Cotation 1 –</a:t>
            </a:r>
            <a:r>
              <a:rPr lang="fr-FR" dirty="0" smtClean="0"/>
              <a:t> le patient fait deux ou trois choix, semble ambivalent.</a:t>
            </a:r>
          </a:p>
          <a:p>
            <a:pPr marL="0" indent="0">
              <a:buNone/>
            </a:pPr>
            <a:r>
              <a:rPr lang="fr-FR" b="1" dirty="0" smtClean="0"/>
              <a:t>Cotation 0 –</a:t>
            </a:r>
            <a:r>
              <a:rPr lang="fr-FR" dirty="0" smtClean="0"/>
              <a:t> le patient ne fait pas de choix. »</a:t>
            </a:r>
          </a:p>
          <a:p>
            <a:pPr marL="0" indent="0">
              <a:buNone/>
            </a:pPr>
            <a:endParaRPr lang="fr-FR" dirty="0"/>
          </a:p>
        </p:txBody>
      </p:sp>
    </p:spTree>
    <p:extLst>
      <p:ext uri="{BB962C8B-B14F-4D97-AF65-F5344CB8AC3E}">
        <p14:creationId xmlns:p14="http://schemas.microsoft.com/office/powerpoint/2010/main" val="1113183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Interprétation </a:t>
            </a:r>
            <a:endParaRPr lang="fr-FR" dirty="0"/>
          </a:p>
        </p:txBody>
      </p:sp>
      <p:sp>
        <p:nvSpPr>
          <p:cNvPr id="3" name="Espace réservé du contenu 2"/>
          <p:cNvSpPr>
            <a:spLocks noGrp="1"/>
          </p:cNvSpPr>
          <p:nvPr>
            <p:ph idx="1"/>
          </p:nvPr>
        </p:nvSpPr>
        <p:spPr/>
        <p:txBody>
          <a:bodyPr>
            <a:normAutofit fontScale="70000" lnSpcReduction="20000"/>
          </a:bodyPr>
          <a:lstStyle/>
          <a:p>
            <a:pPr marL="0" indent="0">
              <a:buNone/>
            </a:pPr>
            <a:r>
              <a:rPr lang="fr-FR" dirty="0" smtClean="0"/>
              <a:t>« </a:t>
            </a:r>
            <a:r>
              <a:rPr lang="fr-FR" b="1" dirty="0"/>
              <a:t>le </a:t>
            </a:r>
            <a:r>
              <a:rPr lang="fr-FR" b="1" dirty="0" err="1"/>
              <a:t>MacCAT</a:t>
            </a:r>
            <a:r>
              <a:rPr lang="fr-FR" b="1" dirty="0"/>
              <a:t>-T ne fournit pas de scores traduisant directement une incompétence ou une compétence légales.</a:t>
            </a:r>
            <a:r>
              <a:rPr lang="fr-FR" dirty="0"/>
              <a:t> Les patients dont les cotations </a:t>
            </a:r>
            <a:r>
              <a:rPr lang="fr-FR" dirty="0" err="1"/>
              <a:t>MacCAT</a:t>
            </a:r>
            <a:r>
              <a:rPr lang="fr-FR" dirty="0"/>
              <a:t>-T sont </a:t>
            </a:r>
            <a:r>
              <a:rPr lang="fr-FR" b="1" dirty="0"/>
              <a:t>dans la « moyenne » ou au-delà pour les quatre aptitudes </a:t>
            </a:r>
            <a:r>
              <a:rPr lang="fr-FR" b="1" dirty="0" err="1"/>
              <a:t>MacCAT</a:t>
            </a:r>
            <a:r>
              <a:rPr lang="fr-FR" b="1" dirty="0"/>
              <a:t>-T </a:t>
            </a:r>
            <a:r>
              <a:rPr lang="fr-FR" dirty="0"/>
              <a:t>ont très probablement des aptitudes décisionnelles suffisantes pour un jugement de compétence à prendre la plupart des décisions de traitement. En contraste, </a:t>
            </a:r>
            <a:r>
              <a:rPr lang="fr-FR" b="1" dirty="0"/>
              <a:t>seules de très faibles cotations </a:t>
            </a:r>
            <a:r>
              <a:rPr lang="fr-FR" b="1" dirty="0" err="1"/>
              <a:t>MacCAT</a:t>
            </a:r>
            <a:r>
              <a:rPr lang="fr-FR" b="1" dirty="0"/>
              <a:t>-T suggèrent la possibilité d’une incompétence à la prise de décision de traitement</a:t>
            </a:r>
            <a:r>
              <a:rPr lang="fr-FR" dirty="0" smtClean="0"/>
              <a:t>. »</a:t>
            </a:r>
          </a:p>
          <a:p>
            <a:pPr marL="0" indent="0">
              <a:buNone/>
            </a:pPr>
            <a:r>
              <a:rPr lang="fr-FR" dirty="0" smtClean="0"/>
              <a:t>« Les </a:t>
            </a:r>
            <a:r>
              <a:rPr lang="fr-FR" dirty="0"/>
              <a:t>cotations faibles seules fournissent rarement une base adéquate au jugement final de compétence. </a:t>
            </a:r>
            <a:r>
              <a:rPr lang="fr-FR" dirty="0" smtClean="0"/>
              <a:t>(…) </a:t>
            </a:r>
            <a:r>
              <a:rPr lang="fr-FR" b="1" dirty="0" smtClean="0"/>
              <a:t>ces </a:t>
            </a:r>
            <a:r>
              <a:rPr lang="fr-FR" b="1" dirty="0"/>
              <a:t>cotations elles-mêmes doivent être interprétées cliniquement</a:t>
            </a:r>
            <a:r>
              <a:rPr lang="fr-FR" dirty="0"/>
              <a:t>, afin de décrire la signification des performances du patient au </a:t>
            </a:r>
            <a:r>
              <a:rPr lang="fr-FR" dirty="0" err="1"/>
              <a:t>MacCAT</a:t>
            </a:r>
            <a:r>
              <a:rPr lang="fr-FR" dirty="0"/>
              <a:t>-T. Cela requiert </a:t>
            </a:r>
            <a:r>
              <a:rPr lang="fr-FR" b="1" dirty="0"/>
              <a:t>l’utilisation des observations cliniques issues des évaluations diagnostiques, des examens de l’état mental, et de l’histoire psychiatrique et psychosociale, tout comme de considérer les tâches de prise de décision auxquelles le patient est confronté</a:t>
            </a:r>
            <a:r>
              <a:rPr lang="fr-FR" dirty="0" smtClean="0"/>
              <a:t>. »</a:t>
            </a:r>
            <a:endParaRPr lang="fr-FR" dirty="0"/>
          </a:p>
          <a:p>
            <a:endParaRPr lang="fr-FR" dirty="0"/>
          </a:p>
        </p:txBody>
      </p:sp>
    </p:spTree>
    <p:extLst>
      <p:ext uri="{BB962C8B-B14F-4D97-AF65-F5344CB8AC3E}">
        <p14:creationId xmlns:p14="http://schemas.microsoft.com/office/powerpoint/2010/main" val="3515344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MacCAT</a:t>
            </a:r>
            <a:r>
              <a:rPr lang="fr-FR" dirty="0" smtClean="0"/>
              <a:t>-R : une étude de 2014</a:t>
            </a:r>
            <a:endParaRPr lang="fr-FR" dirty="0"/>
          </a:p>
        </p:txBody>
      </p:sp>
      <p:sp>
        <p:nvSpPr>
          <p:cNvPr id="3" name="Espace réservé du contenu 2"/>
          <p:cNvSpPr>
            <a:spLocks noGrp="1"/>
          </p:cNvSpPr>
          <p:nvPr>
            <p:ph idx="1"/>
          </p:nvPr>
        </p:nvSpPr>
        <p:spPr>
          <a:xfrm>
            <a:off x="457200" y="1340768"/>
            <a:ext cx="8229600" cy="4785395"/>
          </a:xfrm>
        </p:spPr>
        <p:txBody>
          <a:bodyPr>
            <a:normAutofit/>
          </a:bodyPr>
          <a:lstStyle/>
          <a:p>
            <a:pPr marL="0" indent="0">
              <a:buNone/>
            </a:pPr>
            <a:r>
              <a:rPr lang="en-US" sz="1400" b="1" dirty="0" smtClean="0"/>
              <a:t>“Accuracy </a:t>
            </a:r>
            <a:r>
              <a:rPr lang="en-US" sz="1400" b="1" dirty="0"/>
              <a:t>of the MacArthur Competence Assessment </a:t>
            </a:r>
            <a:r>
              <a:rPr lang="en-US" sz="1400" b="1" dirty="0" smtClean="0"/>
              <a:t>Tool for </a:t>
            </a:r>
            <a:r>
              <a:rPr lang="en-US" sz="1400" b="1" dirty="0"/>
              <a:t>Clinical Research (</a:t>
            </a:r>
            <a:r>
              <a:rPr lang="en-US" sz="1400" b="1" dirty="0" err="1"/>
              <a:t>MacCAT</a:t>
            </a:r>
            <a:r>
              <a:rPr lang="en-US" sz="1400" b="1" dirty="0"/>
              <a:t>-CR) for </a:t>
            </a:r>
            <a:r>
              <a:rPr lang="en-US" sz="1400" b="1" dirty="0" smtClean="0"/>
              <a:t>Measuring Children’s </a:t>
            </a:r>
            <a:r>
              <a:rPr lang="en-US" sz="1400" b="1" dirty="0"/>
              <a:t>Competence to Consent to Clinical </a:t>
            </a:r>
            <a:r>
              <a:rPr lang="en-US" sz="1400" b="1" dirty="0" smtClean="0"/>
              <a:t>Research”</a:t>
            </a:r>
          </a:p>
          <a:p>
            <a:pPr marL="0" indent="0">
              <a:buNone/>
            </a:pPr>
            <a:r>
              <a:rPr lang="fr-FR" sz="1400" dirty="0" smtClean="0"/>
              <a:t>Hein and all., </a:t>
            </a:r>
            <a:r>
              <a:rPr lang="pt-BR" sz="1400" i="1" dirty="0" smtClean="0"/>
              <a:t>JAMA </a:t>
            </a:r>
            <a:r>
              <a:rPr lang="pt-BR" sz="1400" i="1" dirty="0"/>
              <a:t>Pediatr</a:t>
            </a:r>
            <a:r>
              <a:rPr lang="pt-BR" sz="1400" dirty="0"/>
              <a:t>. </a:t>
            </a:r>
            <a:r>
              <a:rPr lang="pt-BR" sz="1400" dirty="0" smtClean="0"/>
              <a:t>2014</a:t>
            </a:r>
          </a:p>
          <a:p>
            <a:pPr marL="0" indent="0">
              <a:buNone/>
            </a:pPr>
            <a:endParaRPr lang="pt-BR" sz="1400" dirty="0" smtClean="0"/>
          </a:p>
          <a:p>
            <a:r>
              <a:rPr lang="en-US" sz="1400" dirty="0" smtClean="0"/>
              <a:t>Population : children and adolescents </a:t>
            </a:r>
            <a:r>
              <a:rPr lang="en-US" sz="1400" b="1" dirty="0"/>
              <a:t>aged 6 to 18 </a:t>
            </a:r>
            <a:r>
              <a:rPr lang="en-US" sz="1400" b="1" dirty="0" smtClean="0"/>
              <a:t>years</a:t>
            </a:r>
            <a:r>
              <a:rPr lang="en-US" sz="1400" dirty="0" smtClean="0"/>
              <a:t>, </a:t>
            </a:r>
            <a:r>
              <a:rPr lang="en-US" sz="1400" dirty="0" err="1" smtClean="0"/>
              <a:t>allergology</a:t>
            </a:r>
            <a:r>
              <a:rPr lang="en-US" sz="1400" dirty="0" smtClean="0"/>
              <a:t>, gastroenterology</a:t>
            </a:r>
            <a:r>
              <a:rPr lang="en-US" sz="1400" dirty="0"/>
              <a:t>, oncology, ophthalmology, and pulmonology from January 1, 2012, </a:t>
            </a:r>
            <a:r>
              <a:rPr lang="en-US" sz="1400" dirty="0" smtClean="0"/>
              <a:t>through January </a:t>
            </a:r>
            <a:r>
              <a:rPr lang="en-US" sz="1400" dirty="0"/>
              <a:t>1, 2014. Participants were eligible for clinical research studies, including </a:t>
            </a:r>
            <a:r>
              <a:rPr lang="en-US" sz="1400" b="1" dirty="0" smtClean="0"/>
              <a:t>observational studies </a:t>
            </a:r>
            <a:r>
              <a:rPr lang="en-US" sz="1400" b="1" dirty="0"/>
              <a:t>and randomized clinical trials</a:t>
            </a:r>
            <a:r>
              <a:rPr lang="en-US" sz="1400" dirty="0" smtClean="0"/>
              <a:t>.</a:t>
            </a:r>
          </a:p>
          <a:p>
            <a:r>
              <a:rPr lang="en-US" sz="1400" b="1" dirty="0" smtClean="0"/>
              <a:t>Age </a:t>
            </a:r>
            <a:r>
              <a:rPr lang="en-US" sz="1400" b="1" dirty="0"/>
              <a:t>was a good predictor </a:t>
            </a:r>
            <a:r>
              <a:rPr lang="en-US" sz="1400" dirty="0" smtClean="0"/>
              <a:t>of competence </a:t>
            </a:r>
            <a:r>
              <a:rPr lang="en-US" sz="1400" dirty="0"/>
              <a:t>on the </a:t>
            </a:r>
            <a:r>
              <a:rPr lang="en-US" sz="1400" dirty="0" err="1"/>
              <a:t>MacCAT</a:t>
            </a:r>
            <a:r>
              <a:rPr lang="en-US" sz="1400" dirty="0"/>
              <a:t>-CR </a:t>
            </a:r>
            <a:endParaRPr lang="en-US" sz="1400" dirty="0" smtClean="0"/>
          </a:p>
          <a:p>
            <a:r>
              <a:rPr lang="en-US" sz="1400" b="1" u="sng" dirty="0" smtClean="0"/>
              <a:t>In </a:t>
            </a:r>
            <a:r>
              <a:rPr lang="en-US" sz="1400" b="1" u="sng" dirty="0"/>
              <a:t>children younger than 9.6 years, competence was unlikely </a:t>
            </a:r>
            <a:r>
              <a:rPr lang="en-US" sz="1400" b="1" dirty="0"/>
              <a:t>(sensitivity, 90%)</a:t>
            </a:r>
            <a:r>
              <a:rPr lang="en-US" sz="1400" dirty="0"/>
              <a:t>; </a:t>
            </a:r>
            <a:r>
              <a:rPr lang="en-US" sz="1400" b="1" dirty="0" smtClean="0"/>
              <a:t>in those </a:t>
            </a:r>
            <a:r>
              <a:rPr lang="en-US" sz="1400" b="1" u="sng" dirty="0"/>
              <a:t>older than 11.2 years, competence was probable</a:t>
            </a:r>
            <a:r>
              <a:rPr lang="en-US" sz="1400" b="1" dirty="0"/>
              <a:t> (specificity, 90%). </a:t>
            </a:r>
            <a:r>
              <a:rPr lang="en-US" sz="1800" b="1" u="sng" dirty="0"/>
              <a:t>The optimal </a:t>
            </a:r>
            <a:r>
              <a:rPr lang="en-US" sz="1800" b="1" u="sng" dirty="0" smtClean="0"/>
              <a:t>cutoff age </a:t>
            </a:r>
            <a:r>
              <a:rPr lang="en-US" sz="1800" b="1" u="sng" dirty="0"/>
              <a:t>was 10.4 years (sensitivity, 81%; specificity, 84</a:t>
            </a:r>
            <a:r>
              <a:rPr lang="en-US" sz="1800" b="1" u="sng" dirty="0" smtClean="0"/>
              <a:t>%). [</a:t>
            </a:r>
            <a:r>
              <a:rPr lang="en-US" sz="1800" b="1" u="sng" dirty="0" err="1" smtClean="0"/>
              <a:t>stade</a:t>
            </a:r>
            <a:r>
              <a:rPr lang="en-US" sz="1800" b="1" u="sng" dirty="0" smtClean="0"/>
              <a:t> des operations </a:t>
            </a:r>
            <a:r>
              <a:rPr lang="en-US" sz="1800" b="1" u="sng" dirty="0" err="1" smtClean="0"/>
              <a:t>formelles</a:t>
            </a:r>
            <a:r>
              <a:rPr lang="en-US" sz="1800" b="1" u="sng" dirty="0" smtClean="0"/>
              <a:t>, Piaget]</a:t>
            </a:r>
            <a:endParaRPr lang="en-US" sz="1800" b="1" u="sng" dirty="0"/>
          </a:p>
          <a:p>
            <a:r>
              <a:rPr lang="en-US" sz="1400" dirty="0"/>
              <a:t>CONCLUSIONS AND RELEVANCE </a:t>
            </a:r>
            <a:r>
              <a:rPr lang="en-US" sz="1400" dirty="0" smtClean="0"/>
              <a:t> </a:t>
            </a:r>
            <a:r>
              <a:rPr lang="en-US" sz="1400" b="1" dirty="0" smtClean="0"/>
              <a:t>In </a:t>
            </a:r>
            <a:r>
              <a:rPr lang="en-US" sz="1400" b="1" dirty="0"/>
              <a:t>children aged 9.6 to 11.2 years, consent may be justified when competence </a:t>
            </a:r>
            <a:r>
              <a:rPr lang="en-US" sz="1400" b="1" dirty="0" smtClean="0"/>
              <a:t>can be </a:t>
            </a:r>
            <a:r>
              <a:rPr lang="en-US" sz="1400" b="1" dirty="0"/>
              <a:t>demonstrated in individual cases by the </a:t>
            </a:r>
            <a:r>
              <a:rPr lang="en-US" sz="1400" b="1" dirty="0" err="1"/>
              <a:t>MacCAT</a:t>
            </a:r>
            <a:r>
              <a:rPr lang="en-US" sz="1400" b="1" dirty="0"/>
              <a:t>-CR. </a:t>
            </a:r>
            <a:endParaRPr lang="en-US" sz="1400" b="1" dirty="0" smtClean="0"/>
          </a:p>
          <a:p>
            <a:pPr marL="0" indent="0">
              <a:buNone/>
            </a:pPr>
            <a:endParaRPr lang="en-US" sz="1400" b="1" dirty="0"/>
          </a:p>
          <a:p>
            <a:pPr marL="0" indent="0">
              <a:buNone/>
            </a:pPr>
            <a:endParaRPr lang="en-US" sz="1400" b="1" dirty="0" smtClean="0"/>
          </a:p>
          <a:p>
            <a:pPr marL="0" indent="0">
              <a:buNone/>
            </a:pPr>
            <a:endParaRPr lang="en-US" sz="1400" b="1" dirty="0"/>
          </a:p>
          <a:p>
            <a:pPr marL="0" indent="0">
              <a:buNone/>
            </a:pPr>
            <a:r>
              <a:rPr lang="en-US" sz="1400" b="1" dirty="0" err="1" smtClean="0"/>
              <a:t>Académie</a:t>
            </a:r>
            <a:r>
              <a:rPr lang="en-US" sz="1400" b="1" dirty="0" smtClean="0"/>
              <a:t> </a:t>
            </a:r>
            <a:r>
              <a:rPr lang="en-US" sz="1400" b="1" dirty="0" err="1" smtClean="0"/>
              <a:t>américaine</a:t>
            </a:r>
            <a:r>
              <a:rPr lang="en-US" sz="1400" b="1" dirty="0" smtClean="0"/>
              <a:t> de </a:t>
            </a:r>
            <a:r>
              <a:rPr lang="en-US" sz="1400" b="1" dirty="0" err="1" smtClean="0"/>
              <a:t>pédiatrie</a:t>
            </a:r>
            <a:r>
              <a:rPr lang="en-US" sz="1400" b="1" dirty="0" smtClean="0"/>
              <a:t> (1995) </a:t>
            </a:r>
            <a:r>
              <a:rPr lang="en-US" sz="1400" b="1" dirty="0" err="1" smtClean="0"/>
              <a:t>soutenait</a:t>
            </a:r>
            <a:r>
              <a:rPr lang="en-US" sz="1400" b="1" dirty="0" smtClean="0"/>
              <a:t> un </a:t>
            </a:r>
            <a:r>
              <a:rPr lang="en-US" sz="1400" b="1" dirty="0" err="1" smtClean="0"/>
              <a:t>âge-limite</a:t>
            </a:r>
            <a:r>
              <a:rPr lang="en-US" sz="1400" b="1" dirty="0" smtClean="0"/>
              <a:t> de 7 </a:t>
            </a:r>
            <a:r>
              <a:rPr lang="en-US" sz="1400" b="1" dirty="0" err="1" smtClean="0"/>
              <a:t>ans</a:t>
            </a:r>
            <a:r>
              <a:rPr lang="en-US" sz="1400" b="1" dirty="0" smtClean="0"/>
              <a:t> pour la competence à la participation à la </a:t>
            </a:r>
            <a:r>
              <a:rPr lang="en-US" sz="1400" b="1" dirty="0" err="1" smtClean="0"/>
              <a:t>recherche</a:t>
            </a:r>
            <a:r>
              <a:rPr lang="en-US" sz="1400" b="1" dirty="0" smtClean="0"/>
              <a:t> (Knox, Burkhart, 2007). </a:t>
            </a:r>
            <a:endParaRPr lang="fr-FR" sz="1400" dirty="0"/>
          </a:p>
        </p:txBody>
      </p:sp>
    </p:spTree>
    <p:extLst>
      <p:ext uri="{BB962C8B-B14F-4D97-AF65-F5344CB8AC3E}">
        <p14:creationId xmlns:p14="http://schemas.microsoft.com/office/powerpoint/2010/main" val="2150652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2. L’évaluation de la liberté</a:t>
            </a:r>
            <a:endParaRPr lang="fr-FR" dirty="0"/>
          </a:p>
        </p:txBody>
      </p:sp>
      <p:sp>
        <p:nvSpPr>
          <p:cNvPr id="3" name="Espace réservé du contenu 2"/>
          <p:cNvSpPr>
            <a:spLocks noGrp="1"/>
          </p:cNvSpPr>
          <p:nvPr>
            <p:ph idx="1"/>
          </p:nvPr>
        </p:nvSpPr>
        <p:spPr/>
        <p:txBody>
          <a:bodyPr/>
          <a:lstStyle/>
          <a:p>
            <a:r>
              <a:rPr lang="fr-FR" sz="1800" dirty="0" smtClean="0"/>
              <a:t>Dépendance à ses parents : recherche sur des patients (entre 8 et 22 ans) diabétiques montrent une confiance ++ / parents et soignants (Broome &amp; Richards, 2003).</a:t>
            </a:r>
          </a:p>
          <a:p>
            <a:r>
              <a:rPr lang="fr-FR" sz="1800" dirty="0" smtClean="0"/>
              <a:t>Le mineur est-il questionné avant ses parents ? Connait-il l’avis de ses parents ? Impact d’un </a:t>
            </a:r>
            <a:r>
              <a:rPr lang="fr-FR" sz="1800" dirty="0"/>
              <a:t>d</a:t>
            </a:r>
            <a:r>
              <a:rPr lang="fr-FR" sz="1800" dirty="0" smtClean="0"/>
              <a:t>ivorce, d’une séparation ou instabilité avec avis divergents ? </a:t>
            </a:r>
            <a:r>
              <a:rPr lang="en-US" sz="1800" b="1" dirty="0" smtClean="0"/>
              <a:t>(</a:t>
            </a:r>
            <a:r>
              <a:rPr lang="en-US" sz="1800" dirty="0"/>
              <a:t>Knox, Burkhart, 2007). </a:t>
            </a:r>
            <a:endParaRPr lang="fr-FR" sz="1800" dirty="0" smtClean="0"/>
          </a:p>
          <a:p>
            <a:r>
              <a:rPr lang="fr-FR" sz="1800" dirty="0" smtClean="0"/>
              <a:t>Le contexte de l’adolescence…+ de 14 ans : même compétence que les adultes ? (American </a:t>
            </a:r>
            <a:r>
              <a:rPr lang="fr-FR" sz="1800" dirty="0" err="1" smtClean="0"/>
              <a:t>Academy</a:t>
            </a:r>
            <a:r>
              <a:rPr lang="fr-FR" sz="1800" dirty="0" smtClean="0"/>
              <a:t> of </a:t>
            </a:r>
            <a:r>
              <a:rPr lang="fr-FR" sz="1800" dirty="0" err="1" smtClean="0"/>
              <a:t>Pediatrics</a:t>
            </a:r>
            <a:r>
              <a:rPr lang="fr-FR" sz="1800" dirty="0" smtClean="0"/>
              <a:t>, 1995). Respect de leur intimité</a:t>
            </a:r>
          </a:p>
          <a:p>
            <a:r>
              <a:rPr lang="fr-FR" sz="1800" dirty="0" smtClean="0"/>
              <a:t>Le </a:t>
            </a:r>
            <a:r>
              <a:rPr lang="fr-FR" sz="1800" dirty="0" err="1" smtClean="0"/>
              <a:t>MacCat</a:t>
            </a:r>
            <a:r>
              <a:rPr lang="fr-FR" sz="1800" dirty="0" smtClean="0"/>
              <a:t>-T : la capacité à exprimer un choix, l’appréciation des troubles peuvent aussi fournir des indications sur d’éventuelles contraintes sur la décision</a:t>
            </a:r>
          </a:p>
          <a:p>
            <a:endParaRPr lang="fr-FR" sz="2000" dirty="0"/>
          </a:p>
        </p:txBody>
      </p:sp>
    </p:spTree>
    <p:extLst>
      <p:ext uri="{BB962C8B-B14F-4D97-AF65-F5344CB8AC3E}">
        <p14:creationId xmlns:p14="http://schemas.microsoft.com/office/powerpoint/2010/main" val="9626547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a:t>E</a:t>
            </a:r>
            <a:r>
              <a:rPr lang="fr-FR" sz="2800" dirty="0" smtClean="0"/>
              <a:t>tudes dans le soin </a:t>
            </a:r>
            <a:r>
              <a:rPr lang="fr-FR" sz="2800" dirty="0" err="1" smtClean="0"/>
              <a:t>pubmed</a:t>
            </a:r>
            <a:r>
              <a:rPr lang="fr-FR" sz="2800" dirty="0"/>
              <a:t> : «  </a:t>
            </a:r>
            <a:r>
              <a:rPr lang="fr-FR" sz="2800" dirty="0" err="1" smtClean="0"/>
              <a:t>maccat</a:t>
            </a:r>
            <a:r>
              <a:rPr lang="fr-FR" sz="2800" dirty="0" smtClean="0"/>
              <a:t>-t, minors, </a:t>
            </a:r>
            <a:r>
              <a:rPr lang="fr-FR" sz="2800" dirty="0" err="1" smtClean="0"/>
              <a:t>children</a:t>
            </a:r>
            <a:r>
              <a:rPr lang="fr-FR" sz="2800" dirty="0" smtClean="0"/>
              <a:t> » 4 ou 5 études…</a:t>
            </a:r>
            <a:endParaRPr lang="fr-FR" sz="2800" dirty="0"/>
          </a:p>
        </p:txBody>
      </p:sp>
      <p:sp>
        <p:nvSpPr>
          <p:cNvPr id="3" name="Espace réservé du contenu 2"/>
          <p:cNvSpPr>
            <a:spLocks noGrp="1"/>
          </p:cNvSpPr>
          <p:nvPr>
            <p:ph idx="1"/>
          </p:nvPr>
        </p:nvSpPr>
        <p:spPr/>
        <p:txBody>
          <a:bodyPr>
            <a:normAutofit lnSpcReduction="10000"/>
          </a:bodyPr>
          <a:lstStyle/>
          <a:p>
            <a:r>
              <a:rPr lang="fr-FR" sz="2000" dirty="0" err="1"/>
              <a:t>Vrouenraets</a:t>
            </a:r>
            <a:r>
              <a:rPr lang="fr-FR" sz="2000" dirty="0"/>
              <a:t> LJJJ, de </a:t>
            </a:r>
            <a:r>
              <a:rPr lang="fr-FR" sz="2000" dirty="0" err="1"/>
              <a:t>Vries</a:t>
            </a:r>
            <a:r>
              <a:rPr lang="fr-FR" sz="2000" dirty="0"/>
              <a:t> ALC, de </a:t>
            </a:r>
            <a:r>
              <a:rPr lang="fr-FR" sz="2000" dirty="0" err="1"/>
              <a:t>Vries</a:t>
            </a:r>
            <a:r>
              <a:rPr lang="fr-FR" sz="2000" dirty="0"/>
              <a:t> MC, van der </a:t>
            </a:r>
            <a:r>
              <a:rPr lang="fr-FR" sz="2000" dirty="0" err="1"/>
              <a:t>Miesen</a:t>
            </a:r>
            <a:r>
              <a:rPr lang="fr-FR" sz="2000" dirty="0"/>
              <a:t> AIR, Hein IM. </a:t>
            </a:r>
            <a:r>
              <a:rPr lang="fr-FR" sz="2000" b="1" dirty="0" err="1"/>
              <a:t>Assessing</a:t>
            </a:r>
            <a:r>
              <a:rPr lang="fr-FR" sz="2000" b="1" dirty="0"/>
              <a:t> </a:t>
            </a:r>
            <a:r>
              <a:rPr lang="fr-FR" sz="2000" b="1" dirty="0" err="1"/>
              <a:t>Medical</a:t>
            </a:r>
            <a:r>
              <a:rPr lang="fr-FR" sz="2000" b="1" dirty="0"/>
              <a:t> </a:t>
            </a:r>
            <a:r>
              <a:rPr lang="fr-FR" sz="2000" b="1" dirty="0" err="1"/>
              <a:t>Decision-Making</a:t>
            </a:r>
            <a:r>
              <a:rPr lang="fr-FR" sz="2000" b="1" dirty="0"/>
              <a:t> </a:t>
            </a:r>
            <a:r>
              <a:rPr lang="fr-FR" sz="2000" b="1" dirty="0" err="1"/>
              <a:t>Competence</a:t>
            </a:r>
            <a:r>
              <a:rPr lang="fr-FR" sz="2000" b="1" dirty="0"/>
              <a:t> in </a:t>
            </a:r>
            <a:r>
              <a:rPr lang="fr-FR" sz="2000" b="1" dirty="0" err="1"/>
              <a:t>Transgender</a:t>
            </a:r>
            <a:r>
              <a:rPr lang="fr-FR" sz="2000" b="1" dirty="0"/>
              <a:t> </a:t>
            </a:r>
            <a:r>
              <a:rPr lang="fr-FR" sz="2000" b="1" dirty="0" err="1"/>
              <a:t>Youth</a:t>
            </a:r>
            <a:r>
              <a:rPr lang="fr-FR" sz="2000" b="1" dirty="0"/>
              <a:t>. </a:t>
            </a:r>
            <a:r>
              <a:rPr lang="fr-FR" sz="2000" dirty="0" err="1"/>
              <a:t>Pediatrics</a:t>
            </a:r>
            <a:r>
              <a:rPr lang="fr-FR" sz="2000" dirty="0"/>
              <a:t>. 2021 </a:t>
            </a:r>
            <a:r>
              <a:rPr lang="fr-FR" sz="2000" dirty="0" err="1"/>
              <a:t>Dec</a:t>
            </a:r>
            <a:r>
              <a:rPr lang="fr-FR" sz="2000" dirty="0"/>
              <a:t> </a:t>
            </a:r>
            <a:r>
              <a:rPr lang="fr-FR" sz="2000" dirty="0" smtClean="0"/>
              <a:t>1;148(6)</a:t>
            </a:r>
            <a:endParaRPr lang="fr-FR" sz="2000" dirty="0"/>
          </a:p>
          <a:p>
            <a:r>
              <a:rPr lang="fr-FR" sz="2000" dirty="0" err="1" smtClean="0"/>
              <a:t>Turrell</a:t>
            </a:r>
            <a:r>
              <a:rPr lang="fr-FR" sz="2000" dirty="0" smtClean="0"/>
              <a:t> </a:t>
            </a:r>
            <a:r>
              <a:rPr lang="fr-FR" sz="2000" dirty="0"/>
              <a:t>SL, Peterson-</a:t>
            </a:r>
            <a:r>
              <a:rPr lang="fr-FR" sz="2000" dirty="0" err="1"/>
              <a:t>Badali</a:t>
            </a:r>
            <a:r>
              <a:rPr lang="fr-FR" sz="2000" dirty="0"/>
              <a:t> M, </a:t>
            </a:r>
            <a:r>
              <a:rPr lang="fr-FR" sz="2000" dirty="0" err="1"/>
              <a:t>Katzman</a:t>
            </a:r>
            <a:r>
              <a:rPr lang="fr-FR" sz="2000" dirty="0"/>
              <a:t> DK. </a:t>
            </a:r>
            <a:r>
              <a:rPr lang="fr-FR" sz="2000" b="1" dirty="0"/>
              <a:t>Consent to </a:t>
            </a:r>
            <a:r>
              <a:rPr lang="fr-FR" sz="2000" b="1" dirty="0" err="1"/>
              <a:t>treatment</a:t>
            </a:r>
            <a:r>
              <a:rPr lang="fr-FR" sz="2000" b="1" dirty="0"/>
              <a:t> in adolescents </a:t>
            </a:r>
            <a:r>
              <a:rPr lang="fr-FR" sz="2000" b="1" dirty="0" err="1"/>
              <a:t>with</a:t>
            </a:r>
            <a:r>
              <a:rPr lang="fr-FR" sz="2000" b="1" dirty="0"/>
              <a:t> </a:t>
            </a:r>
            <a:r>
              <a:rPr lang="fr-FR" sz="2000" b="1" dirty="0" err="1"/>
              <a:t>anorexia</a:t>
            </a:r>
            <a:r>
              <a:rPr lang="fr-FR" sz="2000" b="1" dirty="0"/>
              <a:t> </a:t>
            </a:r>
            <a:r>
              <a:rPr lang="fr-FR" sz="2000" b="1" dirty="0" err="1"/>
              <a:t>nervosa</a:t>
            </a:r>
            <a:r>
              <a:rPr lang="fr-FR" sz="2000" b="1" dirty="0"/>
              <a:t>.</a:t>
            </a:r>
            <a:r>
              <a:rPr lang="fr-FR" sz="2000" dirty="0"/>
              <a:t> Int J </a:t>
            </a:r>
            <a:r>
              <a:rPr lang="fr-FR" sz="2000" dirty="0" err="1"/>
              <a:t>Eat</a:t>
            </a:r>
            <a:r>
              <a:rPr lang="fr-FR" sz="2000" dirty="0"/>
              <a:t> </a:t>
            </a:r>
            <a:r>
              <a:rPr lang="fr-FR" sz="2000" dirty="0" err="1"/>
              <a:t>Disord</a:t>
            </a:r>
            <a:r>
              <a:rPr lang="fr-FR" sz="2000" dirty="0"/>
              <a:t>. 2011 Dec;44(8):703-7. </a:t>
            </a:r>
            <a:endParaRPr lang="fr-FR" sz="2000" dirty="0" smtClean="0"/>
          </a:p>
          <a:p>
            <a:r>
              <a:rPr lang="fr-FR" sz="2000" dirty="0"/>
              <a:t>Hein IM, </a:t>
            </a:r>
            <a:r>
              <a:rPr lang="fr-FR" sz="2000" dirty="0" err="1"/>
              <a:t>Troost</a:t>
            </a:r>
            <a:r>
              <a:rPr lang="fr-FR" sz="2000" dirty="0"/>
              <a:t> PW, </a:t>
            </a:r>
            <a:r>
              <a:rPr lang="fr-FR" sz="2000" dirty="0" err="1"/>
              <a:t>Lindeboom</a:t>
            </a:r>
            <a:r>
              <a:rPr lang="fr-FR" sz="2000" dirty="0"/>
              <a:t> R, </a:t>
            </a:r>
            <a:r>
              <a:rPr lang="fr-FR" sz="2000" dirty="0" err="1"/>
              <a:t>Christiaans</a:t>
            </a:r>
            <a:r>
              <a:rPr lang="fr-FR" sz="2000" dirty="0"/>
              <a:t> I, </a:t>
            </a:r>
            <a:r>
              <a:rPr lang="fr-FR" sz="2000" dirty="0" err="1"/>
              <a:t>Grisso</a:t>
            </a:r>
            <a:r>
              <a:rPr lang="fr-FR" sz="2000" dirty="0"/>
              <a:t> T, van </a:t>
            </a:r>
            <a:r>
              <a:rPr lang="fr-FR" sz="2000" dirty="0" err="1"/>
              <a:t>Goudoever</a:t>
            </a:r>
            <a:r>
              <a:rPr lang="fr-FR" sz="2000" dirty="0"/>
              <a:t> JB, </a:t>
            </a:r>
            <a:r>
              <a:rPr lang="fr-FR" sz="2000" dirty="0" err="1"/>
              <a:t>Lindauer</a:t>
            </a:r>
            <a:r>
              <a:rPr lang="fr-FR" sz="2000" dirty="0"/>
              <a:t> RJ. </a:t>
            </a:r>
            <a:r>
              <a:rPr lang="fr-FR" sz="2000" b="1" dirty="0" err="1"/>
              <a:t>Feasibility</a:t>
            </a:r>
            <a:r>
              <a:rPr lang="fr-FR" sz="2000" b="1" dirty="0"/>
              <a:t> of an </a:t>
            </a:r>
            <a:r>
              <a:rPr lang="fr-FR" sz="2000" b="1" dirty="0" err="1"/>
              <a:t>Assessment</a:t>
            </a:r>
            <a:r>
              <a:rPr lang="fr-FR" sz="2000" b="1" dirty="0"/>
              <a:t> </a:t>
            </a:r>
            <a:r>
              <a:rPr lang="fr-FR" sz="2000" b="1" dirty="0" err="1"/>
              <a:t>Tool</a:t>
            </a:r>
            <a:r>
              <a:rPr lang="fr-FR" sz="2000" b="1" dirty="0"/>
              <a:t> for </a:t>
            </a:r>
            <a:r>
              <a:rPr lang="fr-FR" sz="2000" b="1" dirty="0" err="1"/>
              <a:t>Children's</a:t>
            </a:r>
            <a:r>
              <a:rPr lang="fr-FR" sz="2000" b="1" dirty="0"/>
              <a:t> </a:t>
            </a:r>
            <a:r>
              <a:rPr lang="fr-FR" sz="2000" b="1" dirty="0" err="1"/>
              <a:t>Competence</a:t>
            </a:r>
            <a:r>
              <a:rPr lang="fr-FR" sz="2000" b="1" dirty="0"/>
              <a:t> to Consent to </a:t>
            </a:r>
            <a:r>
              <a:rPr lang="fr-FR" sz="2000" b="1" dirty="0" err="1"/>
              <a:t>Predictive</a:t>
            </a:r>
            <a:r>
              <a:rPr lang="fr-FR" sz="2000" b="1" dirty="0"/>
              <a:t> </a:t>
            </a:r>
            <a:r>
              <a:rPr lang="fr-FR" sz="2000" b="1" dirty="0" err="1"/>
              <a:t>Genetic</a:t>
            </a:r>
            <a:r>
              <a:rPr lang="fr-FR" sz="2000" b="1" dirty="0"/>
              <a:t> </a:t>
            </a:r>
            <a:r>
              <a:rPr lang="fr-FR" sz="2000" b="1" dirty="0" err="1"/>
              <a:t>Testing</a:t>
            </a:r>
            <a:r>
              <a:rPr lang="fr-FR" sz="2000" b="1" dirty="0"/>
              <a:t>: a Pilot </a:t>
            </a:r>
            <a:r>
              <a:rPr lang="fr-FR" sz="2000" b="1" dirty="0" err="1"/>
              <a:t>Study</a:t>
            </a:r>
            <a:r>
              <a:rPr lang="fr-FR" sz="2000" dirty="0"/>
              <a:t>. J Genet </a:t>
            </a:r>
            <a:r>
              <a:rPr lang="fr-FR" sz="2000" dirty="0" err="1"/>
              <a:t>Couns</a:t>
            </a:r>
            <a:r>
              <a:rPr lang="fr-FR" sz="2000" dirty="0"/>
              <a:t>. 2015 Dec;24(6):971-7. </a:t>
            </a:r>
            <a:endParaRPr lang="fr-FR" sz="2000" dirty="0" smtClean="0"/>
          </a:p>
          <a:p>
            <a:r>
              <a:rPr lang="fr-FR" sz="2000" dirty="0" err="1"/>
              <a:t>Mandarelli</a:t>
            </a:r>
            <a:r>
              <a:rPr lang="fr-FR" sz="2000" dirty="0"/>
              <a:t> G, </a:t>
            </a:r>
            <a:r>
              <a:rPr lang="fr-FR" sz="2000" dirty="0" err="1"/>
              <a:t>Sabatello</a:t>
            </a:r>
            <a:r>
              <a:rPr lang="fr-FR" sz="2000" dirty="0"/>
              <a:t> U, </a:t>
            </a:r>
            <a:r>
              <a:rPr lang="fr-FR" sz="2000" dirty="0" err="1"/>
              <a:t>Lapponi</a:t>
            </a:r>
            <a:r>
              <a:rPr lang="fr-FR" sz="2000" dirty="0"/>
              <a:t> E, Pace G, Ferrara M, </a:t>
            </a:r>
            <a:r>
              <a:rPr lang="fr-FR" sz="2000" dirty="0" err="1"/>
              <a:t>Ferracuti</a:t>
            </a:r>
            <a:r>
              <a:rPr lang="fr-FR" sz="2000" dirty="0"/>
              <a:t> S. </a:t>
            </a:r>
            <a:r>
              <a:rPr lang="fr-FR" sz="2000" b="1" dirty="0" err="1"/>
              <a:t>Treatment</a:t>
            </a:r>
            <a:r>
              <a:rPr lang="fr-FR" sz="2000" b="1" dirty="0"/>
              <a:t> </a:t>
            </a:r>
            <a:r>
              <a:rPr lang="fr-FR" sz="2000" b="1" dirty="0" err="1"/>
              <a:t>Decision-Making</a:t>
            </a:r>
            <a:r>
              <a:rPr lang="fr-FR" sz="2000" b="1" dirty="0"/>
              <a:t> </a:t>
            </a:r>
            <a:r>
              <a:rPr lang="fr-FR" sz="2000" b="1" dirty="0" err="1"/>
              <a:t>Capacity</a:t>
            </a:r>
            <a:r>
              <a:rPr lang="fr-FR" sz="2000" b="1" dirty="0"/>
              <a:t> in </a:t>
            </a:r>
            <a:r>
              <a:rPr lang="fr-FR" sz="2000" b="1" dirty="0" err="1"/>
              <a:t>Children</a:t>
            </a:r>
            <a:r>
              <a:rPr lang="fr-FR" sz="2000" b="1" dirty="0"/>
              <a:t> and Adolescents </a:t>
            </a:r>
            <a:r>
              <a:rPr lang="fr-FR" sz="2000" b="1" dirty="0" err="1"/>
              <a:t>Hospitalized</a:t>
            </a:r>
            <a:r>
              <a:rPr lang="fr-FR" sz="2000" b="1" dirty="0"/>
              <a:t> for an Acute Mental </a:t>
            </a:r>
            <a:r>
              <a:rPr lang="fr-FR" sz="2000" b="1" dirty="0" err="1"/>
              <a:t>Disorder</a:t>
            </a:r>
            <a:r>
              <a:rPr lang="fr-FR" sz="2000" b="1" dirty="0"/>
              <a:t>: The </a:t>
            </a:r>
            <a:r>
              <a:rPr lang="fr-FR" sz="2000" b="1" dirty="0" err="1"/>
              <a:t>Role</a:t>
            </a:r>
            <a:r>
              <a:rPr lang="fr-FR" sz="2000" b="1" dirty="0"/>
              <a:t> of Cognitive </a:t>
            </a:r>
            <a:r>
              <a:rPr lang="fr-FR" sz="2000" b="1" dirty="0" err="1"/>
              <a:t>Functioning</a:t>
            </a:r>
            <a:r>
              <a:rPr lang="fr-FR" sz="2000" b="1" dirty="0"/>
              <a:t> and </a:t>
            </a:r>
            <a:r>
              <a:rPr lang="fr-FR" sz="2000" b="1" dirty="0" err="1"/>
              <a:t>Psychiatric</a:t>
            </a:r>
            <a:r>
              <a:rPr lang="fr-FR" sz="2000" b="1" dirty="0"/>
              <a:t> </a:t>
            </a:r>
            <a:r>
              <a:rPr lang="fr-FR" sz="2000" b="1" dirty="0" err="1"/>
              <a:t>Symptoms</a:t>
            </a:r>
            <a:r>
              <a:rPr lang="fr-FR" sz="2000" b="1" dirty="0"/>
              <a:t>.</a:t>
            </a:r>
            <a:r>
              <a:rPr lang="fr-FR" sz="2000" dirty="0"/>
              <a:t> J Child </a:t>
            </a:r>
            <a:r>
              <a:rPr lang="fr-FR" sz="2000" dirty="0" err="1"/>
              <a:t>Adolesc</a:t>
            </a:r>
            <a:r>
              <a:rPr lang="fr-FR" sz="2000" dirty="0"/>
              <a:t> </a:t>
            </a:r>
            <a:r>
              <a:rPr lang="fr-FR" sz="2000" dirty="0" err="1"/>
              <a:t>Psychopharmacol</a:t>
            </a:r>
            <a:r>
              <a:rPr lang="fr-FR" sz="2000" dirty="0"/>
              <a:t>. 2017 Jun;27(5):462-465</a:t>
            </a:r>
            <a:r>
              <a:rPr lang="fr-FR" sz="2000" dirty="0" smtClean="0"/>
              <a:t>.</a:t>
            </a:r>
            <a:endParaRPr lang="fr-FR" sz="2000" dirty="0"/>
          </a:p>
        </p:txBody>
      </p:sp>
    </p:spTree>
    <p:extLst>
      <p:ext uri="{BB962C8B-B14F-4D97-AF65-F5344CB8AC3E}">
        <p14:creationId xmlns:p14="http://schemas.microsoft.com/office/powerpoint/2010/main" val="617258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Perspectives et conclusion</a:t>
            </a:r>
            <a:endParaRPr lang="fr-FR" dirty="0"/>
          </a:p>
        </p:txBody>
      </p:sp>
      <p:sp>
        <p:nvSpPr>
          <p:cNvPr id="3" name="Espace réservé du contenu 2"/>
          <p:cNvSpPr>
            <a:spLocks noGrp="1"/>
          </p:cNvSpPr>
          <p:nvPr>
            <p:ph idx="1"/>
          </p:nvPr>
        </p:nvSpPr>
        <p:spPr/>
        <p:txBody>
          <a:bodyPr>
            <a:normAutofit/>
          </a:bodyPr>
          <a:lstStyle/>
          <a:p>
            <a:r>
              <a:rPr lang="fr-FR" dirty="0" smtClean="0"/>
              <a:t>Une étude française sur le MCT en pédiatrie ? Dans </a:t>
            </a:r>
            <a:r>
              <a:rPr lang="fr-FR" dirty="0" err="1" smtClean="0"/>
              <a:t>quel.s</a:t>
            </a:r>
            <a:r>
              <a:rPr lang="fr-FR" dirty="0" smtClean="0"/>
              <a:t> </a:t>
            </a:r>
            <a:r>
              <a:rPr lang="fr-FR" dirty="0" err="1" smtClean="0"/>
              <a:t>contexte.s</a:t>
            </a:r>
            <a:r>
              <a:rPr lang="fr-FR" dirty="0" smtClean="0"/>
              <a:t> </a:t>
            </a:r>
            <a:r>
              <a:rPr lang="fr-FR" dirty="0" err="1" smtClean="0"/>
              <a:t>particulier.s</a:t>
            </a:r>
            <a:r>
              <a:rPr lang="fr-FR" dirty="0" smtClean="0"/>
              <a:t> ? Refus de traitement ?</a:t>
            </a:r>
          </a:p>
          <a:p>
            <a:r>
              <a:rPr lang="fr-FR" dirty="0" err="1" smtClean="0"/>
              <a:t>Quelle.s</a:t>
            </a:r>
            <a:r>
              <a:rPr lang="fr-FR" dirty="0" smtClean="0"/>
              <a:t> </a:t>
            </a:r>
            <a:r>
              <a:rPr lang="fr-FR" dirty="0" err="1" smtClean="0"/>
              <a:t>adaptation.s</a:t>
            </a:r>
            <a:r>
              <a:rPr lang="fr-FR" dirty="0" smtClean="0"/>
              <a:t> du MCT ?</a:t>
            </a:r>
          </a:p>
          <a:p>
            <a:pPr marL="0" indent="0">
              <a:buNone/>
            </a:pPr>
            <a:r>
              <a:rPr lang="fr-FR" dirty="0" smtClean="0"/>
              <a:t>- Recherche scientifique : ECR, placebo, etc.</a:t>
            </a:r>
            <a:endParaRPr lang="fr-FR" dirty="0"/>
          </a:p>
          <a:p>
            <a:pPr marL="0" indent="0">
              <a:buNone/>
            </a:pPr>
            <a:r>
              <a:rPr lang="fr-FR" dirty="0" smtClean="0"/>
              <a:t>- L’utilisation du MCT en consultation d’éthique clinique</a:t>
            </a:r>
          </a:p>
        </p:txBody>
      </p:sp>
    </p:spTree>
    <p:extLst>
      <p:ext uri="{BB962C8B-B14F-4D97-AF65-F5344CB8AC3E}">
        <p14:creationId xmlns:p14="http://schemas.microsoft.com/office/powerpoint/2010/main" val="2442322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Bibliographie</a:t>
            </a:r>
            <a:endParaRPr lang="fr-FR" dirty="0"/>
          </a:p>
        </p:txBody>
      </p:sp>
      <p:sp>
        <p:nvSpPr>
          <p:cNvPr id="3" name="Espace réservé du contenu 2"/>
          <p:cNvSpPr>
            <a:spLocks noGrp="1"/>
          </p:cNvSpPr>
          <p:nvPr>
            <p:ph idx="1"/>
          </p:nvPr>
        </p:nvSpPr>
        <p:spPr>
          <a:xfrm>
            <a:off x="457200" y="1268760"/>
            <a:ext cx="8229600" cy="4857403"/>
          </a:xfrm>
        </p:spPr>
        <p:txBody>
          <a:bodyPr>
            <a:noAutofit/>
          </a:bodyPr>
          <a:lstStyle/>
          <a:p>
            <a:r>
              <a:rPr lang="fr-FR" sz="1400" dirty="0" err="1"/>
              <a:t>Altavilla</a:t>
            </a:r>
            <a:r>
              <a:rPr lang="fr-FR" sz="1400" dirty="0"/>
              <a:t> A, </a:t>
            </a:r>
            <a:r>
              <a:rPr lang="fr-FR" sz="1400" dirty="0" err="1"/>
              <a:t>Manfredi</a:t>
            </a:r>
            <a:r>
              <a:rPr lang="fr-FR" sz="1400" dirty="0"/>
              <a:t> C, </a:t>
            </a:r>
            <a:r>
              <a:rPr lang="fr-FR" sz="1400" dirty="0" err="1"/>
              <a:t>Baiardi</a:t>
            </a:r>
            <a:r>
              <a:rPr lang="fr-FR" sz="1400" dirty="0"/>
              <a:t> P, </a:t>
            </a:r>
            <a:r>
              <a:rPr lang="fr-FR" sz="1400" dirty="0" err="1"/>
              <a:t>Dehlinger-Kremer</a:t>
            </a:r>
            <a:r>
              <a:rPr lang="fr-FR" sz="1400" dirty="0"/>
              <a:t> M, </a:t>
            </a:r>
            <a:r>
              <a:rPr lang="fr-FR" sz="1400" dirty="0" err="1"/>
              <a:t>Galletti</a:t>
            </a:r>
            <a:r>
              <a:rPr lang="fr-FR" sz="1400" dirty="0"/>
              <a:t> P, </a:t>
            </a:r>
            <a:r>
              <a:rPr lang="fr-FR" sz="1400" dirty="0" err="1"/>
              <a:t>Pozuelo</a:t>
            </a:r>
            <a:r>
              <a:rPr lang="fr-FR" sz="1400" dirty="0"/>
              <a:t> AA, Chaplin J, Ceci A. Impact of the new </a:t>
            </a:r>
            <a:r>
              <a:rPr lang="fr-FR" sz="1400" dirty="0" err="1"/>
              <a:t>european</a:t>
            </a:r>
            <a:r>
              <a:rPr lang="fr-FR" sz="1400" dirty="0"/>
              <a:t> </a:t>
            </a:r>
            <a:r>
              <a:rPr lang="fr-FR" sz="1400" dirty="0" err="1"/>
              <a:t>paediatric</a:t>
            </a:r>
            <a:r>
              <a:rPr lang="fr-FR" sz="1400" dirty="0"/>
              <a:t> </a:t>
            </a:r>
            <a:r>
              <a:rPr lang="fr-FR" sz="1400" dirty="0" err="1"/>
              <a:t>regulatory</a:t>
            </a:r>
            <a:r>
              <a:rPr lang="fr-FR" sz="1400" dirty="0"/>
              <a:t> </a:t>
            </a:r>
            <a:r>
              <a:rPr lang="fr-FR" sz="1400" dirty="0" err="1"/>
              <a:t>framework</a:t>
            </a:r>
            <a:r>
              <a:rPr lang="fr-FR" sz="1400" dirty="0"/>
              <a:t> on </a:t>
            </a:r>
            <a:r>
              <a:rPr lang="fr-FR" sz="1400" dirty="0" err="1"/>
              <a:t>ethics</a:t>
            </a:r>
            <a:r>
              <a:rPr lang="fr-FR" sz="1400" dirty="0"/>
              <a:t> </a:t>
            </a:r>
            <a:r>
              <a:rPr lang="fr-FR" sz="1400" dirty="0" err="1"/>
              <a:t>committees</a:t>
            </a:r>
            <a:r>
              <a:rPr lang="fr-FR" sz="1400" dirty="0"/>
              <a:t>: </a:t>
            </a:r>
            <a:r>
              <a:rPr lang="fr-FR" sz="1400" dirty="0" err="1"/>
              <a:t>overview</a:t>
            </a:r>
            <a:r>
              <a:rPr lang="fr-FR" sz="1400" dirty="0"/>
              <a:t> and perspectives. Acta </a:t>
            </a:r>
            <a:r>
              <a:rPr lang="fr-FR" sz="1400" dirty="0" err="1"/>
              <a:t>Paediatr</a:t>
            </a:r>
            <a:r>
              <a:rPr lang="fr-FR" sz="1400" dirty="0"/>
              <a:t>. 2012 Jan;101(1):e27-32. </a:t>
            </a:r>
            <a:r>
              <a:rPr lang="fr-FR" sz="1400" dirty="0" smtClean="0"/>
              <a:t>Knox </a:t>
            </a:r>
            <a:r>
              <a:rPr lang="fr-FR" sz="1400" dirty="0"/>
              <a:t>CA, </a:t>
            </a:r>
            <a:r>
              <a:rPr lang="fr-FR" sz="1400" dirty="0" err="1"/>
              <a:t>Burkhart</a:t>
            </a:r>
            <a:r>
              <a:rPr lang="fr-FR" sz="1400" dirty="0"/>
              <a:t> PV. Issues </a:t>
            </a:r>
            <a:r>
              <a:rPr lang="fr-FR" sz="1400" dirty="0" err="1"/>
              <a:t>related</a:t>
            </a:r>
            <a:r>
              <a:rPr lang="fr-FR" sz="1400" dirty="0"/>
              <a:t> to </a:t>
            </a:r>
            <a:r>
              <a:rPr lang="fr-FR" sz="1400" dirty="0" err="1"/>
              <a:t>children</a:t>
            </a:r>
            <a:r>
              <a:rPr lang="fr-FR" sz="1400" dirty="0"/>
              <a:t> </a:t>
            </a:r>
            <a:r>
              <a:rPr lang="fr-FR" sz="1400" dirty="0" err="1"/>
              <a:t>participating</a:t>
            </a:r>
            <a:r>
              <a:rPr lang="fr-FR" sz="1400" dirty="0"/>
              <a:t> in </a:t>
            </a:r>
            <a:r>
              <a:rPr lang="fr-FR" sz="1400" dirty="0" err="1"/>
              <a:t>clinical</a:t>
            </a:r>
            <a:r>
              <a:rPr lang="fr-FR" sz="1400" dirty="0"/>
              <a:t> </a:t>
            </a:r>
            <a:r>
              <a:rPr lang="fr-FR" sz="1400" dirty="0" err="1"/>
              <a:t>research</a:t>
            </a:r>
            <a:r>
              <a:rPr lang="fr-FR" sz="1400" dirty="0"/>
              <a:t>. J </a:t>
            </a:r>
            <a:r>
              <a:rPr lang="fr-FR" sz="1400" dirty="0" err="1"/>
              <a:t>Pediatr</a:t>
            </a:r>
            <a:r>
              <a:rPr lang="fr-FR" sz="1400" dirty="0"/>
              <a:t> </a:t>
            </a:r>
            <a:r>
              <a:rPr lang="fr-FR" sz="1400" dirty="0" err="1"/>
              <a:t>Nurs</a:t>
            </a:r>
            <a:r>
              <a:rPr lang="fr-FR" sz="1400" dirty="0"/>
              <a:t>. 2007 Aug;22(4):310-8. </a:t>
            </a:r>
            <a:r>
              <a:rPr lang="fr-FR" sz="1400" dirty="0" err="1"/>
              <a:t>doi</a:t>
            </a:r>
            <a:r>
              <a:rPr lang="fr-FR" sz="1400" dirty="0"/>
              <a:t>: 10.1016/j.pedn.2007.02.004. PMID: 17645958.</a:t>
            </a:r>
          </a:p>
          <a:p>
            <a:r>
              <a:rPr lang="en-US" sz="1400" dirty="0" err="1" smtClean="0"/>
              <a:t>Appelbaum</a:t>
            </a:r>
            <a:r>
              <a:rPr lang="en-US" sz="1400" dirty="0" smtClean="0"/>
              <a:t> </a:t>
            </a:r>
            <a:r>
              <a:rPr lang="en-US" sz="1400" dirty="0"/>
              <a:t>PS. Clinical practice. Assessment of patients' competence to consent to treatment. N </a:t>
            </a:r>
            <a:r>
              <a:rPr lang="en-US" sz="1400" dirty="0" err="1"/>
              <a:t>Engl</a:t>
            </a:r>
            <a:r>
              <a:rPr lang="en-US" sz="1400" dirty="0"/>
              <a:t> J Med. 2007 Nov 1;357(18):1834-40</a:t>
            </a:r>
            <a:r>
              <a:rPr lang="en-US" sz="1400" dirty="0" smtClean="0"/>
              <a:t>. </a:t>
            </a:r>
          </a:p>
          <a:p>
            <a:r>
              <a:rPr lang="en-US" sz="1400" dirty="0" err="1"/>
              <a:t>Appelbaum</a:t>
            </a:r>
            <a:r>
              <a:rPr lang="en-US" sz="1400" dirty="0"/>
              <a:t> PS, </a:t>
            </a:r>
            <a:r>
              <a:rPr lang="en-US" sz="1400" dirty="0" err="1"/>
              <a:t>Grisso</a:t>
            </a:r>
            <a:r>
              <a:rPr lang="en-US" sz="1400" dirty="0"/>
              <a:t> T. The </a:t>
            </a:r>
            <a:r>
              <a:rPr lang="en-US" sz="1400" dirty="0" smtClean="0"/>
              <a:t>MacArthur Competence </a:t>
            </a:r>
            <a:r>
              <a:rPr lang="en-US" sz="1400" dirty="0"/>
              <a:t>Assessment Tool for Clinical </a:t>
            </a:r>
            <a:r>
              <a:rPr lang="en-US" sz="1400" dirty="0" smtClean="0"/>
              <a:t>Research (</a:t>
            </a:r>
            <a:r>
              <a:rPr lang="en-US" sz="1400" dirty="0" err="1" smtClean="0"/>
              <a:t>MacCAT</a:t>
            </a:r>
            <a:r>
              <a:rPr lang="en-US" sz="1400" dirty="0" smtClean="0"/>
              <a:t>-CR</a:t>
            </a:r>
            <a:r>
              <a:rPr lang="en-US" sz="1400" dirty="0"/>
              <a:t>). Sarasota, FL: Professional </a:t>
            </a:r>
            <a:r>
              <a:rPr lang="en-US" sz="1400" dirty="0" smtClean="0"/>
              <a:t>Resource Press</a:t>
            </a:r>
            <a:r>
              <a:rPr lang="en-US" sz="1400" dirty="0"/>
              <a:t>; 2001.</a:t>
            </a:r>
            <a:endParaRPr lang="en-US" sz="1400" dirty="0" smtClean="0"/>
          </a:p>
          <a:p>
            <a:r>
              <a:rPr lang="en-US" sz="1400" dirty="0" smtClean="0"/>
              <a:t>Durand G., </a:t>
            </a:r>
            <a:r>
              <a:rPr lang="en-US" sz="1400" i="1" dirty="0" smtClean="0"/>
              <a:t>La </a:t>
            </a:r>
            <a:r>
              <a:rPr lang="en-US" sz="1400" i="1" dirty="0" err="1" smtClean="0"/>
              <a:t>médecine</a:t>
            </a:r>
            <a:r>
              <a:rPr lang="en-US" sz="1400" i="1" dirty="0" smtClean="0"/>
              <a:t> des </a:t>
            </a:r>
            <a:r>
              <a:rPr lang="en-US" sz="1400" i="1" dirty="0" err="1" smtClean="0"/>
              <a:t>désirs</a:t>
            </a:r>
            <a:r>
              <a:rPr lang="en-US" sz="1400" dirty="0" smtClean="0"/>
              <a:t>, Paris, </a:t>
            </a:r>
            <a:r>
              <a:rPr lang="en-US" sz="1400" dirty="0" err="1" smtClean="0"/>
              <a:t>Vrin</a:t>
            </a:r>
            <a:r>
              <a:rPr lang="en-US" sz="1400" dirty="0" smtClean="0"/>
              <a:t>, 2023.</a:t>
            </a:r>
          </a:p>
          <a:p>
            <a:r>
              <a:rPr lang="en-US" sz="1400" dirty="0"/>
              <a:t>DURAND G. </a:t>
            </a:r>
            <a:r>
              <a:rPr lang="en-US" sz="1400" dirty="0" smtClean="0"/>
              <a:t>and </a:t>
            </a:r>
            <a:r>
              <a:rPr lang="en-US" sz="1400" dirty="0"/>
              <a:t>al., “Experiences of parents and caregivers in pediatric intensive care units: A qualitative study”, Archives de </a:t>
            </a:r>
            <a:r>
              <a:rPr lang="en-US" sz="1400" dirty="0" err="1"/>
              <a:t>Pédiatrie</a:t>
            </a:r>
            <a:r>
              <a:rPr lang="en-US" sz="1400" dirty="0"/>
              <a:t>, Vol 29 - N° 8, p. 554-559, </a:t>
            </a:r>
            <a:r>
              <a:rPr lang="en-US" sz="1400" dirty="0" err="1"/>
              <a:t>nov.</a:t>
            </a:r>
            <a:r>
              <a:rPr lang="en-US" sz="1400" dirty="0"/>
              <a:t> 2022. </a:t>
            </a:r>
            <a:endParaRPr lang="en-US" sz="1400" dirty="0" smtClean="0"/>
          </a:p>
          <a:p>
            <a:r>
              <a:rPr lang="en-US" sz="1400" dirty="0" smtClean="0"/>
              <a:t>Durand G.</a:t>
            </a:r>
            <a:r>
              <a:rPr lang="fr-FR" sz="1400" dirty="0" smtClean="0"/>
              <a:t>, </a:t>
            </a:r>
            <a:r>
              <a:rPr lang="fr-FR" sz="1400" dirty="0"/>
              <a:t>« Évaluer l’autonomie du patient : le médecin à l’épreuve de la métaphysique », Journal International de Bioéthique et d'éthique des sciences, 2019, vol. 30, n°2, p. 169-180.</a:t>
            </a:r>
            <a:endParaRPr lang="en-US" sz="1400" dirty="0" smtClean="0"/>
          </a:p>
          <a:p>
            <a:r>
              <a:rPr lang="en-US" sz="1400" dirty="0" err="1"/>
              <a:t>Grisso</a:t>
            </a:r>
            <a:r>
              <a:rPr lang="en-US" sz="1400" dirty="0"/>
              <a:t> T, </a:t>
            </a:r>
            <a:r>
              <a:rPr lang="en-US" sz="1400" dirty="0" err="1"/>
              <a:t>Appelbaum</a:t>
            </a:r>
            <a:r>
              <a:rPr lang="en-US" sz="1400" dirty="0"/>
              <a:t> PS, Hill-</a:t>
            </a:r>
            <a:r>
              <a:rPr lang="en-US" sz="1400" dirty="0" err="1"/>
              <a:t>Fotouhi</a:t>
            </a:r>
            <a:r>
              <a:rPr lang="en-US" sz="1400" dirty="0"/>
              <a:t> C. The </a:t>
            </a:r>
            <a:r>
              <a:rPr lang="en-US" sz="1400" dirty="0" err="1"/>
              <a:t>MacCAT</a:t>
            </a:r>
            <a:r>
              <a:rPr lang="en-US" sz="1400" dirty="0"/>
              <a:t>-T: a clinical tool to assess patients' capacities to make treatment decisions. </a:t>
            </a:r>
            <a:r>
              <a:rPr lang="en-US" sz="1400" dirty="0" err="1"/>
              <a:t>Psychiatr</a:t>
            </a:r>
            <a:r>
              <a:rPr lang="en-US" sz="1400" dirty="0"/>
              <a:t> Serv. 1997 Nov;48(11):1415-9. </a:t>
            </a:r>
          </a:p>
          <a:p>
            <a:r>
              <a:rPr lang="fr-FR" sz="1400" dirty="0" err="1" smtClean="0"/>
              <a:t>Grisso</a:t>
            </a:r>
            <a:r>
              <a:rPr lang="fr-FR" sz="1400" dirty="0" smtClean="0"/>
              <a:t> </a:t>
            </a:r>
            <a:r>
              <a:rPr lang="fr-FR" sz="1400" dirty="0"/>
              <a:t>T, </a:t>
            </a:r>
            <a:r>
              <a:rPr lang="fr-FR" sz="1400" dirty="0" err="1"/>
              <a:t>Vierling</a:t>
            </a:r>
            <a:r>
              <a:rPr lang="fr-FR" sz="1400" dirty="0"/>
              <a:t> L. Minors' consent to </a:t>
            </a:r>
            <a:r>
              <a:rPr lang="fr-FR" sz="1400" dirty="0" err="1"/>
              <a:t>treatment</a:t>
            </a:r>
            <a:r>
              <a:rPr lang="fr-FR" sz="1400" dirty="0"/>
              <a:t>: a </a:t>
            </a:r>
            <a:r>
              <a:rPr lang="fr-FR" sz="1400" dirty="0" err="1"/>
              <a:t>developmental</a:t>
            </a:r>
            <a:r>
              <a:rPr lang="fr-FR" sz="1400" dirty="0"/>
              <a:t> perspective. Prof </a:t>
            </a:r>
            <a:r>
              <a:rPr lang="fr-FR" sz="1400" dirty="0" err="1"/>
              <a:t>Psychol</a:t>
            </a:r>
            <a:r>
              <a:rPr lang="fr-FR" sz="1400" dirty="0"/>
              <a:t>. 1978 Aug;9(3):412-27. PMID: 11662545.</a:t>
            </a:r>
          </a:p>
          <a:p>
            <a:r>
              <a:rPr lang="en-US" sz="1400" dirty="0" smtClean="0"/>
              <a:t>Hein</a:t>
            </a:r>
            <a:r>
              <a:rPr lang="en-US" sz="1400" dirty="0"/>
              <a:t>, I.M., </a:t>
            </a:r>
            <a:r>
              <a:rPr lang="en-US" sz="1400" dirty="0" err="1"/>
              <a:t>Troost</a:t>
            </a:r>
            <a:r>
              <a:rPr lang="en-US" sz="1400" dirty="0"/>
              <a:t>, P.W., </a:t>
            </a:r>
            <a:r>
              <a:rPr lang="en-US" sz="1400" dirty="0" err="1"/>
              <a:t>Lindeboom</a:t>
            </a:r>
            <a:r>
              <a:rPr lang="en-US" sz="1400" dirty="0"/>
              <a:t>, R. </a:t>
            </a:r>
            <a:r>
              <a:rPr lang="en-US" sz="1400" i="1" dirty="0"/>
              <a:t>et al.</a:t>
            </a:r>
            <a:r>
              <a:rPr lang="en-US" sz="1400" dirty="0"/>
              <a:t> Assessing children’s competence to consent in research by a standardized tool: a validity study. </a:t>
            </a:r>
            <a:r>
              <a:rPr lang="en-US" sz="1400" i="1" dirty="0"/>
              <a:t>BMC </a:t>
            </a:r>
            <a:r>
              <a:rPr lang="en-US" sz="1400" i="1" dirty="0" err="1"/>
              <a:t>Pediatr</a:t>
            </a:r>
            <a:r>
              <a:rPr lang="en-US" sz="1400" dirty="0"/>
              <a:t> 12, 156 (2012). </a:t>
            </a:r>
            <a:endParaRPr lang="en-US" sz="1400" dirty="0" smtClean="0"/>
          </a:p>
          <a:p>
            <a:r>
              <a:rPr lang="fr-FR" sz="1400" dirty="0" smtClean="0"/>
              <a:t>Hein </a:t>
            </a:r>
            <a:r>
              <a:rPr lang="fr-FR" sz="1400" dirty="0"/>
              <a:t>IM, </a:t>
            </a:r>
            <a:r>
              <a:rPr lang="fr-FR" sz="1400" dirty="0" err="1"/>
              <a:t>Troost</a:t>
            </a:r>
            <a:r>
              <a:rPr lang="fr-FR" sz="1400" dirty="0"/>
              <a:t> PW, </a:t>
            </a:r>
            <a:r>
              <a:rPr lang="fr-FR" sz="1400" dirty="0" err="1"/>
              <a:t>Lindeboom</a:t>
            </a:r>
            <a:r>
              <a:rPr lang="fr-FR" sz="1400" dirty="0"/>
              <a:t> R, </a:t>
            </a:r>
            <a:r>
              <a:rPr lang="fr-FR" sz="1400" dirty="0" err="1"/>
              <a:t>Benninga</a:t>
            </a:r>
            <a:r>
              <a:rPr lang="fr-FR" sz="1400" dirty="0"/>
              <a:t> MA, </a:t>
            </a:r>
            <a:r>
              <a:rPr lang="fr-FR" sz="1400" dirty="0" err="1"/>
              <a:t>Zwaan</a:t>
            </a:r>
            <a:r>
              <a:rPr lang="fr-FR" sz="1400" dirty="0"/>
              <a:t> CM, van </a:t>
            </a:r>
            <a:r>
              <a:rPr lang="fr-FR" sz="1400" dirty="0" err="1"/>
              <a:t>Goudoever</a:t>
            </a:r>
            <a:r>
              <a:rPr lang="fr-FR" sz="1400" dirty="0"/>
              <a:t> JB, </a:t>
            </a:r>
            <a:r>
              <a:rPr lang="fr-FR" sz="1400" dirty="0" err="1"/>
              <a:t>Lindauer</a:t>
            </a:r>
            <a:r>
              <a:rPr lang="fr-FR" sz="1400" dirty="0"/>
              <a:t> RJ. </a:t>
            </a:r>
            <a:r>
              <a:rPr lang="fr-FR" sz="1400" dirty="0" err="1"/>
              <a:t>Accuracy</a:t>
            </a:r>
            <a:r>
              <a:rPr lang="fr-FR" sz="1400" dirty="0"/>
              <a:t> of the </a:t>
            </a:r>
            <a:r>
              <a:rPr lang="fr-FR" sz="1400" dirty="0" err="1"/>
              <a:t>MacArthur</a:t>
            </a:r>
            <a:r>
              <a:rPr lang="fr-FR" sz="1400" dirty="0"/>
              <a:t> </a:t>
            </a:r>
            <a:r>
              <a:rPr lang="fr-FR" sz="1400" dirty="0" err="1"/>
              <a:t>competence</a:t>
            </a:r>
            <a:r>
              <a:rPr lang="fr-FR" sz="1400" dirty="0"/>
              <a:t> </a:t>
            </a:r>
            <a:r>
              <a:rPr lang="fr-FR" sz="1400" dirty="0" err="1"/>
              <a:t>assessment</a:t>
            </a:r>
            <a:r>
              <a:rPr lang="fr-FR" sz="1400" dirty="0"/>
              <a:t> </a:t>
            </a:r>
            <a:r>
              <a:rPr lang="fr-FR" sz="1400" dirty="0" err="1"/>
              <a:t>tool</a:t>
            </a:r>
            <a:r>
              <a:rPr lang="fr-FR" sz="1400" dirty="0"/>
              <a:t> for </a:t>
            </a:r>
            <a:r>
              <a:rPr lang="fr-FR" sz="1400" dirty="0" err="1"/>
              <a:t>clinical</a:t>
            </a:r>
            <a:r>
              <a:rPr lang="fr-FR" sz="1400" dirty="0"/>
              <a:t> </a:t>
            </a:r>
            <a:r>
              <a:rPr lang="fr-FR" sz="1400" dirty="0" err="1"/>
              <a:t>research</a:t>
            </a:r>
            <a:r>
              <a:rPr lang="fr-FR" sz="1400" dirty="0"/>
              <a:t> (</a:t>
            </a:r>
            <a:r>
              <a:rPr lang="fr-FR" sz="1400" dirty="0" err="1"/>
              <a:t>MacCAT</a:t>
            </a:r>
            <a:r>
              <a:rPr lang="fr-FR" sz="1400" dirty="0"/>
              <a:t>-CR) for </a:t>
            </a:r>
            <a:r>
              <a:rPr lang="fr-FR" sz="1400" dirty="0" err="1"/>
              <a:t>measuring</a:t>
            </a:r>
            <a:r>
              <a:rPr lang="fr-FR" sz="1400" dirty="0"/>
              <a:t> </a:t>
            </a:r>
            <a:r>
              <a:rPr lang="fr-FR" sz="1400" dirty="0" err="1"/>
              <a:t>children's</a:t>
            </a:r>
            <a:r>
              <a:rPr lang="fr-FR" sz="1400" dirty="0"/>
              <a:t> </a:t>
            </a:r>
            <a:r>
              <a:rPr lang="fr-FR" sz="1400" dirty="0" err="1"/>
              <a:t>competence</a:t>
            </a:r>
            <a:r>
              <a:rPr lang="fr-FR" sz="1400" dirty="0"/>
              <a:t> to consent to </a:t>
            </a:r>
            <a:r>
              <a:rPr lang="fr-FR" sz="1400" dirty="0" err="1"/>
              <a:t>clinical</a:t>
            </a:r>
            <a:r>
              <a:rPr lang="fr-FR" sz="1400" dirty="0"/>
              <a:t> </a:t>
            </a:r>
            <a:r>
              <a:rPr lang="fr-FR" sz="1400" dirty="0" err="1"/>
              <a:t>research</a:t>
            </a:r>
            <a:r>
              <a:rPr lang="fr-FR" sz="1400" dirty="0"/>
              <a:t>. JAMA </a:t>
            </a:r>
            <a:r>
              <a:rPr lang="fr-FR" sz="1400" dirty="0" err="1"/>
              <a:t>Pediatr</a:t>
            </a:r>
            <a:r>
              <a:rPr lang="fr-FR" sz="1400" dirty="0"/>
              <a:t>. 2014 Dec;168(12):1147-53. </a:t>
            </a:r>
            <a:endParaRPr lang="fr-FR" sz="1400" dirty="0" smtClean="0"/>
          </a:p>
        </p:txBody>
      </p:sp>
    </p:spTree>
    <p:extLst>
      <p:ext uri="{BB962C8B-B14F-4D97-AF65-F5344CB8AC3E}">
        <p14:creationId xmlns:p14="http://schemas.microsoft.com/office/powerpoint/2010/main" val="1894159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Bibliographie</a:t>
            </a:r>
            <a:endParaRPr lang="fr-FR" dirty="0"/>
          </a:p>
        </p:txBody>
      </p:sp>
      <p:sp>
        <p:nvSpPr>
          <p:cNvPr id="3" name="Espace réservé du contenu 2"/>
          <p:cNvSpPr>
            <a:spLocks noGrp="1"/>
          </p:cNvSpPr>
          <p:nvPr>
            <p:ph idx="1"/>
          </p:nvPr>
        </p:nvSpPr>
        <p:spPr>
          <a:xfrm>
            <a:off x="457200" y="1484784"/>
            <a:ext cx="8229600" cy="4641379"/>
          </a:xfrm>
        </p:spPr>
        <p:txBody>
          <a:bodyPr>
            <a:normAutofit fontScale="32500" lnSpcReduction="20000"/>
          </a:bodyPr>
          <a:lstStyle/>
          <a:p>
            <a:r>
              <a:rPr lang="fr-FR" sz="4900" dirty="0"/>
              <a:t>Hein IM, </a:t>
            </a:r>
            <a:r>
              <a:rPr lang="fr-FR" sz="4900" dirty="0" err="1"/>
              <a:t>Troost</a:t>
            </a:r>
            <a:r>
              <a:rPr lang="fr-FR" sz="4900" dirty="0"/>
              <a:t> PW, </a:t>
            </a:r>
            <a:r>
              <a:rPr lang="fr-FR" sz="4900" dirty="0" err="1"/>
              <a:t>Lindeboom</a:t>
            </a:r>
            <a:r>
              <a:rPr lang="fr-FR" sz="4900" dirty="0"/>
              <a:t> R, </a:t>
            </a:r>
            <a:r>
              <a:rPr lang="fr-FR" sz="4900" dirty="0" err="1"/>
              <a:t>Christiaans</a:t>
            </a:r>
            <a:r>
              <a:rPr lang="fr-FR" sz="4900" dirty="0"/>
              <a:t> I, </a:t>
            </a:r>
            <a:r>
              <a:rPr lang="fr-FR" sz="4900" dirty="0" err="1"/>
              <a:t>Grisso</a:t>
            </a:r>
            <a:r>
              <a:rPr lang="fr-FR" sz="4900" dirty="0"/>
              <a:t> T, van </a:t>
            </a:r>
            <a:r>
              <a:rPr lang="fr-FR" sz="4900" dirty="0" err="1"/>
              <a:t>Goudoever</a:t>
            </a:r>
            <a:r>
              <a:rPr lang="fr-FR" sz="4900" dirty="0"/>
              <a:t> JB, </a:t>
            </a:r>
            <a:r>
              <a:rPr lang="fr-FR" sz="4900" dirty="0" err="1"/>
              <a:t>Lindauer</a:t>
            </a:r>
            <a:r>
              <a:rPr lang="fr-FR" sz="4900" dirty="0"/>
              <a:t> RJ. </a:t>
            </a:r>
            <a:r>
              <a:rPr lang="fr-FR" sz="4900" dirty="0" err="1"/>
              <a:t>Feasibility</a:t>
            </a:r>
            <a:r>
              <a:rPr lang="fr-FR" sz="4900" dirty="0"/>
              <a:t> of an </a:t>
            </a:r>
            <a:r>
              <a:rPr lang="fr-FR" sz="4900" dirty="0" err="1"/>
              <a:t>Assessment</a:t>
            </a:r>
            <a:r>
              <a:rPr lang="fr-FR" sz="4900" dirty="0"/>
              <a:t> </a:t>
            </a:r>
            <a:r>
              <a:rPr lang="fr-FR" sz="4900" dirty="0" err="1"/>
              <a:t>Tool</a:t>
            </a:r>
            <a:r>
              <a:rPr lang="fr-FR" sz="4900" dirty="0"/>
              <a:t> for </a:t>
            </a:r>
            <a:r>
              <a:rPr lang="fr-FR" sz="4900" dirty="0" err="1"/>
              <a:t>Children's</a:t>
            </a:r>
            <a:r>
              <a:rPr lang="fr-FR" sz="4900" dirty="0"/>
              <a:t> </a:t>
            </a:r>
            <a:r>
              <a:rPr lang="fr-FR" sz="4900" dirty="0" err="1"/>
              <a:t>Competence</a:t>
            </a:r>
            <a:r>
              <a:rPr lang="fr-FR" sz="4900" dirty="0"/>
              <a:t> to Consent to </a:t>
            </a:r>
            <a:r>
              <a:rPr lang="fr-FR" sz="4900" dirty="0" err="1"/>
              <a:t>Predictive</a:t>
            </a:r>
            <a:r>
              <a:rPr lang="fr-FR" sz="4900" dirty="0"/>
              <a:t> </a:t>
            </a:r>
            <a:r>
              <a:rPr lang="fr-FR" sz="4900" dirty="0" err="1"/>
              <a:t>Genetic</a:t>
            </a:r>
            <a:r>
              <a:rPr lang="fr-FR" sz="4900" dirty="0"/>
              <a:t> </a:t>
            </a:r>
            <a:r>
              <a:rPr lang="fr-FR" sz="4900" dirty="0" err="1"/>
              <a:t>Testing</a:t>
            </a:r>
            <a:r>
              <a:rPr lang="fr-FR" sz="4900" dirty="0"/>
              <a:t>: a Pilot </a:t>
            </a:r>
            <a:r>
              <a:rPr lang="fr-FR" sz="4900" dirty="0" err="1"/>
              <a:t>Study</a:t>
            </a:r>
            <a:r>
              <a:rPr lang="fr-FR" sz="4900" dirty="0"/>
              <a:t>. J Genet </a:t>
            </a:r>
            <a:r>
              <a:rPr lang="fr-FR" sz="4900" dirty="0" err="1"/>
              <a:t>Couns</a:t>
            </a:r>
            <a:r>
              <a:rPr lang="fr-FR" sz="4900" dirty="0"/>
              <a:t>. 2015 Dec;24(6):971-7. </a:t>
            </a:r>
            <a:endParaRPr lang="en-US" sz="4900" dirty="0" smtClean="0"/>
          </a:p>
          <a:p>
            <a:r>
              <a:rPr lang="en-US" sz="4900" dirty="0" smtClean="0"/>
              <a:t>Informed </a:t>
            </a:r>
            <a:r>
              <a:rPr lang="en-US" sz="4900" dirty="0"/>
              <a:t>consent, parental permission, and assent in pediatric practice. Committee on Bioethics, American Academy of Pediatrics. Pediatrics. 1995 Feb;95(2):314-7. PMID: 7838658.</a:t>
            </a:r>
          </a:p>
          <a:p>
            <a:r>
              <a:rPr lang="fr-FR" sz="4900" dirty="0" err="1"/>
              <a:t>Mandarelli</a:t>
            </a:r>
            <a:r>
              <a:rPr lang="fr-FR" sz="4900" dirty="0"/>
              <a:t> G, </a:t>
            </a:r>
            <a:r>
              <a:rPr lang="fr-FR" sz="4900" dirty="0" err="1"/>
              <a:t>Sabatello</a:t>
            </a:r>
            <a:r>
              <a:rPr lang="fr-FR" sz="4900" dirty="0"/>
              <a:t> U, </a:t>
            </a:r>
            <a:r>
              <a:rPr lang="fr-FR" sz="4900" dirty="0" err="1"/>
              <a:t>Lapponi</a:t>
            </a:r>
            <a:r>
              <a:rPr lang="fr-FR" sz="4900" dirty="0"/>
              <a:t> E, Pace G, Ferrara M, </a:t>
            </a:r>
            <a:r>
              <a:rPr lang="fr-FR" sz="4900" dirty="0" err="1"/>
              <a:t>Ferracuti</a:t>
            </a:r>
            <a:r>
              <a:rPr lang="fr-FR" sz="4900" dirty="0"/>
              <a:t> S. </a:t>
            </a:r>
            <a:r>
              <a:rPr lang="fr-FR" sz="4900" dirty="0" err="1"/>
              <a:t>Treatment</a:t>
            </a:r>
            <a:r>
              <a:rPr lang="fr-FR" sz="4900" dirty="0"/>
              <a:t> </a:t>
            </a:r>
            <a:r>
              <a:rPr lang="fr-FR" sz="4900" dirty="0" err="1"/>
              <a:t>Decision-Making</a:t>
            </a:r>
            <a:r>
              <a:rPr lang="fr-FR" sz="4900" dirty="0"/>
              <a:t> </a:t>
            </a:r>
            <a:r>
              <a:rPr lang="fr-FR" sz="4900" dirty="0" err="1"/>
              <a:t>Capacity</a:t>
            </a:r>
            <a:r>
              <a:rPr lang="fr-FR" sz="4900" dirty="0"/>
              <a:t> in </a:t>
            </a:r>
            <a:r>
              <a:rPr lang="fr-FR" sz="4900" dirty="0" err="1"/>
              <a:t>Children</a:t>
            </a:r>
            <a:r>
              <a:rPr lang="fr-FR" sz="4900" dirty="0"/>
              <a:t> and Adolescents </a:t>
            </a:r>
            <a:r>
              <a:rPr lang="fr-FR" sz="4900" dirty="0" err="1"/>
              <a:t>Hospitalized</a:t>
            </a:r>
            <a:r>
              <a:rPr lang="fr-FR" sz="4900" dirty="0"/>
              <a:t> for an Acute Mental </a:t>
            </a:r>
            <a:r>
              <a:rPr lang="fr-FR" sz="4900" dirty="0" err="1"/>
              <a:t>Disorder</a:t>
            </a:r>
            <a:r>
              <a:rPr lang="fr-FR" sz="4900" dirty="0"/>
              <a:t>: The </a:t>
            </a:r>
            <a:r>
              <a:rPr lang="fr-FR" sz="4900" dirty="0" err="1"/>
              <a:t>Role</a:t>
            </a:r>
            <a:r>
              <a:rPr lang="fr-FR" sz="4900" dirty="0"/>
              <a:t> of Cognitive </a:t>
            </a:r>
            <a:r>
              <a:rPr lang="fr-FR" sz="4900" dirty="0" err="1"/>
              <a:t>Functioning</a:t>
            </a:r>
            <a:r>
              <a:rPr lang="fr-FR" sz="4900" dirty="0"/>
              <a:t> and </a:t>
            </a:r>
            <a:r>
              <a:rPr lang="fr-FR" sz="4900" dirty="0" err="1"/>
              <a:t>Psychiatric</a:t>
            </a:r>
            <a:r>
              <a:rPr lang="fr-FR" sz="4900" dirty="0"/>
              <a:t> </a:t>
            </a:r>
            <a:r>
              <a:rPr lang="fr-FR" sz="4900" dirty="0" err="1"/>
              <a:t>Symptoms</a:t>
            </a:r>
            <a:r>
              <a:rPr lang="fr-FR" sz="4900" dirty="0"/>
              <a:t>. J Child </a:t>
            </a:r>
            <a:r>
              <a:rPr lang="fr-FR" sz="4900" dirty="0" err="1"/>
              <a:t>Adolesc</a:t>
            </a:r>
            <a:r>
              <a:rPr lang="fr-FR" sz="4900" dirty="0"/>
              <a:t> </a:t>
            </a:r>
            <a:r>
              <a:rPr lang="fr-FR" sz="4900" dirty="0" err="1"/>
              <a:t>Psychopharmacol</a:t>
            </a:r>
            <a:r>
              <a:rPr lang="fr-FR" sz="4900" dirty="0"/>
              <a:t>. 2017 Jun;27(5):462-465. </a:t>
            </a:r>
            <a:r>
              <a:rPr lang="fr-FR" sz="4900" dirty="0" err="1"/>
              <a:t>doi</a:t>
            </a:r>
            <a:r>
              <a:rPr lang="fr-FR" sz="4900" dirty="0"/>
              <a:t>: 10.1089/cap.2016.0092. </a:t>
            </a:r>
            <a:r>
              <a:rPr lang="fr-FR" sz="4900" dirty="0" err="1"/>
              <a:t>Epub</a:t>
            </a:r>
            <a:r>
              <a:rPr lang="fr-FR" sz="4900" dirty="0"/>
              <a:t> 2016 </a:t>
            </a:r>
            <a:r>
              <a:rPr lang="fr-FR" sz="4900" dirty="0" err="1"/>
              <a:t>Dec</a:t>
            </a:r>
            <a:r>
              <a:rPr lang="fr-FR" sz="4900" dirty="0"/>
              <a:t> 9. PMID: 27935747; PMCID: PMC5510045.</a:t>
            </a:r>
          </a:p>
          <a:p>
            <a:r>
              <a:rPr lang="fr-FR" sz="4900" dirty="0" err="1"/>
              <a:t>Raffard</a:t>
            </a:r>
            <a:r>
              <a:rPr lang="fr-FR" sz="4900" dirty="0"/>
              <a:t> S, Lebrun C, </a:t>
            </a:r>
            <a:r>
              <a:rPr lang="fr-FR" sz="4900" dirty="0" err="1"/>
              <a:t>Laraki</a:t>
            </a:r>
            <a:r>
              <a:rPr lang="fr-FR" sz="4900" dirty="0"/>
              <a:t> Y, </a:t>
            </a:r>
            <a:r>
              <a:rPr lang="fr-FR" sz="4900" dirty="0" err="1"/>
              <a:t>Capdevielle</a:t>
            </a:r>
            <a:r>
              <a:rPr lang="fr-FR" sz="4900" dirty="0"/>
              <a:t> D. Validation of the French Version of the </a:t>
            </a:r>
            <a:r>
              <a:rPr lang="fr-FR" sz="4900" dirty="0" err="1"/>
              <a:t>MacArthur</a:t>
            </a:r>
            <a:endParaRPr lang="fr-FR" sz="4900" dirty="0"/>
          </a:p>
          <a:p>
            <a:pPr marL="0" indent="0">
              <a:buNone/>
            </a:pPr>
            <a:r>
              <a:rPr lang="fr-FR" sz="4900" dirty="0" err="1"/>
              <a:t>Competence</a:t>
            </a:r>
            <a:r>
              <a:rPr lang="fr-FR" sz="4900" dirty="0"/>
              <a:t> </a:t>
            </a:r>
            <a:r>
              <a:rPr lang="fr-FR" sz="4900" dirty="0" err="1"/>
              <a:t>Assessment</a:t>
            </a:r>
            <a:r>
              <a:rPr lang="fr-FR" sz="4900" dirty="0"/>
              <a:t> </a:t>
            </a:r>
            <a:r>
              <a:rPr lang="fr-FR" sz="4900" dirty="0" err="1"/>
              <a:t>Tool</a:t>
            </a:r>
            <a:r>
              <a:rPr lang="fr-FR" sz="4900" dirty="0"/>
              <a:t> for </a:t>
            </a:r>
            <a:r>
              <a:rPr lang="fr-FR" sz="4900" dirty="0" err="1"/>
              <a:t>Treatment</a:t>
            </a:r>
            <a:r>
              <a:rPr lang="fr-FR" sz="4900" dirty="0"/>
              <a:t> (</a:t>
            </a:r>
            <a:r>
              <a:rPr lang="fr-FR" sz="4900" dirty="0" err="1"/>
              <a:t>MacCAT</a:t>
            </a:r>
            <a:r>
              <a:rPr lang="fr-FR" sz="4900" dirty="0"/>
              <a:t>-T) in a French </a:t>
            </a:r>
            <a:r>
              <a:rPr lang="fr-FR" sz="4900" dirty="0" err="1"/>
              <a:t>Sample</a:t>
            </a:r>
            <a:r>
              <a:rPr lang="fr-FR" sz="4900" dirty="0"/>
              <a:t> of </a:t>
            </a:r>
            <a:r>
              <a:rPr lang="fr-FR" sz="4900" dirty="0" err="1"/>
              <a:t>Individuals</a:t>
            </a:r>
            <a:r>
              <a:rPr lang="fr-FR" sz="4900" dirty="0"/>
              <a:t> </a:t>
            </a:r>
            <a:r>
              <a:rPr lang="fr-FR" sz="4900" dirty="0" err="1" smtClean="0"/>
              <a:t>with</a:t>
            </a:r>
            <a:r>
              <a:rPr lang="fr-FR" sz="4900" dirty="0" smtClean="0"/>
              <a:t> </a:t>
            </a:r>
            <a:r>
              <a:rPr lang="fr-FR" sz="4900" dirty="0" err="1" smtClean="0"/>
              <a:t>Schizophrenia</a:t>
            </a:r>
            <a:r>
              <a:rPr lang="fr-FR" sz="4900" dirty="0"/>
              <a:t>: Validation de la version française de l'instrument d'évaluation des </a:t>
            </a:r>
            <a:r>
              <a:rPr lang="fr-FR" sz="4900" dirty="0" smtClean="0"/>
              <a:t>compétences </a:t>
            </a:r>
            <a:r>
              <a:rPr lang="fr-FR" sz="4900" dirty="0" err="1" smtClean="0"/>
              <a:t>MacArthur</a:t>
            </a:r>
            <a:r>
              <a:rPr lang="fr-FR" sz="4900" dirty="0" smtClean="0"/>
              <a:t>-traitement </a:t>
            </a:r>
            <a:r>
              <a:rPr lang="fr-FR" sz="4900" dirty="0"/>
              <a:t>(</a:t>
            </a:r>
            <a:r>
              <a:rPr lang="fr-FR" sz="4900" dirty="0" err="1"/>
              <a:t>MacCAT</a:t>
            </a:r>
            <a:r>
              <a:rPr lang="fr-FR" sz="4900" dirty="0"/>
              <a:t>-T) dans un échantillon français de personnes souffrant </a:t>
            </a:r>
            <a:r>
              <a:rPr lang="fr-FR" sz="4900" dirty="0" smtClean="0"/>
              <a:t>de schizophrénie</a:t>
            </a:r>
            <a:r>
              <a:rPr lang="fr-FR" sz="4900" dirty="0"/>
              <a:t>. Can J </a:t>
            </a:r>
            <a:r>
              <a:rPr lang="fr-FR" sz="4900" dirty="0" err="1"/>
              <a:t>Psychiatry</a:t>
            </a:r>
            <a:r>
              <a:rPr lang="fr-FR" sz="4900" dirty="0"/>
              <a:t>. 2021 Apr;66(4):395-405. </a:t>
            </a:r>
            <a:endParaRPr lang="fr-FR" sz="4900" dirty="0" smtClean="0"/>
          </a:p>
          <a:p>
            <a:r>
              <a:rPr lang="fr-FR" sz="4900" dirty="0" err="1" smtClean="0"/>
              <a:t>Turrell</a:t>
            </a:r>
            <a:r>
              <a:rPr lang="fr-FR" sz="4900" dirty="0" smtClean="0"/>
              <a:t> </a:t>
            </a:r>
            <a:r>
              <a:rPr lang="fr-FR" sz="4900" dirty="0"/>
              <a:t>SL, Peterson-</a:t>
            </a:r>
            <a:r>
              <a:rPr lang="fr-FR" sz="4900" dirty="0" err="1"/>
              <a:t>Badali</a:t>
            </a:r>
            <a:r>
              <a:rPr lang="fr-FR" sz="4900" dirty="0"/>
              <a:t> M, </a:t>
            </a:r>
            <a:r>
              <a:rPr lang="fr-FR" sz="4900" dirty="0" err="1"/>
              <a:t>Katzman</a:t>
            </a:r>
            <a:r>
              <a:rPr lang="fr-FR" sz="4900" dirty="0"/>
              <a:t> DK. Consent to </a:t>
            </a:r>
            <a:r>
              <a:rPr lang="fr-FR" sz="4900" dirty="0" err="1"/>
              <a:t>treatment</a:t>
            </a:r>
            <a:r>
              <a:rPr lang="fr-FR" sz="4900" dirty="0"/>
              <a:t> in adolescents </a:t>
            </a:r>
            <a:r>
              <a:rPr lang="fr-FR" sz="4900" dirty="0" err="1"/>
              <a:t>with</a:t>
            </a:r>
            <a:r>
              <a:rPr lang="fr-FR" sz="4900" dirty="0"/>
              <a:t> </a:t>
            </a:r>
            <a:r>
              <a:rPr lang="fr-FR" sz="4900" dirty="0" err="1"/>
              <a:t>anorexia</a:t>
            </a:r>
            <a:r>
              <a:rPr lang="fr-FR" sz="4900" dirty="0"/>
              <a:t> </a:t>
            </a:r>
            <a:r>
              <a:rPr lang="fr-FR" sz="4900" dirty="0" err="1"/>
              <a:t>nervosa</a:t>
            </a:r>
            <a:r>
              <a:rPr lang="fr-FR" sz="4900" dirty="0"/>
              <a:t>. Int J </a:t>
            </a:r>
            <a:r>
              <a:rPr lang="fr-FR" sz="4900" dirty="0" err="1"/>
              <a:t>Eat</a:t>
            </a:r>
            <a:r>
              <a:rPr lang="fr-FR" sz="4900" dirty="0"/>
              <a:t> </a:t>
            </a:r>
            <a:r>
              <a:rPr lang="fr-FR" sz="4900" dirty="0" err="1"/>
              <a:t>Disord</a:t>
            </a:r>
            <a:r>
              <a:rPr lang="fr-FR" sz="4900" dirty="0"/>
              <a:t>. 2011 Dec;44(8):703-7. </a:t>
            </a:r>
          </a:p>
          <a:p>
            <a:r>
              <a:rPr lang="fr-FR" sz="4900" dirty="0" err="1" smtClean="0"/>
              <a:t>Vrouenraets</a:t>
            </a:r>
            <a:r>
              <a:rPr lang="fr-FR" sz="4900" dirty="0" smtClean="0"/>
              <a:t> </a:t>
            </a:r>
            <a:r>
              <a:rPr lang="fr-FR" sz="4900" dirty="0"/>
              <a:t>LJJJ, de </a:t>
            </a:r>
            <a:r>
              <a:rPr lang="fr-FR" sz="4900" dirty="0" err="1"/>
              <a:t>Vries</a:t>
            </a:r>
            <a:r>
              <a:rPr lang="fr-FR" sz="4900" dirty="0"/>
              <a:t> ALC, de </a:t>
            </a:r>
            <a:r>
              <a:rPr lang="fr-FR" sz="4900" dirty="0" err="1"/>
              <a:t>Vries</a:t>
            </a:r>
            <a:r>
              <a:rPr lang="fr-FR" sz="4900" dirty="0"/>
              <a:t> MC, van der </a:t>
            </a:r>
            <a:r>
              <a:rPr lang="fr-FR" sz="4900" dirty="0" err="1"/>
              <a:t>Miesen</a:t>
            </a:r>
            <a:r>
              <a:rPr lang="fr-FR" sz="4900" dirty="0"/>
              <a:t> AIR, Hein IM. </a:t>
            </a:r>
            <a:r>
              <a:rPr lang="fr-FR" sz="4900" dirty="0" err="1"/>
              <a:t>Assessing</a:t>
            </a:r>
            <a:r>
              <a:rPr lang="fr-FR" sz="4900" dirty="0"/>
              <a:t> </a:t>
            </a:r>
            <a:r>
              <a:rPr lang="fr-FR" sz="4900" dirty="0" err="1"/>
              <a:t>Medical</a:t>
            </a:r>
            <a:r>
              <a:rPr lang="fr-FR" sz="4900" dirty="0"/>
              <a:t> </a:t>
            </a:r>
            <a:r>
              <a:rPr lang="fr-FR" sz="4900" dirty="0" err="1"/>
              <a:t>Decision-Making</a:t>
            </a:r>
            <a:r>
              <a:rPr lang="fr-FR" sz="4900" dirty="0"/>
              <a:t> </a:t>
            </a:r>
            <a:r>
              <a:rPr lang="fr-FR" sz="4900" dirty="0" err="1"/>
              <a:t>Competence</a:t>
            </a:r>
            <a:r>
              <a:rPr lang="fr-FR" sz="4900" dirty="0"/>
              <a:t> in </a:t>
            </a:r>
            <a:r>
              <a:rPr lang="fr-FR" sz="4900" dirty="0" err="1"/>
              <a:t>Transgender</a:t>
            </a:r>
            <a:r>
              <a:rPr lang="fr-FR" sz="4900" dirty="0"/>
              <a:t> </a:t>
            </a:r>
            <a:r>
              <a:rPr lang="fr-FR" sz="4900" dirty="0" err="1"/>
              <a:t>Youth</a:t>
            </a:r>
            <a:r>
              <a:rPr lang="fr-FR" sz="4900" dirty="0"/>
              <a:t>. </a:t>
            </a:r>
            <a:r>
              <a:rPr lang="fr-FR" sz="4900" dirty="0" err="1"/>
              <a:t>Pediatrics</a:t>
            </a:r>
            <a:r>
              <a:rPr lang="fr-FR" sz="4900" dirty="0"/>
              <a:t>. 2021 </a:t>
            </a:r>
            <a:r>
              <a:rPr lang="fr-FR" sz="4900" dirty="0" err="1"/>
              <a:t>Dec</a:t>
            </a:r>
            <a:r>
              <a:rPr lang="fr-FR" sz="4900" dirty="0"/>
              <a:t> 1;148(6):e2020049643. </a:t>
            </a:r>
            <a:r>
              <a:rPr lang="fr-FR" sz="4900" dirty="0" err="1"/>
              <a:t>doi</a:t>
            </a:r>
            <a:r>
              <a:rPr lang="fr-FR" sz="4900" dirty="0"/>
              <a:t>: 10.1542/peds.2020-049643. PMID: 34850191.</a:t>
            </a:r>
          </a:p>
          <a:p>
            <a:endParaRPr lang="fr-FR" dirty="0"/>
          </a:p>
        </p:txBody>
      </p:sp>
    </p:spTree>
    <p:extLst>
      <p:ext uri="{BB962C8B-B14F-4D97-AF65-F5344CB8AC3E}">
        <p14:creationId xmlns:p14="http://schemas.microsoft.com/office/powerpoint/2010/main" val="40337098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u pied de page 7"/>
          <p:cNvSpPr>
            <a:spLocks noGrp="1" noChangeArrowheads="1"/>
          </p:cNvSpPr>
          <p:nvPr>
            <p:ph type="ftr" sz="quarter" idx="12"/>
          </p:nvPr>
        </p:nvSpPr>
        <p:spPr bwMode="auto">
          <a:xfrm>
            <a:off x="179388" y="6508750"/>
            <a:ext cx="8923337" cy="274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 anchorCtr="0" compatLnSpc="1">
            <a:prstTxWarp prst="textNoShape">
              <a:avLst/>
            </a:prstTxWarp>
          </a:bodyPr>
          <a:lstStyle>
            <a:lvl1pPr>
              <a:defRPr>
                <a:solidFill>
                  <a:schemeClr val="tx1"/>
                </a:solidFill>
                <a:latin typeface="Rockwell" panose="02060603020205020403" pitchFamily="18" charset="0"/>
                <a:cs typeface="Arial" panose="020B0604020202020204" pitchFamily="34" charset="0"/>
              </a:defRPr>
            </a:lvl1pPr>
            <a:lvl2pPr marL="742950" indent="-285750">
              <a:defRPr>
                <a:solidFill>
                  <a:schemeClr val="tx1"/>
                </a:solidFill>
                <a:latin typeface="Rockwell" panose="02060603020205020403" pitchFamily="18" charset="0"/>
                <a:cs typeface="Arial" panose="020B0604020202020204" pitchFamily="34" charset="0"/>
              </a:defRPr>
            </a:lvl2pPr>
            <a:lvl3pPr marL="1143000" indent="-228600">
              <a:defRPr>
                <a:solidFill>
                  <a:schemeClr val="tx1"/>
                </a:solidFill>
                <a:latin typeface="Rockwell" panose="02060603020205020403" pitchFamily="18" charset="0"/>
                <a:cs typeface="Arial" panose="020B0604020202020204" pitchFamily="34" charset="0"/>
              </a:defRPr>
            </a:lvl3pPr>
            <a:lvl4pPr marL="1600200" indent="-228600">
              <a:defRPr>
                <a:solidFill>
                  <a:schemeClr val="tx1"/>
                </a:solidFill>
                <a:latin typeface="Rockwell" panose="02060603020205020403" pitchFamily="18" charset="0"/>
                <a:cs typeface="Arial" panose="020B0604020202020204" pitchFamily="34" charset="0"/>
              </a:defRPr>
            </a:lvl4pPr>
            <a:lvl5pPr marL="2057400" indent="-228600">
              <a:defRPr>
                <a:solidFill>
                  <a:schemeClr val="tx1"/>
                </a:solidFill>
                <a:latin typeface="Rockwell" panose="020606030202050204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Rockwell" panose="020606030202050204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Rockwell" panose="020606030202050204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Rockwell" panose="020606030202050204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Rockwell" panose="02060603020205020403" pitchFamily="18" charset="0"/>
                <a:cs typeface="Arial" panose="020B0604020202020204" pitchFamily="34" charset="0"/>
              </a:defRPr>
            </a:lvl9pPr>
          </a:lstStyle>
          <a:p>
            <a:pPr fontAlgn="base">
              <a:spcBef>
                <a:spcPct val="0"/>
              </a:spcBef>
              <a:spcAft>
                <a:spcPct val="0"/>
              </a:spcAft>
            </a:pPr>
            <a:r>
              <a:rPr lang="fr-FR" altLang="fr-FR" sz="1600" smtClean="0">
                <a:solidFill>
                  <a:srgbClr val="DFE0D4"/>
                </a:solidFill>
              </a:rPr>
              <a:t>guillaume.durand@univ-nantes.fr</a:t>
            </a:r>
          </a:p>
        </p:txBody>
      </p:sp>
      <p:sp>
        <p:nvSpPr>
          <p:cNvPr id="33795" name="Rectangle 2"/>
          <p:cNvSpPr>
            <a:spLocks noGrp="1" noChangeArrowheads="1"/>
          </p:cNvSpPr>
          <p:nvPr>
            <p:ph type="ctrTitle"/>
          </p:nvPr>
        </p:nvSpPr>
        <p:spPr>
          <a:xfrm>
            <a:off x="628650" y="908050"/>
            <a:ext cx="7759700" cy="1225550"/>
          </a:xfrm>
        </p:spPr>
        <p:txBody>
          <a:bodyPr>
            <a:normAutofit fontScale="90000"/>
          </a:bodyPr>
          <a:lstStyle/>
          <a:p>
            <a:pPr algn="ctr">
              <a:defRPr/>
            </a:pPr>
            <a:r>
              <a:rPr lang="fr-FR" altLang="fr-FR" sz="2000" smtClean="0"/>
              <a:t/>
            </a:r>
            <a:br>
              <a:rPr lang="fr-FR" altLang="fr-FR" sz="2000" smtClean="0"/>
            </a:br>
            <a:r>
              <a:rPr lang="fr-FR" altLang="fr-FR" sz="2000" smtClean="0"/>
              <a:t/>
            </a:r>
            <a:br>
              <a:rPr lang="fr-FR" altLang="fr-FR" sz="2000" smtClean="0"/>
            </a:br>
            <a:r>
              <a:rPr lang="fr-FR" altLang="fr-FR" sz="2000" smtClean="0"/>
              <a:t/>
            </a:r>
            <a:br>
              <a:rPr lang="fr-FR" altLang="fr-FR" sz="2000" smtClean="0"/>
            </a:br>
            <a:r>
              <a:rPr lang="fr-FR" altLang="fr-FR" sz="2000" smtClean="0"/>
              <a:t/>
            </a:r>
            <a:br>
              <a:rPr lang="fr-FR" altLang="fr-FR" sz="2000" smtClean="0"/>
            </a:br>
            <a:r>
              <a:rPr lang="fr-FR" altLang="fr-FR" sz="2000" smtClean="0"/>
              <a:t/>
            </a:r>
            <a:br>
              <a:rPr lang="fr-FR" altLang="fr-FR" sz="2000" smtClean="0"/>
            </a:br>
            <a:r>
              <a:rPr lang="fr-FR" altLang="fr-FR" sz="2000" smtClean="0"/>
              <a:t/>
            </a:r>
            <a:br>
              <a:rPr lang="fr-FR" altLang="fr-FR" sz="2000" smtClean="0"/>
            </a:br>
            <a:r>
              <a:rPr lang="fr-FR" altLang="fr-FR" sz="2000" smtClean="0"/>
              <a:t/>
            </a:r>
            <a:br>
              <a:rPr lang="fr-FR" altLang="fr-FR" sz="2000" smtClean="0"/>
            </a:br>
            <a:r>
              <a:rPr lang="fr-FR" altLang="fr-FR" sz="2000" smtClean="0"/>
              <a:t/>
            </a:r>
            <a:br>
              <a:rPr lang="fr-FR" altLang="fr-FR" sz="2000" smtClean="0"/>
            </a:br>
            <a:r>
              <a:rPr lang="fr-FR" altLang="fr-FR" sz="2000" smtClean="0"/>
              <a:t/>
            </a:r>
            <a:br>
              <a:rPr lang="fr-FR" altLang="fr-FR" sz="2000" smtClean="0"/>
            </a:br>
            <a:r>
              <a:rPr lang="fr-FR" altLang="fr-FR" sz="2800" smtClean="0"/>
              <a:t>Merci de votre attention !</a:t>
            </a:r>
            <a:r>
              <a:rPr lang="fr-FR" altLang="fr-FR" sz="2000" smtClean="0"/>
              <a:t/>
            </a:r>
            <a:br>
              <a:rPr lang="fr-FR" altLang="fr-FR" sz="2000" smtClean="0"/>
            </a:br>
            <a:r>
              <a:rPr lang="fr-FR" altLang="fr-FR" sz="2000" smtClean="0"/>
              <a:t/>
            </a:r>
            <a:br>
              <a:rPr lang="fr-FR" altLang="fr-FR" sz="2000" smtClean="0"/>
            </a:br>
            <a:r>
              <a:rPr lang="fr-FR" altLang="fr-FR" sz="2000" smtClean="0"/>
              <a:t/>
            </a:r>
            <a:br>
              <a:rPr lang="fr-FR" altLang="fr-FR" sz="2000" smtClean="0"/>
            </a:br>
            <a:r>
              <a:rPr lang="fr-FR" altLang="fr-FR" sz="3200" smtClean="0"/>
              <a:t/>
            </a:r>
            <a:br>
              <a:rPr lang="fr-FR" altLang="fr-FR" sz="3200" smtClean="0"/>
            </a:br>
            <a:endParaRPr lang="fr-FR" altLang="fr-FR" sz="3200" smtClean="0"/>
          </a:p>
        </p:txBody>
      </p:sp>
      <p:sp>
        <p:nvSpPr>
          <p:cNvPr id="26628" name="Rectangle 3"/>
          <p:cNvSpPr>
            <a:spLocks noGrp="1" noChangeArrowheads="1"/>
          </p:cNvSpPr>
          <p:nvPr>
            <p:ph type="subTitle" idx="1"/>
          </p:nvPr>
        </p:nvSpPr>
        <p:spPr>
          <a:xfrm>
            <a:off x="2133600" y="2819400"/>
            <a:ext cx="6559550" cy="1752600"/>
          </a:xfrm>
        </p:spPr>
        <p:txBody>
          <a:bodyPr/>
          <a:lstStyle/>
          <a:p>
            <a:pPr eaLnBrk="1" hangingPunct="1">
              <a:spcBef>
                <a:spcPct val="0"/>
              </a:spcBef>
            </a:pPr>
            <a:r>
              <a:rPr lang="fr-FR" altLang="fr-FR" smtClean="0"/>
              <a:t> </a:t>
            </a:r>
          </a:p>
        </p:txBody>
      </p:sp>
      <p:sp>
        <p:nvSpPr>
          <p:cNvPr id="26629" name="Rectangle 7"/>
          <p:cNvSpPr>
            <a:spLocks noChangeArrowheads="1"/>
          </p:cNvSpPr>
          <p:nvPr/>
        </p:nvSpPr>
        <p:spPr bwMode="auto">
          <a:xfrm>
            <a:off x="3943350" y="30908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Rockwell" panose="02060603020205020403" pitchFamily="18" charset="0"/>
                <a:cs typeface="Arial" panose="020B0604020202020204" pitchFamily="34" charset="0"/>
              </a:defRPr>
            </a:lvl1pPr>
            <a:lvl2pPr marL="742950" indent="-285750">
              <a:defRPr>
                <a:solidFill>
                  <a:schemeClr val="tx1"/>
                </a:solidFill>
                <a:latin typeface="Rockwell" panose="02060603020205020403" pitchFamily="18" charset="0"/>
                <a:cs typeface="Arial" panose="020B0604020202020204" pitchFamily="34" charset="0"/>
              </a:defRPr>
            </a:lvl2pPr>
            <a:lvl3pPr marL="1143000" indent="-228600">
              <a:defRPr>
                <a:solidFill>
                  <a:schemeClr val="tx1"/>
                </a:solidFill>
                <a:latin typeface="Rockwell" panose="02060603020205020403" pitchFamily="18" charset="0"/>
                <a:cs typeface="Arial" panose="020B0604020202020204" pitchFamily="34" charset="0"/>
              </a:defRPr>
            </a:lvl3pPr>
            <a:lvl4pPr marL="1600200" indent="-228600">
              <a:defRPr>
                <a:solidFill>
                  <a:schemeClr val="tx1"/>
                </a:solidFill>
                <a:latin typeface="Rockwell" panose="02060603020205020403" pitchFamily="18" charset="0"/>
                <a:cs typeface="Arial" panose="020B0604020202020204" pitchFamily="34" charset="0"/>
              </a:defRPr>
            </a:lvl4pPr>
            <a:lvl5pPr marL="2057400" indent="-228600">
              <a:defRPr>
                <a:solidFill>
                  <a:schemeClr val="tx1"/>
                </a:solidFill>
                <a:latin typeface="Rockwell" panose="020606030202050204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Rockwell" panose="020606030202050204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Rockwell" panose="020606030202050204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Rockwell" panose="020606030202050204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Rockwell" panose="02060603020205020403" pitchFamily="18" charset="0"/>
                <a:cs typeface="Arial" panose="020B0604020202020204" pitchFamily="34" charset="0"/>
              </a:defRPr>
            </a:lvl9pPr>
          </a:lstStyle>
          <a:p>
            <a:pPr eaLnBrk="1" hangingPunct="1"/>
            <a:endParaRPr lang="fr-FR" altLang="fr-FR" sz="2400">
              <a:latin typeface="Times New Roman" panose="02020603050405020304" pitchFamily="18" charset="0"/>
            </a:endParaRPr>
          </a:p>
        </p:txBody>
      </p:sp>
      <p:pic>
        <p:nvPicPr>
          <p:cNvPr id="266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2208213"/>
            <a:ext cx="2016125" cy="313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2492375"/>
            <a:ext cx="2097088" cy="309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2" name="Imag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98863" y="2492375"/>
            <a:ext cx="2060575" cy="33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0564215"/>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856</TotalTime>
  <Words>1650</Words>
  <Application>Microsoft Office PowerPoint</Application>
  <PresentationFormat>Affichage à l'écran (4:3)</PresentationFormat>
  <Paragraphs>147</Paragraphs>
  <Slides>28</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28</vt:i4>
      </vt:variant>
    </vt:vector>
  </HeadingPairs>
  <TitlesOfParts>
    <vt:vector size="34" baseType="lpstr">
      <vt:lpstr>Arial</vt:lpstr>
      <vt:lpstr>Calibri</vt:lpstr>
      <vt:lpstr>Rockwell</vt:lpstr>
      <vt:lpstr>Times New Roman</vt:lpstr>
      <vt:lpstr>Wingdings</vt:lpstr>
      <vt:lpstr>Thème Office</vt:lpstr>
      <vt:lpstr>L’évaluation de l’autonomie décisionnelle du mineur dans le soin et la recherche scientifique</vt:lpstr>
      <vt:lpstr>Introduction</vt:lpstr>
      <vt:lpstr>Comment protéger sans exclure ?</vt:lpstr>
      <vt:lpstr>Dans les soins</vt:lpstr>
      <vt:lpstr>Des recommandations qui insistent sur la « voix du patient »</vt:lpstr>
      <vt:lpstr>Dans la recherche scientifique : consentement / assentiment</vt:lpstr>
      <vt:lpstr>Dans la recherche</vt:lpstr>
      <vt:lpstr>Dans la recherche</vt:lpstr>
      <vt:lpstr>Evaluer l’autonomie décisionnelle du mineur, un problème et un enjeu fondamental</vt:lpstr>
      <vt:lpstr>Méthode</vt:lpstr>
      <vt:lpstr>Premiers résultats</vt:lpstr>
      <vt:lpstr>1. Différencier le consentement de l’assentiment</vt:lpstr>
      <vt:lpstr>1. Distinguer consentement/assentiment…et refus/opposition</vt:lpstr>
      <vt:lpstr>2. L’évaluation de la capacité à consentir (traitement, recherche)</vt:lpstr>
      <vt:lpstr>« MacArthur Competence Assessment Tool for Clinical Research » (MacCAT-R) et MacCAT for Treatment (MacCAT-T) (Grisso, Appelbaum, 1988, etc.)</vt:lpstr>
      <vt:lpstr>« Assessment of patient’s competence to consent to treatment », P. Appelbaum, 2007</vt:lpstr>
      <vt:lpstr>MacCAT-T validé en français (Rafard, 2021)</vt:lpstr>
      <vt:lpstr>Entretien – Compréhension du trouble</vt:lpstr>
      <vt:lpstr>MacCAT-T (appréciation du TT)</vt:lpstr>
      <vt:lpstr>Méthode de cotation</vt:lpstr>
      <vt:lpstr>Interprétation </vt:lpstr>
      <vt:lpstr>MacCAT-R : une étude de 2014</vt:lpstr>
      <vt:lpstr>2. L’évaluation de la liberté</vt:lpstr>
      <vt:lpstr>Etudes dans le soin pubmed : «  maccat-t, minors, children » 4 ou 5 études…</vt:lpstr>
      <vt:lpstr>Perspectives et conclusion</vt:lpstr>
      <vt:lpstr>Bibliographie</vt:lpstr>
      <vt:lpstr>Bibliographie</vt:lpstr>
      <vt:lpstr>         Merci de votre attention !    </vt:lpstr>
    </vt:vector>
  </TitlesOfParts>
  <Company>Université de Nantes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Evaluer l’autonomie du patient mineur dans les soins</dc:title>
  <dc:creator>Guillaume Durand</dc:creator>
  <cp:lastModifiedBy>Guillaume Durand</cp:lastModifiedBy>
  <cp:revision>68</cp:revision>
  <dcterms:created xsi:type="dcterms:W3CDTF">2024-02-14T08:33:20Z</dcterms:created>
  <dcterms:modified xsi:type="dcterms:W3CDTF">2024-11-23T08:27:59Z</dcterms:modified>
</cp:coreProperties>
</file>