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8" r:id="rId3"/>
    <p:sldId id="292" r:id="rId4"/>
    <p:sldId id="259" r:id="rId5"/>
    <p:sldId id="286" r:id="rId6"/>
    <p:sldId id="287" r:id="rId7"/>
    <p:sldId id="289" r:id="rId8"/>
    <p:sldId id="290" r:id="rId9"/>
    <p:sldId id="291" r:id="rId10"/>
    <p:sldId id="277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7" autoAdjust="0"/>
    <p:restoredTop sz="93236" autoAdjust="0"/>
  </p:normalViewPr>
  <p:slideViewPr>
    <p:cSldViewPr snapToGrid="0">
      <p:cViewPr varScale="1">
        <p:scale>
          <a:sx n="74" d="100"/>
          <a:sy n="74" d="100"/>
        </p:scale>
        <p:origin x="340" y="64"/>
      </p:cViewPr>
      <p:guideLst/>
    </p:cSldViewPr>
  </p:slideViewPr>
  <p:outlineViewPr>
    <p:cViewPr>
      <p:scale>
        <a:sx n="33" d="100"/>
        <a:sy n="33" d="100"/>
      </p:scale>
      <p:origin x="0" y="-23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70" d="100"/>
        <a:sy n="170" d="100"/>
      </p:scale>
      <p:origin x="0" y="-8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7D9197-7EDE-44CD-A480-8248FC47D288}" type="datetimeFigureOut">
              <a:rPr lang="fr-FR" smtClean="0"/>
              <a:t>23/11/2024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EE62F5-9DE1-4393-B839-995E833E2B7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6253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EE62F5-9DE1-4393-B839-995E833E2B70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2446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EC55E-B78D-4132-8189-605A7418895B}" type="datetimeFigureOut">
              <a:rPr lang="fr-FR" smtClean="0"/>
              <a:t>23/11/2024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80CA-AB7F-4E6F-95DE-3A4F610EB8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0644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EC55E-B78D-4132-8189-605A7418895B}" type="datetimeFigureOut">
              <a:rPr lang="fr-FR" smtClean="0"/>
              <a:t>23/11/2024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80CA-AB7F-4E6F-95DE-3A4F610EB8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7803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EC55E-B78D-4132-8189-605A7418895B}" type="datetimeFigureOut">
              <a:rPr lang="fr-FR" smtClean="0"/>
              <a:t>23/11/2024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80CA-AB7F-4E6F-95DE-3A4F610EB8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3253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EC55E-B78D-4132-8189-605A7418895B}" type="datetimeFigureOut">
              <a:rPr lang="fr-FR" smtClean="0"/>
              <a:t>23/11/2024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80CA-AB7F-4E6F-95DE-3A4F610EB8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2674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EC55E-B78D-4132-8189-605A7418895B}" type="datetimeFigureOut">
              <a:rPr lang="fr-FR" smtClean="0"/>
              <a:t>23/11/2024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80CA-AB7F-4E6F-95DE-3A4F610EB8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0808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EC55E-B78D-4132-8189-605A7418895B}" type="datetimeFigureOut">
              <a:rPr lang="fr-FR" smtClean="0"/>
              <a:t>23/11/2024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80CA-AB7F-4E6F-95DE-3A4F610EB8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9618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EC55E-B78D-4132-8189-605A7418895B}" type="datetimeFigureOut">
              <a:rPr lang="fr-FR" smtClean="0"/>
              <a:t>23/11/2024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80CA-AB7F-4E6F-95DE-3A4F610EB8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4080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EC55E-B78D-4132-8189-605A7418895B}" type="datetimeFigureOut">
              <a:rPr lang="fr-FR" smtClean="0"/>
              <a:t>23/11/2024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80CA-AB7F-4E6F-95DE-3A4F610EB8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0575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EC55E-B78D-4132-8189-605A7418895B}" type="datetimeFigureOut">
              <a:rPr lang="fr-FR" smtClean="0"/>
              <a:t>23/11/2024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80CA-AB7F-4E6F-95DE-3A4F610EB8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596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EC55E-B78D-4132-8189-605A7418895B}" type="datetimeFigureOut">
              <a:rPr lang="fr-FR" smtClean="0"/>
              <a:t>23/11/2024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80CA-AB7F-4E6F-95DE-3A4F610EB8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26427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EC55E-B78D-4132-8189-605A7418895B}" type="datetimeFigureOut">
              <a:rPr lang="fr-FR" smtClean="0"/>
              <a:t>23/11/2024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780CA-AB7F-4E6F-95DE-3A4F610EB8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1111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CEC55E-B78D-4132-8189-605A7418895B}" type="datetimeFigureOut">
              <a:rPr lang="fr-FR" smtClean="0"/>
              <a:t>23/11/2024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3780CA-AB7F-4E6F-95DE-3A4F610EB8C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7983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tiff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3338818" cy="5946023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765571" y="1676035"/>
            <a:ext cx="9144000" cy="2697789"/>
          </a:xfrm>
        </p:spPr>
        <p:txBody>
          <a:bodyPr>
            <a:normAutofit fontScale="90000"/>
          </a:bodyPr>
          <a:lstStyle/>
          <a:p>
            <a:r>
              <a:rPr lang="fr-FR" sz="4400" b="1" dirty="0">
                <a:solidFill>
                  <a:schemeClr val="accent5"/>
                </a:solidFill>
              </a:rPr>
              <a:t>« 20 ans ! </a:t>
            </a:r>
            <a:r>
              <a:rPr lang="fr-FR" sz="4400" b="1" dirty="0" smtClean="0">
                <a:solidFill>
                  <a:schemeClr val="accent5"/>
                </a:solidFill>
              </a:rPr>
              <a:t/>
            </a:r>
            <a:br>
              <a:rPr lang="fr-FR" sz="4400" b="1" dirty="0" smtClean="0">
                <a:solidFill>
                  <a:schemeClr val="accent5"/>
                </a:solidFill>
              </a:rPr>
            </a:br>
            <a:r>
              <a:rPr lang="fr-FR" sz="4400" b="1" dirty="0" smtClean="0">
                <a:solidFill>
                  <a:schemeClr val="accent5"/>
                </a:solidFill>
              </a:rPr>
              <a:t>Quelles </a:t>
            </a:r>
            <a:r>
              <a:rPr lang="fr-FR" sz="4400" b="1" dirty="0">
                <a:solidFill>
                  <a:schemeClr val="accent5"/>
                </a:solidFill>
              </a:rPr>
              <a:t>évolutions </a:t>
            </a:r>
            <a:r>
              <a:rPr lang="fr-FR" sz="4400" b="1" dirty="0" smtClean="0">
                <a:solidFill>
                  <a:schemeClr val="accent5"/>
                </a:solidFill>
              </a:rPr>
              <a:t>des pratiques </a:t>
            </a:r>
            <a:br>
              <a:rPr lang="fr-FR" sz="4400" b="1" dirty="0" smtClean="0">
                <a:solidFill>
                  <a:schemeClr val="accent5"/>
                </a:solidFill>
              </a:rPr>
            </a:br>
            <a:r>
              <a:rPr lang="fr-FR" sz="4400" b="1" dirty="0" smtClean="0">
                <a:solidFill>
                  <a:schemeClr val="accent5"/>
                </a:solidFill>
              </a:rPr>
              <a:t>de rééducation et </a:t>
            </a:r>
            <a:r>
              <a:rPr lang="fr-FR" sz="4400" b="1" dirty="0">
                <a:solidFill>
                  <a:schemeClr val="accent5"/>
                </a:solidFill>
              </a:rPr>
              <a:t>de réadaptation </a:t>
            </a:r>
            <a:r>
              <a:rPr lang="fr-FR" sz="4400" b="1" dirty="0" smtClean="0">
                <a:solidFill>
                  <a:schemeClr val="accent5"/>
                </a:solidFill>
              </a:rPr>
              <a:t/>
            </a:r>
            <a:br>
              <a:rPr lang="fr-FR" sz="4400" b="1" dirty="0" smtClean="0">
                <a:solidFill>
                  <a:schemeClr val="accent5"/>
                </a:solidFill>
              </a:rPr>
            </a:br>
            <a:r>
              <a:rPr lang="fr-FR" sz="4400" b="1" dirty="0" smtClean="0">
                <a:solidFill>
                  <a:schemeClr val="accent5"/>
                </a:solidFill>
              </a:rPr>
              <a:t>auprès </a:t>
            </a:r>
            <a:r>
              <a:rPr lang="fr-FR" sz="4400" b="1" dirty="0">
                <a:solidFill>
                  <a:schemeClr val="accent5"/>
                </a:solidFill>
              </a:rPr>
              <a:t>de l’enfant et de sa famille ? </a:t>
            </a:r>
            <a:r>
              <a:rPr lang="fr-FR" sz="4400" b="1" dirty="0" smtClean="0">
                <a:solidFill>
                  <a:schemeClr val="accent5"/>
                </a:solidFill>
              </a:rPr>
              <a:t>»</a:t>
            </a:r>
            <a:r>
              <a:rPr lang="fr-FR" sz="4400" b="1" dirty="0" smtClean="0"/>
              <a:t/>
            </a:r>
            <a:br>
              <a:rPr lang="fr-FR" sz="4400" b="1" dirty="0" smtClean="0"/>
            </a:br>
            <a:r>
              <a:rPr lang="fr-FR" sz="4400" dirty="0"/>
              <a:t/>
            </a:r>
            <a:br>
              <a:rPr lang="fr-FR" sz="4400" dirty="0"/>
            </a:br>
            <a:r>
              <a:rPr lang="fr-FR" sz="3100" b="1" dirty="0" smtClean="0"/>
              <a:t>Le Pouliguen, Samedi </a:t>
            </a:r>
            <a:r>
              <a:rPr lang="fr-FR" sz="3100" b="1" dirty="0"/>
              <a:t>23 novembre 2024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765571" y="4373825"/>
            <a:ext cx="9144000" cy="1655762"/>
          </a:xfrm>
        </p:spPr>
        <p:txBody>
          <a:bodyPr/>
          <a:lstStyle/>
          <a:p>
            <a:r>
              <a:rPr lang="fr-FR" sz="3200" b="1" dirty="0" smtClean="0"/>
              <a:t>Vincent Gautheron</a:t>
            </a:r>
          </a:p>
          <a:p>
            <a:r>
              <a:rPr lang="fr-FR" dirty="0" smtClean="0"/>
              <a:t>MPR Pédiatrique - CHU Saint Etienne</a:t>
            </a:r>
          </a:p>
          <a:p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8283" y="5459290"/>
            <a:ext cx="2696628" cy="114059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3793" y="5545385"/>
            <a:ext cx="2133600" cy="108585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0370" y="3772177"/>
            <a:ext cx="1751181" cy="1687112"/>
          </a:xfrm>
          <a:prstGeom prst="rect">
            <a:avLst/>
          </a:prstGeom>
        </p:spPr>
      </p:pic>
      <p:sp>
        <p:nvSpPr>
          <p:cNvPr id="8" name="Organigramme : Connecteur 7"/>
          <p:cNvSpPr/>
          <p:nvPr/>
        </p:nvSpPr>
        <p:spPr>
          <a:xfrm flipV="1">
            <a:off x="11103429" y="4700452"/>
            <a:ext cx="45719" cy="45719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624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2110977" cy="2986481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5097" y="1917672"/>
            <a:ext cx="9843952" cy="3963012"/>
          </a:xfrm>
          <a:prstGeom prst="rect">
            <a:avLst/>
          </a:prstGeom>
        </p:spPr>
      </p:pic>
      <p:sp>
        <p:nvSpPr>
          <p:cNvPr id="8" name="Flèche à angle droit 7"/>
          <p:cNvSpPr/>
          <p:nvPr/>
        </p:nvSpPr>
        <p:spPr>
          <a:xfrm rot="5400000">
            <a:off x="10484" y="3357695"/>
            <a:ext cx="2114028" cy="150582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278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La Rééducation pédiatrique avant 2004</a:t>
            </a:r>
            <a:endParaRPr lang="fr-FR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Ordonnance de 1945 : création de la sécurité sociale 1945, pour </a:t>
            </a:r>
            <a:r>
              <a:rPr lang="fr-FR" b="1" dirty="0" smtClean="0">
                <a:solidFill>
                  <a:srgbClr val="00B050"/>
                </a:solidFill>
              </a:rPr>
              <a:t>soigner</a:t>
            </a:r>
            <a:r>
              <a:rPr lang="fr-FR" dirty="0" smtClean="0"/>
              <a:t>. Les « irrécupérables » ne peuvent en relever. la rééducation pédiatrique est une activité confiée à quelques pionniers : </a:t>
            </a:r>
            <a:r>
              <a:rPr lang="fr-FR" dirty="0"/>
              <a:t/>
            </a:r>
            <a:br>
              <a:rPr lang="fr-FR" dirty="0"/>
            </a:br>
            <a:r>
              <a:rPr lang="fr-FR" dirty="0" smtClean="0"/>
              <a:t>E </a:t>
            </a:r>
            <a:r>
              <a:rPr lang="fr-FR" dirty="0" err="1" smtClean="0"/>
              <a:t>Zucman</a:t>
            </a:r>
            <a:r>
              <a:rPr lang="fr-FR" dirty="0" smtClean="0"/>
              <a:t> (CESAP 1969), S </a:t>
            </a:r>
            <a:r>
              <a:rPr lang="fr-FR" dirty="0" err="1" smtClean="0"/>
              <a:t>Tomkiewicz</a:t>
            </a:r>
            <a:r>
              <a:rPr lang="fr-FR" dirty="0" smtClean="0"/>
              <a:t>, J </a:t>
            </a:r>
            <a:r>
              <a:rPr lang="fr-FR" dirty="0"/>
              <a:t>Levy, R </a:t>
            </a:r>
            <a:r>
              <a:rPr lang="fr-FR" dirty="0" err="1" smtClean="0"/>
              <a:t>Salbreux</a:t>
            </a:r>
            <a:r>
              <a:rPr lang="fr-FR" dirty="0" smtClean="0"/>
              <a:t>. </a:t>
            </a:r>
            <a:r>
              <a:rPr lang="fr-FR" dirty="0" smtClean="0"/>
              <a:t>PMI et secteur psychiatrique se « disputent » le marché</a:t>
            </a:r>
            <a:r>
              <a:rPr lang="fr-FR" dirty="0" smtClean="0"/>
              <a:t>.</a:t>
            </a:r>
          </a:p>
          <a:p>
            <a:r>
              <a:rPr lang="fr-FR" dirty="0" smtClean="0"/>
              <a:t>1965 : CESAP (comité </a:t>
            </a:r>
            <a:r>
              <a:rPr lang="fr-FR" dirty="0">
                <a:solidFill>
                  <a:srgbClr val="00B050"/>
                </a:solidFill>
              </a:rPr>
              <a:t>é</a:t>
            </a:r>
            <a:r>
              <a:rPr lang="fr-FR" dirty="0" smtClean="0">
                <a:solidFill>
                  <a:srgbClr val="00B050"/>
                </a:solidFill>
              </a:rPr>
              <a:t>ducation</a:t>
            </a:r>
            <a:r>
              <a:rPr lang="fr-FR" dirty="0" smtClean="0"/>
              <a:t> </a:t>
            </a:r>
            <a:r>
              <a:rPr lang="fr-FR" dirty="0" smtClean="0">
                <a:solidFill>
                  <a:srgbClr val="00B050"/>
                </a:solidFill>
              </a:rPr>
              <a:t>soins</a:t>
            </a:r>
            <a:r>
              <a:rPr lang="fr-FR" dirty="0" smtClean="0"/>
              <a:t> arriéré profond)</a:t>
            </a:r>
          </a:p>
          <a:p>
            <a:r>
              <a:rPr lang="fr-FR" dirty="0" smtClean="0"/>
              <a:t>1969 : « Polyhandicap »</a:t>
            </a:r>
            <a:endParaRPr lang="fr-FR" dirty="0" smtClean="0"/>
          </a:p>
          <a:p>
            <a:r>
              <a:rPr lang="fr-FR" dirty="0" smtClean="0">
                <a:solidFill>
                  <a:srgbClr val="FF0000"/>
                </a:solidFill>
              </a:rPr>
              <a:t>Loi 30/06/1975</a:t>
            </a:r>
            <a:r>
              <a:rPr lang="fr-FR" dirty="0" smtClean="0"/>
              <a:t> </a:t>
            </a:r>
            <a:r>
              <a:rPr lang="fr-FR" dirty="0" smtClean="0"/>
              <a:t>: loi d’intégration des personnes </a:t>
            </a:r>
            <a:r>
              <a:rPr lang="fr-FR" dirty="0" smtClean="0"/>
              <a:t>Handicapées </a:t>
            </a:r>
            <a:endParaRPr lang="fr-FR" dirty="0" smtClean="0"/>
          </a:p>
          <a:p>
            <a:r>
              <a:rPr lang="fr-FR" dirty="0" smtClean="0">
                <a:solidFill>
                  <a:schemeClr val="accent5"/>
                </a:solidFill>
              </a:rPr>
              <a:t>OMS 1975 </a:t>
            </a:r>
            <a:r>
              <a:rPr lang="fr-FR" dirty="0" smtClean="0"/>
              <a:t>: Wood et CIDIH, le désavantage social…</a:t>
            </a:r>
          </a:p>
          <a:p>
            <a:r>
              <a:rPr lang="fr-FR" dirty="0" smtClean="0"/>
              <a:t>1976 : </a:t>
            </a:r>
            <a:r>
              <a:rPr lang="fr-FR" dirty="0" smtClean="0"/>
              <a:t>création et réglementation </a:t>
            </a:r>
            <a:r>
              <a:rPr lang="fr-FR" dirty="0" smtClean="0"/>
              <a:t>des </a:t>
            </a:r>
            <a:r>
              <a:rPr lang="fr-FR" dirty="0" smtClean="0"/>
              <a:t>CAMSP</a:t>
            </a:r>
            <a:endParaRPr lang="fr-FR" dirty="0" smtClean="0"/>
          </a:p>
          <a:p>
            <a:r>
              <a:rPr lang="fr-FR" dirty="0" smtClean="0"/>
              <a:t>X/1989 : les annexes </a:t>
            </a:r>
            <a:r>
              <a:rPr lang="fr-FR" dirty="0" smtClean="0"/>
              <a:t>24… </a:t>
            </a:r>
            <a:r>
              <a:rPr lang="fr-FR" dirty="0" smtClean="0"/>
              <a:t>S</a:t>
            </a:r>
            <a:r>
              <a:rPr lang="fr-FR" dirty="0" smtClean="0">
                <a:solidFill>
                  <a:srgbClr val="00B050"/>
                </a:solidFill>
              </a:rPr>
              <a:t>ESS</a:t>
            </a:r>
            <a:r>
              <a:rPr lang="fr-FR" dirty="0" smtClean="0"/>
              <a:t>AD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57772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95456"/>
            <a:ext cx="10515600" cy="1325563"/>
          </a:xfrm>
        </p:spPr>
        <p:txBody>
          <a:bodyPr/>
          <a:lstStyle/>
          <a:p>
            <a:r>
              <a:rPr lang="fr-FR" b="1" dirty="0" smtClean="0"/>
              <a:t>1974-1983</a:t>
            </a:r>
            <a:r>
              <a:rPr lang="fr-FR" dirty="0" smtClean="0"/>
              <a:t> : 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313460"/>
              </p:ext>
            </p:extLst>
          </p:nvPr>
        </p:nvGraphicFramePr>
        <p:xfrm>
          <a:off x="1012371" y="1371600"/>
          <a:ext cx="10730220" cy="585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2555">
                  <a:extLst>
                    <a:ext uri="{9D8B030D-6E8A-4147-A177-3AD203B41FA5}">
                      <a16:colId xmlns:a16="http://schemas.microsoft.com/office/drawing/2014/main" val="3012576202"/>
                    </a:ext>
                  </a:extLst>
                </a:gridCol>
                <a:gridCol w="2682555">
                  <a:extLst>
                    <a:ext uri="{9D8B030D-6E8A-4147-A177-3AD203B41FA5}">
                      <a16:colId xmlns:a16="http://schemas.microsoft.com/office/drawing/2014/main" val="2404425172"/>
                    </a:ext>
                  </a:extLst>
                </a:gridCol>
                <a:gridCol w="2682555">
                  <a:extLst>
                    <a:ext uri="{9D8B030D-6E8A-4147-A177-3AD203B41FA5}">
                      <a16:colId xmlns:a16="http://schemas.microsoft.com/office/drawing/2014/main" val="980785511"/>
                    </a:ext>
                  </a:extLst>
                </a:gridCol>
                <a:gridCol w="2682555">
                  <a:extLst>
                    <a:ext uri="{9D8B030D-6E8A-4147-A177-3AD203B41FA5}">
                      <a16:colId xmlns:a16="http://schemas.microsoft.com/office/drawing/2014/main" val="243982338"/>
                    </a:ext>
                  </a:extLst>
                </a:gridCol>
              </a:tblGrid>
              <a:tr h="10266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VGautheron</a:t>
                      </a:r>
                      <a:endParaRPr lang="fr-FR" sz="2400" baseline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 Etienne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42</a:t>
                      </a:r>
                      <a:endParaRPr lang="fr-FR" sz="24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Rhône Alpes</a:t>
                      </a:r>
                      <a:endParaRPr lang="fr-FR" sz="24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France 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Familles 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472624"/>
                  </a:ext>
                </a:extLst>
              </a:tr>
              <a:tr h="18597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Faculté de </a:t>
                      </a: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Médecine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Découverte</a:t>
                      </a: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-enfant,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-pédiatrie,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-rééducation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Rencontres</a:t>
                      </a: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-B </a:t>
                      </a:r>
                      <a:r>
                        <a:rPr lang="fr-FR" sz="24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Lauras</a:t>
                      </a:r>
                      <a:endParaRPr lang="fr-FR" sz="2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-P </a:t>
                      </a:r>
                      <a:r>
                        <a:rPr lang="fr-FR" sz="24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Minaire</a:t>
                      </a:r>
                      <a:endParaRPr lang="fr-FR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Compétition Lyon </a:t>
                      </a: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St-Etienne</a:t>
                      </a:r>
                      <a:endParaRPr lang="fr-FR" sz="2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2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1975</a:t>
                      </a: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: loi intégration personnes H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1975</a:t>
                      </a: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: OMS CIH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1976</a:t>
                      </a:r>
                      <a:r>
                        <a:rPr lang="fr-FR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: </a:t>
                      </a:r>
                      <a:r>
                        <a:rPr lang="fr-FR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CAMSP</a:t>
                      </a:r>
                      <a:endParaRPr lang="fr-FR" sz="2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2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2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2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2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 </a:t>
                      </a:r>
                      <a:r>
                        <a:rPr lang="fr-FR" sz="24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confirmation</a:t>
                      </a: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pédiatrie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2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-Associations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2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-Triangulation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2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2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2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87552"/>
                  </a:ext>
                </a:extLst>
              </a:tr>
            </a:tbl>
          </a:graphicData>
        </a:graphic>
      </p:graphicFrame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6031" y="3847380"/>
            <a:ext cx="2664966" cy="1604513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1668" y="3847381"/>
            <a:ext cx="2874352" cy="1871431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5206" y="174686"/>
            <a:ext cx="1057003" cy="105700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4521" y="174686"/>
            <a:ext cx="852960" cy="1065139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03863" y="4349436"/>
            <a:ext cx="1058799" cy="1270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-61595"/>
            <a:ext cx="10515600" cy="1325563"/>
          </a:xfrm>
        </p:spPr>
        <p:txBody>
          <a:bodyPr/>
          <a:lstStyle/>
          <a:p>
            <a:r>
              <a:rPr lang="fr-FR" b="1" dirty="0" smtClean="0"/>
              <a:t>1984-1993</a:t>
            </a:r>
            <a:r>
              <a:rPr lang="fr-FR" dirty="0" smtClean="0"/>
              <a:t> : 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0251189"/>
              </p:ext>
            </p:extLst>
          </p:nvPr>
        </p:nvGraphicFramePr>
        <p:xfrm>
          <a:off x="423283" y="1263966"/>
          <a:ext cx="10730220" cy="56570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2555">
                  <a:extLst>
                    <a:ext uri="{9D8B030D-6E8A-4147-A177-3AD203B41FA5}">
                      <a16:colId xmlns:a16="http://schemas.microsoft.com/office/drawing/2014/main" val="3012576202"/>
                    </a:ext>
                  </a:extLst>
                </a:gridCol>
                <a:gridCol w="2682555">
                  <a:extLst>
                    <a:ext uri="{9D8B030D-6E8A-4147-A177-3AD203B41FA5}">
                      <a16:colId xmlns:a16="http://schemas.microsoft.com/office/drawing/2014/main" val="2404425172"/>
                    </a:ext>
                  </a:extLst>
                </a:gridCol>
                <a:gridCol w="2682555">
                  <a:extLst>
                    <a:ext uri="{9D8B030D-6E8A-4147-A177-3AD203B41FA5}">
                      <a16:colId xmlns:a16="http://schemas.microsoft.com/office/drawing/2014/main" val="980785511"/>
                    </a:ext>
                  </a:extLst>
                </a:gridCol>
                <a:gridCol w="2682555">
                  <a:extLst>
                    <a:ext uri="{9D8B030D-6E8A-4147-A177-3AD203B41FA5}">
                      <a16:colId xmlns:a16="http://schemas.microsoft.com/office/drawing/2014/main" val="243982338"/>
                    </a:ext>
                  </a:extLst>
                </a:gridCol>
              </a:tblGrid>
              <a:tr h="7802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VGautheron</a:t>
                      </a:r>
                      <a:endParaRPr lang="fr-FR" sz="2400" baseline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 Etienne 42</a:t>
                      </a:r>
                      <a:endParaRPr lang="fr-FR" sz="24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Rég</a:t>
                      </a:r>
                      <a:r>
                        <a:rPr lang="fr-FR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Rhône Alpes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Auvergne</a:t>
                      </a:r>
                      <a:endParaRPr lang="fr-FR" sz="24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France 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Familles 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472624"/>
                  </a:ext>
                </a:extLst>
              </a:tr>
              <a:tr h="44959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Internat</a:t>
                      </a: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Ped/RRF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Thèse</a:t>
                      </a: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AVC ped.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u="sng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CCA</a:t>
                      </a: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Ped, NN-</a:t>
                      </a:r>
                      <a:r>
                        <a:rPr lang="fr-FR" sz="20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préma</a:t>
                      </a: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-réa-RRF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b="1" u="sng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</a:t>
                      </a: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Ped/RRF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PTH, AVC…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Découvertes :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-enfant </a:t>
                      </a:r>
                      <a:r>
                        <a:rPr lang="fr-FR" sz="2000" u="sng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malade </a:t>
                      </a:r>
                      <a:r>
                        <a:rPr lang="fr-FR" sz="2000" b="1" u="sng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</a:t>
                      </a:r>
                      <a:endParaRPr lang="fr-FR" sz="2000" b="1" u="sng" dirty="0" smtClean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u="sng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handicapé</a:t>
                      </a:r>
                      <a:endParaRPr lang="fr-FR" sz="2000" u="sng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-Med-Social, SESSAD et IME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-CDES</a:t>
                      </a:r>
                      <a:b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fr-FR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IFMK</a:t>
                      </a: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St-Etienne</a:t>
                      </a: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Escale </a:t>
                      </a: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LYON </a:t>
                      </a:r>
                      <a:endParaRPr lang="fr-FR" sz="2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 </a:t>
                      </a:r>
                      <a:r>
                        <a:rPr lang="fr-FR" sz="24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Carole </a:t>
                      </a:r>
                      <a:r>
                        <a:rPr lang="fr-FR" sz="24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Bérard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Massues :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 Fauchet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Romagnat </a:t>
                      </a: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(63) </a:t>
                      </a:r>
                      <a:endParaRPr lang="fr-FR" sz="2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 Dieu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20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-1987 Garches 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Philippe </a:t>
                      </a:r>
                      <a:r>
                        <a:rPr lang="fr-FR" sz="2400" b="1" dirty="0" err="1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Lacert</a:t>
                      </a:r>
                      <a:r>
                        <a:rPr lang="fr-FR" sz="24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24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-Article 6 du décret n°89-798 du 27 octobre </a:t>
                      </a:r>
                      <a:r>
                        <a:rPr lang="fr-FR" sz="2400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1989</a:t>
                      </a:r>
                      <a:r>
                        <a:rPr lang="fr-F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remplaçant les annexes XXIV, XXIV bis et XXIV ter (ex 1956 et 1975</a:t>
                      </a: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SESSAD</a:t>
                      </a:r>
                      <a:endParaRPr lang="fr-FR" sz="24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Associations militantes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1987 :AFM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fr-FR" sz="2400" baseline="30000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er</a:t>
                      </a:r>
                      <a:r>
                        <a:rPr lang="fr-FR" sz="2400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24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Téléthon</a:t>
                      </a:r>
                      <a:endParaRPr lang="fr-FR" sz="2400" dirty="0" smtClean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-APF,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fr-FR" sz="24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Adapei</a:t>
                      </a: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 </a:t>
                      </a:r>
                      <a:endParaRPr lang="fr-FR" sz="2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87552"/>
                  </a:ext>
                </a:extLst>
              </a:tr>
            </a:tbl>
          </a:graphicData>
        </a:graphic>
      </p:graphicFrame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662" y="74178"/>
            <a:ext cx="844052" cy="105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4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1994-2003</a:t>
            </a:r>
            <a:r>
              <a:rPr lang="fr-FR" dirty="0" smtClean="0"/>
              <a:t> </a:t>
            </a:r>
            <a:r>
              <a:rPr lang="fr-FR" dirty="0"/>
              <a:t>	</a:t>
            </a:r>
            <a:r>
              <a:rPr lang="fr-FR" dirty="0" smtClean="0"/>
              <a:t>						</a:t>
            </a:r>
            <a:r>
              <a:rPr lang="fr-FR" b="1" dirty="0" smtClean="0">
                <a:solidFill>
                  <a:srgbClr val="FF0000"/>
                </a:solidFill>
              </a:rPr>
              <a:t>*</a:t>
            </a:r>
            <a:endParaRPr lang="fr-FR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617431"/>
              </p:ext>
            </p:extLst>
          </p:nvPr>
        </p:nvGraphicFramePr>
        <p:xfrm>
          <a:off x="623580" y="1442248"/>
          <a:ext cx="10730220" cy="5171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2555">
                  <a:extLst>
                    <a:ext uri="{9D8B030D-6E8A-4147-A177-3AD203B41FA5}">
                      <a16:colId xmlns:a16="http://schemas.microsoft.com/office/drawing/2014/main" val="3012576202"/>
                    </a:ext>
                  </a:extLst>
                </a:gridCol>
                <a:gridCol w="2682555">
                  <a:extLst>
                    <a:ext uri="{9D8B030D-6E8A-4147-A177-3AD203B41FA5}">
                      <a16:colId xmlns:a16="http://schemas.microsoft.com/office/drawing/2014/main" val="2404425172"/>
                    </a:ext>
                  </a:extLst>
                </a:gridCol>
                <a:gridCol w="2682555">
                  <a:extLst>
                    <a:ext uri="{9D8B030D-6E8A-4147-A177-3AD203B41FA5}">
                      <a16:colId xmlns:a16="http://schemas.microsoft.com/office/drawing/2014/main" val="980785511"/>
                    </a:ext>
                  </a:extLst>
                </a:gridCol>
                <a:gridCol w="2682555">
                  <a:extLst>
                    <a:ext uri="{9D8B030D-6E8A-4147-A177-3AD203B41FA5}">
                      <a16:colId xmlns:a16="http://schemas.microsoft.com/office/drawing/2014/main" val="243982338"/>
                    </a:ext>
                  </a:extLst>
                </a:gridCol>
              </a:tblGrid>
              <a:tr h="10266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VGautheron</a:t>
                      </a:r>
                      <a:endParaRPr lang="fr-FR" sz="2400" baseline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 Etienne 42</a:t>
                      </a:r>
                      <a:endParaRPr lang="fr-FR" sz="24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Rég</a:t>
                      </a:r>
                      <a:r>
                        <a:rPr lang="fr-FR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Rhône Alpes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Auvergne</a:t>
                      </a:r>
                      <a:endParaRPr lang="fr-FR" sz="24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France 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Familles 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472624"/>
                  </a:ext>
                </a:extLst>
              </a:tr>
              <a:tr h="18597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u="sng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-PH</a:t>
                      </a: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Ped =&gt; </a:t>
                      </a: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 RRF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Þ"/>
                      </a:pPr>
                      <a:r>
                        <a:rPr lang="fr-FR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PUPH 1995</a:t>
                      </a:r>
                    </a:p>
                    <a:p>
                      <a:pPr mar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SESSAD APF,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-MIF-Mômes et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QAPSE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fr-FR" sz="20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RRF</a:t>
                      </a:r>
                      <a:r>
                        <a:rPr lang="fr-FR" sz="2000" b="1" baseline="0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=&gt; </a:t>
                      </a:r>
                      <a:r>
                        <a:rPr lang="fr-FR" sz="20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MPR </a:t>
                      </a: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(1997)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-Service Adulte +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-Cs MPR Ped, BUD, </a:t>
                      </a:r>
                      <a:r>
                        <a:rPr lang="fr-FR" sz="20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pluriD</a:t>
                      </a:r>
                      <a:endParaRPr lang="fr-FR" sz="20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MNM, PC, SB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-Toxine B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-Projet</a:t>
                      </a:r>
                      <a:r>
                        <a:rPr lang="fr-FR" sz="20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20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Service </a:t>
                      </a:r>
                      <a:r>
                        <a:rPr lang="fr-FR" sz="20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MPR</a:t>
                      </a:r>
                      <a:endParaRPr lang="fr-FR" sz="20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-Héritages</a:t>
                      </a:r>
                      <a:r>
                        <a:rPr lang="fr-FR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Minaire</a:t>
                      </a: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2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fr-FR" sz="24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Lauras</a:t>
                      </a:r>
                      <a:endParaRPr lang="fr-FR" sz="2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fr-FR" sz="24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ARH</a:t>
                      </a: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: 2002…</a:t>
                      </a:r>
                      <a:r>
                        <a:rPr lang="fr-FR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-2002 </a:t>
                      </a: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coordinations</a:t>
                      </a:r>
                      <a:r>
                        <a:rPr lang="fr-FR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SSR</a:t>
                      </a:r>
                      <a:endParaRPr lang="fr-FR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-Rencontres </a:t>
                      </a:r>
                      <a:r>
                        <a:rPr lang="fr-FR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MPR Ped RA (Escale)</a:t>
                      </a:r>
                      <a:endParaRPr lang="fr-FR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-SROS</a:t>
                      </a: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,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-Moyen </a:t>
                      </a: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séjour =&gt;</a:t>
                      </a:r>
                      <a:r>
                        <a:rPr lang="fr-FR" sz="24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SSR</a:t>
                      </a:r>
                      <a:endParaRPr lang="fr-FR" sz="2000" b="1" dirty="0" smtClean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-Déploiement Cs </a:t>
                      </a:r>
                      <a:r>
                        <a:rPr lang="fr-FR" sz="20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Pluri.D</a:t>
                      </a:r>
                      <a:endParaRPr lang="fr-FR" sz="20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fr-FR" sz="20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Réseau</a:t>
                      </a:r>
                      <a:r>
                        <a:rPr lang="fr-FR" sz="2000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CMD/AFM </a:t>
                      </a:r>
                      <a:endParaRPr lang="fr-FR" sz="2000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-Conseils </a:t>
                      </a:r>
                      <a:r>
                        <a:rPr lang="fr-FR" sz="20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</a:t>
                      </a:r>
                      <a:r>
                        <a:rPr lang="fr-FR" sz="20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APF, AFM, Institut Garches, </a:t>
                      </a:r>
                      <a:r>
                        <a:rPr lang="fr-FR" sz="20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-IFRH</a:t>
                      </a:r>
                      <a:r>
                        <a:rPr lang="fr-FR" sz="20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 </a:t>
                      </a:r>
                      <a:endParaRPr lang="fr-FR" sz="20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-CDI 1997 </a:t>
                      </a:r>
                      <a:r>
                        <a:rPr lang="fr-FR" sz="2000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gastrostomie</a:t>
                      </a:r>
                      <a:endParaRPr lang="fr-FR" sz="2000" dirty="0" smtClean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-CMNETIMOC</a:t>
                      </a:r>
                      <a:endParaRPr lang="fr-FR" sz="20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Lille 1998 </a:t>
                      </a:r>
                      <a:r>
                        <a:rPr lang="fr-FR" sz="2400" b="0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</a:t>
                      </a:r>
                      <a:endParaRPr lang="fr-FR" sz="2400" b="0" dirty="0" smtClean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St-Etienne </a:t>
                      </a: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2001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Albert Grenier</a:t>
                      </a:r>
                      <a:endParaRPr lang="fr-FR" sz="2000" dirty="0" smtClean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0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OMS 2001 :</a:t>
                      </a:r>
                      <a:r>
                        <a:rPr lang="fr-FR" sz="2400" b="1" baseline="0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CIF </a:t>
                      </a:r>
                      <a:r>
                        <a:rPr lang="fr-FR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Fonction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Activité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Participation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-APF</a:t>
                      </a:r>
                      <a:endParaRPr lang="fr-FR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-AFM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Conférence</a:t>
                      </a:r>
                      <a:r>
                        <a:rPr lang="fr-FR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 </a:t>
                      </a:r>
                      <a:r>
                        <a:rPr lang="fr-FR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consensus </a:t>
                      </a: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2001</a:t>
                      </a:r>
                      <a:endParaRPr lang="fr-FR" sz="2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Rééducation MNM</a:t>
                      </a:r>
                      <a:endParaRPr lang="fr-FR" sz="2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87552"/>
                  </a:ext>
                </a:extLst>
              </a:tr>
            </a:tbl>
          </a:graphicData>
        </a:graphic>
      </p:graphicFrame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5000" y="97289"/>
            <a:ext cx="1015472" cy="126807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377" y="103981"/>
            <a:ext cx="1681546" cy="125469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8793" y="231672"/>
            <a:ext cx="1363640" cy="999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674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2004-2013</a:t>
            </a:r>
            <a:r>
              <a:rPr lang="fr-FR" dirty="0" smtClean="0"/>
              <a:t> 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2241354"/>
              </p:ext>
            </p:extLst>
          </p:nvPr>
        </p:nvGraphicFramePr>
        <p:xfrm>
          <a:off x="623580" y="1296428"/>
          <a:ext cx="10730220" cy="61472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2555">
                  <a:extLst>
                    <a:ext uri="{9D8B030D-6E8A-4147-A177-3AD203B41FA5}">
                      <a16:colId xmlns:a16="http://schemas.microsoft.com/office/drawing/2014/main" val="3012576202"/>
                    </a:ext>
                  </a:extLst>
                </a:gridCol>
                <a:gridCol w="2682555">
                  <a:extLst>
                    <a:ext uri="{9D8B030D-6E8A-4147-A177-3AD203B41FA5}">
                      <a16:colId xmlns:a16="http://schemas.microsoft.com/office/drawing/2014/main" val="2404425172"/>
                    </a:ext>
                  </a:extLst>
                </a:gridCol>
                <a:gridCol w="2682555">
                  <a:extLst>
                    <a:ext uri="{9D8B030D-6E8A-4147-A177-3AD203B41FA5}">
                      <a16:colId xmlns:a16="http://schemas.microsoft.com/office/drawing/2014/main" val="980785511"/>
                    </a:ext>
                  </a:extLst>
                </a:gridCol>
                <a:gridCol w="2682555">
                  <a:extLst>
                    <a:ext uri="{9D8B030D-6E8A-4147-A177-3AD203B41FA5}">
                      <a16:colId xmlns:a16="http://schemas.microsoft.com/office/drawing/2014/main" val="243982338"/>
                    </a:ext>
                  </a:extLst>
                </a:gridCol>
              </a:tblGrid>
              <a:tr h="10266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VGautheron</a:t>
                      </a:r>
                      <a:endParaRPr lang="fr-FR" sz="2400" baseline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 Etienne 42</a:t>
                      </a:r>
                      <a:endParaRPr lang="fr-FR" sz="24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Rég</a:t>
                      </a:r>
                      <a:r>
                        <a:rPr lang="fr-FR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Rhône Alpes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Auvergne</a:t>
                      </a:r>
                      <a:endParaRPr lang="fr-FR" sz="24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France 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Familles 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472624"/>
                  </a:ext>
                </a:extLst>
              </a:tr>
              <a:tr h="18597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- 2004 Création </a:t>
                      </a:r>
                      <a:r>
                        <a:rPr lang="fr-FR" sz="24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Service</a:t>
                      </a:r>
                      <a:r>
                        <a:rPr lang="fr-FR" sz="2400" b="1" baseline="0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fr-FR" sz="2400" b="1" dirty="0" err="1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MPRPed</a:t>
                      </a:r>
                      <a:r>
                        <a:rPr lang="fr-FR" sz="2400" b="1" baseline="0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:</a:t>
                      </a: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</a:t>
                      </a: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HC/</a:t>
                      </a:r>
                      <a:r>
                        <a:rPr lang="fr-FR" sz="24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HdJ</a:t>
                      </a: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fr-FR" sz="24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Uni.coord</a:t>
                      </a:r>
                      <a:endParaRPr lang="fr-FR" sz="2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fr-FR" sz="24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APA</a:t>
                      </a:r>
                      <a:br>
                        <a:rPr lang="fr-FR" sz="24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endParaRPr lang="fr-FR" sz="2400" b="1" dirty="0" smtClean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fr-FR" sz="2400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CRMR</a:t>
                      </a: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et CCMR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2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-AQM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2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Conventions ESMS</a:t>
                      </a:r>
                      <a:r>
                        <a:rPr lang="fr-FR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SESSAD / IME</a:t>
                      </a:r>
                      <a:r>
                        <a:rPr lang="fr-FR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</a:t>
                      </a:r>
                      <a:br>
                        <a:rPr lang="fr-FR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endParaRPr lang="fr-FR" sz="2400" baseline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2400" baseline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2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-Instance de concertation SSR : expérimentation des </a:t>
                      </a:r>
                      <a:r>
                        <a:rPr lang="fr-FR" sz="2400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coordinations</a:t>
                      </a: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SSR Ped </a:t>
                      </a: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-Services </a:t>
                      </a: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HU de </a:t>
                      </a:r>
                      <a:r>
                        <a:rPr lang="fr-FR" sz="24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MPR.Ped</a:t>
                      </a: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en </a:t>
                      </a:r>
                      <a:r>
                        <a:rPr lang="fr-FR" sz="24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AuRA</a:t>
                      </a: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(69/42/38</a:t>
                      </a: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)</a:t>
                      </a:r>
                      <a:b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</a:br>
                      <a:endParaRPr lang="fr-FR" sz="2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r>
                        <a:rPr lang="fr-FR" sz="24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2007 R4P</a:t>
                      </a:r>
                      <a:endParaRPr lang="fr-FR" sz="24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-2004 : </a:t>
                      </a:r>
                      <a:r>
                        <a:rPr lang="fr-FR" sz="2400" b="1" dirty="0" err="1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Cokillage</a:t>
                      </a:r>
                      <a:endParaRPr lang="fr-FR" sz="2400" b="1" dirty="0" smtClean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-Loi </a:t>
                      </a: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11/02/2005 :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6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égalité </a:t>
                      </a:r>
                      <a:r>
                        <a:rPr lang="fr-FR" sz="16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droits et </a:t>
                      </a:r>
                      <a:r>
                        <a:rPr lang="fr-FR" sz="16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chances</a:t>
                      </a:r>
                      <a:r>
                        <a:rPr lang="fr-FR" sz="16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,  participation et citoyenneté </a:t>
                      </a:r>
                      <a:r>
                        <a:rPr lang="fr-FR" sz="16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pH</a:t>
                      </a:r>
                      <a:endParaRPr lang="fr-FR" sz="1600" b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r>
                        <a:rPr lang="fr-FR" sz="20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2005</a:t>
                      </a:r>
                      <a:r>
                        <a:rPr lang="fr-FR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 : </a:t>
                      </a:r>
                      <a:r>
                        <a:rPr lang="fr-FR" sz="2000" b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Plan Mal. rares </a:t>
                      </a:r>
                      <a:endParaRPr lang="fr-FR" sz="2000" b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</a:t>
                      </a:r>
                      <a:r>
                        <a:rPr lang="fr-FR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CMNETIMOC </a:t>
                      </a:r>
                      <a:r>
                        <a:rPr lang="fr-FR" sz="14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=&gt; </a:t>
                      </a:r>
                      <a:endParaRPr lang="fr-FR" sz="2000" b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2006 GERIMOC Lyon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2007 SFERHE (Dijon)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-Journée MPR ped du congrès SOFMER</a:t>
                      </a:r>
                      <a:endParaRPr lang="fr-FR" sz="2000" b="1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-2008 décrets SSR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-2009 HPST et </a:t>
                      </a:r>
                      <a:r>
                        <a:rPr lang="fr-FR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ARS</a:t>
                      </a:r>
                      <a:endParaRPr lang="fr-FR" sz="2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fr-FR" sz="2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Confce</a:t>
                      </a:r>
                      <a:r>
                        <a:rPr lang="fr-FR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d’experts SOFMER 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- 2009 Lyon bébé secoué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- 2010 Marseille</a:t>
                      </a:r>
                      <a:endParaRPr lang="fr-FR" sz="2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b="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Transition</a:t>
                      </a:r>
                      <a:r>
                        <a:rPr lang="fr-FR" sz="20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15/25</a:t>
                      </a:r>
                    </a:p>
                    <a:p>
                      <a:pPr marL="0" indent="0"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fr-FR" sz="20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fr-FR" sz="20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Handidactique</a:t>
                      </a:r>
                      <a:endParaRPr lang="fr-FR" sz="2000" baseline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indent="-342900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fr-FR" sz="20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87552"/>
                  </a:ext>
                </a:extLst>
              </a:tr>
            </a:tbl>
          </a:graphicData>
        </a:graphic>
      </p:graphicFrame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090" y="197814"/>
            <a:ext cx="1422073" cy="106108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3991" y="169621"/>
            <a:ext cx="844018" cy="1126807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3680" y="182877"/>
            <a:ext cx="821378" cy="109095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9024" y="5656805"/>
            <a:ext cx="908033" cy="958375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86996" y="206017"/>
            <a:ext cx="2044640" cy="719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997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2014-2023</a:t>
            </a:r>
            <a:r>
              <a:rPr lang="fr-FR" dirty="0" smtClean="0"/>
              <a:t> 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5372170"/>
              </p:ext>
            </p:extLst>
          </p:nvPr>
        </p:nvGraphicFramePr>
        <p:xfrm>
          <a:off x="623580" y="1442248"/>
          <a:ext cx="10730220" cy="5598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2555">
                  <a:extLst>
                    <a:ext uri="{9D8B030D-6E8A-4147-A177-3AD203B41FA5}">
                      <a16:colId xmlns:a16="http://schemas.microsoft.com/office/drawing/2014/main" val="3012576202"/>
                    </a:ext>
                  </a:extLst>
                </a:gridCol>
                <a:gridCol w="2682555">
                  <a:extLst>
                    <a:ext uri="{9D8B030D-6E8A-4147-A177-3AD203B41FA5}">
                      <a16:colId xmlns:a16="http://schemas.microsoft.com/office/drawing/2014/main" val="2404425172"/>
                    </a:ext>
                  </a:extLst>
                </a:gridCol>
                <a:gridCol w="2682555">
                  <a:extLst>
                    <a:ext uri="{9D8B030D-6E8A-4147-A177-3AD203B41FA5}">
                      <a16:colId xmlns:a16="http://schemas.microsoft.com/office/drawing/2014/main" val="980785511"/>
                    </a:ext>
                  </a:extLst>
                </a:gridCol>
                <a:gridCol w="2682555">
                  <a:extLst>
                    <a:ext uri="{9D8B030D-6E8A-4147-A177-3AD203B41FA5}">
                      <a16:colId xmlns:a16="http://schemas.microsoft.com/office/drawing/2014/main" val="243982338"/>
                    </a:ext>
                  </a:extLst>
                </a:gridCol>
              </a:tblGrid>
              <a:tr h="10266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VGautheron</a:t>
                      </a:r>
                      <a:endParaRPr lang="fr-FR" sz="2400" baseline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 Etienne 42</a:t>
                      </a:r>
                      <a:endParaRPr lang="fr-FR" sz="24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Rég</a:t>
                      </a:r>
                      <a:r>
                        <a:rPr lang="fr-FR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Rhône Alpes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Auvergne</a:t>
                      </a:r>
                      <a:endParaRPr lang="fr-FR" sz="24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France 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Familles 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472624"/>
                  </a:ext>
                </a:extLst>
              </a:tr>
              <a:tr h="18597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-Service </a:t>
                      </a:r>
                      <a:r>
                        <a:rPr lang="fr-FR" sz="20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MPRPed</a:t>
                      </a:r>
                      <a:endParaRPr lang="fr-FR" sz="20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-Activités </a:t>
                      </a: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HU,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DU </a:t>
                      </a: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PCPA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DU Répit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DIU</a:t>
                      </a:r>
                      <a:r>
                        <a:rPr lang="fr-FR" sz="20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20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MdR</a:t>
                      </a:r>
                      <a:endParaRPr lang="fr-FR" sz="2000" baseline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Master </a:t>
                      </a:r>
                      <a:r>
                        <a:rPr lang="fr-FR" sz="20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b="1" baseline="0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-SEMAH</a:t>
                      </a:r>
                      <a:endParaRPr lang="fr-FR" sz="2000" b="1" baseline="0" dirty="0" smtClean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fr-FR" sz="20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-Partenariat </a:t>
                      </a:r>
                      <a:r>
                        <a:rPr lang="fr-FR" sz="20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Hôp</a:t>
                      </a: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/SMS 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Postes</a:t>
                      </a:r>
                      <a:r>
                        <a:rPr lang="fr-FR" sz="2000" b="1" baseline="0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PH </a:t>
                      </a:r>
                      <a:r>
                        <a:rPr lang="fr-FR" sz="20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partagés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2000" baseline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b="1" baseline="0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-Patient partenaire</a:t>
                      </a:r>
                      <a:endParaRPr lang="fr-FR" sz="2000" b="1" baseline="0" dirty="0" smtClean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-2000 :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Fin </a:t>
                      </a:r>
                      <a:r>
                        <a:rPr lang="fr-FR" sz="20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 réseaux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20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-Prévention TND et </a:t>
                      </a:r>
                      <a:r>
                        <a:rPr lang="fr-FR" sz="20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PCO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2000" b="1" dirty="0" smtClean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20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20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PUPH</a:t>
                      </a: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SB, MD et CV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MCU</a:t>
                      </a:r>
                      <a:r>
                        <a:rPr lang="fr-FR" sz="20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/PHU : CPB et PL</a:t>
                      </a:r>
                      <a:endParaRPr lang="fr-FR" sz="20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2000" baseline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2021 : </a:t>
                      </a:r>
                      <a:r>
                        <a:rPr lang="fr-FR" sz="2000" b="1" baseline="0" dirty="0" err="1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Reco</a:t>
                      </a:r>
                      <a:r>
                        <a:rPr lang="fr-FR" sz="2000" b="1" baseline="0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HAS </a:t>
                      </a:r>
                      <a:r>
                        <a:rPr lang="fr-FR" sz="2000" b="1" baseline="0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PC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2000" b="1" dirty="0" smtClean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b="1" baseline="0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Rééducation intensive </a:t>
                      </a:r>
                      <a:endParaRPr lang="fr-FR" sz="2000" b="1" dirty="0" smtClean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0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2022 SSR =&gt; </a:t>
                      </a:r>
                      <a:r>
                        <a:rPr lang="fr-FR" sz="20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SMR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20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Développement</a:t>
                      </a:r>
                      <a:r>
                        <a:rPr lang="fr-FR" sz="20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des </a:t>
                      </a:r>
                      <a:r>
                        <a:rPr lang="fr-FR" sz="20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RCP +++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20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b="1" dirty="0" err="1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Universitarisation</a:t>
                      </a: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prof. paramédicales 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20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-2014 : Charte Romain Jacob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-2018 PC Espace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</a:t>
                      </a:r>
                      <a:r>
                        <a:rPr lang="fr-FR" sz="2000" b="1" dirty="0" smtClean="0">
                          <a:solidFill>
                            <a:srgbClr val="00B05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EACD</a:t>
                      </a:r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résence </a:t>
                      </a: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aux </a:t>
                      </a: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congrès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fr-FR" sz="20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Partenariat patient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Dans les instances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87552"/>
                  </a:ext>
                </a:extLst>
              </a:tr>
            </a:tbl>
          </a:graphicData>
        </a:graphic>
      </p:graphicFrame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6395" y="75234"/>
            <a:ext cx="999171" cy="1327104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2561" y="107028"/>
            <a:ext cx="949234" cy="1295309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1902" y="2539619"/>
            <a:ext cx="456384" cy="45638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580" y="5861590"/>
            <a:ext cx="2090379" cy="836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258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2024-2033</a:t>
            </a:r>
            <a:r>
              <a:rPr lang="fr-FR" dirty="0" smtClean="0"/>
              <a:t> </a:t>
            </a:r>
            <a:r>
              <a:rPr lang="fr-FR" dirty="0"/>
              <a:t>	</a:t>
            </a:r>
            <a:r>
              <a:rPr lang="fr-FR" dirty="0" smtClean="0"/>
              <a:t>		</a:t>
            </a:r>
            <a:r>
              <a:rPr lang="fr-FR" dirty="0" smtClean="0"/>
              <a:t>…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4190788"/>
              </p:ext>
            </p:extLst>
          </p:nvPr>
        </p:nvGraphicFramePr>
        <p:xfrm>
          <a:off x="623580" y="1442248"/>
          <a:ext cx="10730220" cy="45013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2555">
                  <a:extLst>
                    <a:ext uri="{9D8B030D-6E8A-4147-A177-3AD203B41FA5}">
                      <a16:colId xmlns:a16="http://schemas.microsoft.com/office/drawing/2014/main" val="3012576202"/>
                    </a:ext>
                  </a:extLst>
                </a:gridCol>
                <a:gridCol w="2682555">
                  <a:extLst>
                    <a:ext uri="{9D8B030D-6E8A-4147-A177-3AD203B41FA5}">
                      <a16:colId xmlns:a16="http://schemas.microsoft.com/office/drawing/2014/main" val="2404425172"/>
                    </a:ext>
                  </a:extLst>
                </a:gridCol>
                <a:gridCol w="2682555">
                  <a:extLst>
                    <a:ext uri="{9D8B030D-6E8A-4147-A177-3AD203B41FA5}">
                      <a16:colId xmlns:a16="http://schemas.microsoft.com/office/drawing/2014/main" val="980785511"/>
                    </a:ext>
                  </a:extLst>
                </a:gridCol>
                <a:gridCol w="2682555">
                  <a:extLst>
                    <a:ext uri="{9D8B030D-6E8A-4147-A177-3AD203B41FA5}">
                      <a16:colId xmlns:a16="http://schemas.microsoft.com/office/drawing/2014/main" val="243982338"/>
                    </a:ext>
                  </a:extLst>
                </a:gridCol>
              </a:tblGrid>
              <a:tr h="10266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VGautheron</a:t>
                      </a:r>
                      <a:endParaRPr lang="fr-FR" sz="2400" baseline="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 Etienne 42</a:t>
                      </a:r>
                      <a:endParaRPr lang="fr-FR" sz="24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aseline="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Rég</a:t>
                      </a:r>
                      <a:r>
                        <a:rPr lang="fr-FR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Rhône Alpes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Auvergne</a:t>
                      </a:r>
                      <a:endParaRPr lang="fr-FR" sz="2400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France 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2400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Familles </a:t>
                      </a:r>
                    </a:p>
                  </a:txBody>
                  <a:tcPr marL="68580" marR="68580" marT="0" marB="0"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472624"/>
                  </a:ext>
                </a:extLst>
              </a:tr>
              <a:tr h="18597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-Une </a:t>
                      </a:r>
                      <a:r>
                        <a:rPr lang="fr-FR" sz="2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nouvelle </a:t>
                      </a:r>
                      <a:r>
                        <a:rPr lang="fr-FR" sz="2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équipe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-Regroupement </a:t>
                      </a:r>
                      <a:r>
                        <a:rPr lang="fr-FR" sz="28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pôlaire</a:t>
                      </a:r>
                      <a:endParaRPr lang="fr-FR" sz="28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Une organisation régionale</a:t>
                      </a:r>
                      <a:endParaRPr lang="fr-FR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-HAS</a:t>
                      </a:r>
                      <a:r>
                        <a:rPr lang="fr-FR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2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SMR ped et financement</a:t>
                      </a:r>
                      <a:endParaRPr lang="fr-FR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-Recherche </a:t>
                      </a:r>
                      <a:r>
                        <a:rPr lang="fr-FR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 </a:t>
                      </a:r>
                      <a:r>
                        <a:rPr lang="fr-FR" sz="2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EBM :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-Rééducation</a:t>
                      </a:r>
                      <a:r>
                        <a:rPr lang="fr-FR" sz="28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fondée sur des preuves </a:t>
                      </a:r>
                      <a:endParaRPr lang="fr-FR" sz="2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-Pair-</a:t>
                      </a:r>
                      <a:r>
                        <a:rPr lang="fr-FR" sz="2400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aidance</a:t>
                      </a:r>
                      <a:endParaRPr lang="fr-FR" sz="2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-Patient partenaire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-Patient ressource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FR" sz="24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b="1" dirty="0" smtClean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-Participation aux soins ?</a:t>
                      </a:r>
                      <a:endParaRPr lang="fr-FR" sz="2400" b="1" dirty="0">
                        <a:solidFill>
                          <a:srgbClr val="00B05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0887552"/>
                  </a:ext>
                </a:extLst>
              </a:tr>
            </a:tbl>
          </a:graphicData>
        </a:graphic>
      </p:graphicFrame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8858" y="0"/>
            <a:ext cx="1046823" cy="1428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25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3688398" cy="6568581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765571" y="1676035"/>
            <a:ext cx="9144000" cy="2697789"/>
          </a:xfrm>
        </p:spPr>
        <p:txBody>
          <a:bodyPr>
            <a:normAutofit fontScale="90000"/>
          </a:bodyPr>
          <a:lstStyle/>
          <a:p>
            <a:r>
              <a:rPr lang="fr-FR" sz="4400" b="1" dirty="0">
                <a:solidFill>
                  <a:schemeClr val="accent5"/>
                </a:solidFill>
              </a:rPr>
              <a:t>« 20 ans ! </a:t>
            </a:r>
            <a:r>
              <a:rPr lang="fr-FR" sz="4400" b="1" dirty="0" smtClean="0">
                <a:solidFill>
                  <a:schemeClr val="accent5"/>
                </a:solidFill>
              </a:rPr>
              <a:t/>
            </a:r>
            <a:br>
              <a:rPr lang="fr-FR" sz="4400" b="1" dirty="0" smtClean="0">
                <a:solidFill>
                  <a:schemeClr val="accent5"/>
                </a:solidFill>
              </a:rPr>
            </a:br>
            <a:r>
              <a:rPr lang="fr-FR" sz="4400" b="1" dirty="0" smtClean="0">
                <a:solidFill>
                  <a:schemeClr val="accent5"/>
                </a:solidFill>
              </a:rPr>
              <a:t>Quelles </a:t>
            </a:r>
            <a:r>
              <a:rPr lang="fr-FR" sz="4400" b="1" dirty="0">
                <a:solidFill>
                  <a:schemeClr val="accent5"/>
                </a:solidFill>
              </a:rPr>
              <a:t>évolutions </a:t>
            </a:r>
            <a:r>
              <a:rPr lang="fr-FR" sz="4400" b="1" dirty="0" smtClean="0">
                <a:solidFill>
                  <a:schemeClr val="accent5"/>
                </a:solidFill>
              </a:rPr>
              <a:t>des pratiques </a:t>
            </a:r>
            <a:br>
              <a:rPr lang="fr-FR" sz="4400" b="1" dirty="0" smtClean="0">
                <a:solidFill>
                  <a:schemeClr val="accent5"/>
                </a:solidFill>
              </a:rPr>
            </a:br>
            <a:r>
              <a:rPr lang="fr-FR" sz="4400" b="1" dirty="0" smtClean="0">
                <a:solidFill>
                  <a:schemeClr val="accent5"/>
                </a:solidFill>
              </a:rPr>
              <a:t>de rééducation et </a:t>
            </a:r>
            <a:r>
              <a:rPr lang="fr-FR" sz="4400" b="1" dirty="0">
                <a:solidFill>
                  <a:schemeClr val="accent5"/>
                </a:solidFill>
              </a:rPr>
              <a:t>de réadaptation </a:t>
            </a:r>
            <a:r>
              <a:rPr lang="fr-FR" sz="4400" b="1" dirty="0" smtClean="0">
                <a:solidFill>
                  <a:schemeClr val="accent5"/>
                </a:solidFill>
              </a:rPr>
              <a:t/>
            </a:r>
            <a:br>
              <a:rPr lang="fr-FR" sz="4400" b="1" dirty="0" smtClean="0">
                <a:solidFill>
                  <a:schemeClr val="accent5"/>
                </a:solidFill>
              </a:rPr>
            </a:br>
            <a:r>
              <a:rPr lang="fr-FR" sz="4400" b="1" dirty="0" smtClean="0">
                <a:solidFill>
                  <a:schemeClr val="accent5"/>
                </a:solidFill>
              </a:rPr>
              <a:t>auprès </a:t>
            </a:r>
            <a:r>
              <a:rPr lang="fr-FR" sz="4400" b="1" dirty="0">
                <a:solidFill>
                  <a:schemeClr val="accent5"/>
                </a:solidFill>
              </a:rPr>
              <a:t>de l’enfant et de sa famille ? </a:t>
            </a:r>
            <a:r>
              <a:rPr lang="fr-FR" sz="4400" b="1" dirty="0" smtClean="0">
                <a:solidFill>
                  <a:schemeClr val="accent5"/>
                </a:solidFill>
              </a:rPr>
              <a:t>»</a:t>
            </a:r>
            <a:r>
              <a:rPr lang="fr-FR" sz="4400" b="1" dirty="0" smtClean="0"/>
              <a:t/>
            </a:r>
            <a:br>
              <a:rPr lang="fr-FR" sz="4400" b="1" dirty="0" smtClean="0"/>
            </a:br>
            <a:r>
              <a:rPr lang="fr-FR" sz="4400" dirty="0"/>
              <a:t/>
            </a:r>
            <a:br>
              <a:rPr lang="fr-FR" sz="4400" dirty="0"/>
            </a:br>
            <a:r>
              <a:rPr lang="fr-FR" sz="3100" b="1" dirty="0"/>
              <a:t>Samedi 23 novembre 2024</a:t>
            </a: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765571" y="4373825"/>
            <a:ext cx="9144000" cy="1655762"/>
          </a:xfrm>
        </p:spPr>
        <p:txBody>
          <a:bodyPr/>
          <a:lstStyle/>
          <a:p>
            <a:r>
              <a:rPr lang="fr-FR" sz="5400" b="1" dirty="0" smtClean="0"/>
              <a:t>Merci</a:t>
            </a:r>
            <a:endParaRPr lang="fr-FR" sz="4400" dirty="0" smtClean="0"/>
          </a:p>
          <a:p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9283" y="5973993"/>
            <a:ext cx="1686187" cy="713207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880" y="6029961"/>
            <a:ext cx="1181449" cy="601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18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1700</TotalTime>
  <Words>810</Words>
  <Application>Microsoft Office PowerPoint</Application>
  <PresentationFormat>Grand écran</PresentationFormat>
  <Paragraphs>211</Paragraphs>
  <Slides>10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Symbol</vt:lpstr>
      <vt:lpstr>Times New Roman</vt:lpstr>
      <vt:lpstr>Thème Office</vt:lpstr>
      <vt:lpstr>« 20 ans !  Quelles évolutions des pratiques  de rééducation et de réadaptation  auprès de l’enfant et de sa famille ? »  Le Pouliguen, Samedi 23 novembre 2024 </vt:lpstr>
      <vt:lpstr>Présentation PowerPoint</vt:lpstr>
      <vt:lpstr>La Rééducation pédiatrique avant 2004</vt:lpstr>
      <vt:lpstr>1974-1983 : </vt:lpstr>
      <vt:lpstr>1984-1993 : </vt:lpstr>
      <vt:lpstr>1994-2003        *</vt:lpstr>
      <vt:lpstr>2004-2013 </vt:lpstr>
      <vt:lpstr>2014-2023 </vt:lpstr>
      <vt:lpstr>2024-2033    …</vt:lpstr>
      <vt:lpstr>« 20 ans !  Quelles évolutions des pratiques  de rééducation et de réadaptation  auprès de l’enfant et de sa famille ? »  Samedi 23 novembre 2024 </vt:lpstr>
    </vt:vector>
  </TitlesOfParts>
  <Company>CHU SAINT ETIENNE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 20 ans !  Quelles évolutions des pratiques  de rééducation et de réadaptation  auprès de l’enfant et de sa famille ? »  Samedi 23 novembre 2024</dc:title>
  <dc:creator>Gautheron Vincent</dc:creator>
  <cp:lastModifiedBy>Gautheron Vincent</cp:lastModifiedBy>
  <cp:revision>49</cp:revision>
  <dcterms:created xsi:type="dcterms:W3CDTF">2024-11-21T14:39:02Z</dcterms:created>
  <dcterms:modified xsi:type="dcterms:W3CDTF">2024-11-23T07:38:16Z</dcterms:modified>
</cp:coreProperties>
</file>