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5"/>
  </p:notesMasterIdLst>
  <p:handoutMasterIdLst>
    <p:handoutMasterId r:id="rId46"/>
  </p:handoutMasterIdLst>
  <p:sldIdLst>
    <p:sldId id="294" r:id="rId3"/>
    <p:sldId id="505" r:id="rId4"/>
    <p:sldId id="420" r:id="rId5"/>
    <p:sldId id="434" r:id="rId6"/>
    <p:sldId id="435" r:id="rId7"/>
    <p:sldId id="438" r:id="rId8"/>
    <p:sldId id="476" r:id="rId9"/>
    <p:sldId id="477" r:id="rId10"/>
    <p:sldId id="478" r:id="rId11"/>
    <p:sldId id="436" r:id="rId12"/>
    <p:sldId id="675" r:id="rId13"/>
    <p:sldId id="466" r:id="rId14"/>
    <p:sldId id="471" r:id="rId15"/>
    <p:sldId id="479" r:id="rId16"/>
    <p:sldId id="437" r:id="rId17"/>
    <p:sldId id="439" r:id="rId18"/>
    <p:sldId id="440" r:id="rId19"/>
    <p:sldId id="441" r:id="rId20"/>
    <p:sldId id="446" r:id="rId21"/>
    <p:sldId id="295" r:id="rId22"/>
    <p:sldId id="306" r:id="rId23"/>
    <p:sldId id="447" r:id="rId24"/>
    <p:sldId id="444" r:id="rId25"/>
    <p:sldId id="448" r:id="rId26"/>
    <p:sldId id="445" r:id="rId27"/>
    <p:sldId id="449" r:id="rId28"/>
    <p:sldId id="442" r:id="rId29"/>
    <p:sldId id="443" r:id="rId30"/>
    <p:sldId id="487" r:id="rId31"/>
    <p:sldId id="490" r:id="rId32"/>
    <p:sldId id="450" r:id="rId33"/>
    <p:sldId id="491" r:id="rId34"/>
    <p:sldId id="413" r:id="rId35"/>
    <p:sldId id="485" r:id="rId36"/>
    <p:sldId id="496" r:id="rId37"/>
    <p:sldId id="497" r:id="rId38"/>
    <p:sldId id="506" r:id="rId39"/>
    <p:sldId id="414" r:id="rId40"/>
    <p:sldId id="507" r:id="rId41"/>
    <p:sldId id="457" r:id="rId42"/>
    <p:sldId id="674" r:id="rId43"/>
    <p:sldId id="410" r:id="rId44"/>
  </p:sldIdLst>
  <p:sldSz cx="10160000" cy="5715000"/>
  <p:notesSz cx="6718300" cy="98679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3200" userDrawn="1">
          <p15:clr>
            <a:srgbClr val="A4A3A4"/>
          </p15:clr>
        </p15:guide>
        <p15:guide id="3" orient="horz" pos="1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16" autoAdjust="0"/>
    <p:restoredTop sz="90458" autoAdjust="0"/>
  </p:normalViewPr>
  <p:slideViewPr>
    <p:cSldViewPr>
      <p:cViewPr varScale="1">
        <p:scale>
          <a:sx n="72" d="100"/>
          <a:sy n="72" d="100"/>
        </p:scale>
        <p:origin x="844" y="52"/>
      </p:cViewPr>
      <p:guideLst>
        <p:guide orient="horz" pos="1620"/>
        <p:guide pos="3200"/>
        <p:guide orient="horz" pos="1800"/>
      </p:guideLst>
    </p:cSldViewPr>
  </p:slideViewPr>
  <p:outlineViewPr>
    <p:cViewPr>
      <p:scale>
        <a:sx n="33" d="100"/>
        <a:sy n="33" d="100"/>
      </p:scale>
      <p:origin x="0" y="42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00" d="100"/>
        <a:sy n="100" d="100"/>
      </p:scale>
      <p:origin x="0" y="-12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A13E08-646C-449D-98F9-A786624260A3}" type="doc">
      <dgm:prSet loTypeId="urn:microsoft.com/office/officeart/2008/layout/RadialCluster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fr-CH"/>
        </a:p>
      </dgm:t>
    </dgm:pt>
    <dgm:pt modelId="{0D06F116-6D2F-45BF-BC14-B9D988F1099A}">
      <dgm:prSet phldrT="[Texte]"/>
      <dgm:spPr/>
      <dgm:t>
        <a:bodyPr/>
        <a:lstStyle/>
        <a:p>
          <a:r>
            <a:rPr lang="fr-CH" dirty="0"/>
            <a:t>Réadaptation</a:t>
          </a:r>
        </a:p>
      </dgm:t>
    </dgm:pt>
    <dgm:pt modelId="{F63745E9-E802-4C1E-99A0-FA3B581E0C2B}" type="parTrans" cxnId="{81CC0257-B9C5-4340-85C0-18855D6967E6}">
      <dgm:prSet/>
      <dgm:spPr/>
      <dgm:t>
        <a:bodyPr/>
        <a:lstStyle/>
        <a:p>
          <a:endParaRPr lang="fr-CH"/>
        </a:p>
      </dgm:t>
    </dgm:pt>
    <dgm:pt modelId="{D921FE3C-1686-488D-BB61-19DCB8ED8D4D}" type="sibTrans" cxnId="{81CC0257-B9C5-4340-85C0-18855D6967E6}">
      <dgm:prSet/>
      <dgm:spPr/>
      <dgm:t>
        <a:bodyPr/>
        <a:lstStyle/>
        <a:p>
          <a:endParaRPr lang="fr-CH"/>
        </a:p>
      </dgm:t>
    </dgm:pt>
    <dgm:pt modelId="{7DC112D6-15FE-498C-B611-B055D171F3E1}">
      <dgm:prSet phldrT="[Texte]" custT="1"/>
      <dgm:spPr/>
      <dgm:t>
        <a:bodyPr/>
        <a:lstStyle/>
        <a:p>
          <a:r>
            <a:rPr lang="fr-CH" sz="1200" dirty="0"/>
            <a:t>Thérapies</a:t>
          </a:r>
        </a:p>
      </dgm:t>
    </dgm:pt>
    <dgm:pt modelId="{C597C18B-9404-4347-B81F-3988E27997F3}" type="parTrans" cxnId="{D342D12B-1D67-47B0-BFB9-19F129F6A3B9}">
      <dgm:prSet/>
      <dgm:spPr/>
      <dgm:t>
        <a:bodyPr/>
        <a:lstStyle/>
        <a:p>
          <a:endParaRPr lang="fr-CH"/>
        </a:p>
      </dgm:t>
    </dgm:pt>
    <dgm:pt modelId="{424B4A4A-6FA3-4305-8237-87C5AE0C1585}" type="sibTrans" cxnId="{D342D12B-1D67-47B0-BFB9-19F129F6A3B9}">
      <dgm:prSet/>
      <dgm:spPr/>
      <dgm:t>
        <a:bodyPr/>
        <a:lstStyle/>
        <a:p>
          <a:endParaRPr lang="fr-CH"/>
        </a:p>
      </dgm:t>
    </dgm:pt>
    <dgm:pt modelId="{1A226258-6509-4104-A92C-F359A75C0ABE}">
      <dgm:prSet phldrT="[Texte]"/>
      <dgm:spPr/>
      <dgm:t>
        <a:bodyPr/>
        <a:lstStyle/>
        <a:p>
          <a:r>
            <a:rPr lang="fr-CH" dirty="0"/>
            <a:t>Orthopédie</a:t>
          </a:r>
        </a:p>
      </dgm:t>
    </dgm:pt>
    <dgm:pt modelId="{4F07DC99-2B2C-47EF-B074-98367D7E76D0}" type="parTrans" cxnId="{BBA7987B-FE34-4CEB-ADE8-22EDDAC05B67}">
      <dgm:prSet/>
      <dgm:spPr/>
      <dgm:t>
        <a:bodyPr/>
        <a:lstStyle/>
        <a:p>
          <a:endParaRPr lang="fr-CH"/>
        </a:p>
      </dgm:t>
    </dgm:pt>
    <dgm:pt modelId="{7989AB11-1415-4AD1-85FB-5CDF573861A3}" type="sibTrans" cxnId="{BBA7987B-FE34-4CEB-ADE8-22EDDAC05B67}">
      <dgm:prSet/>
      <dgm:spPr/>
      <dgm:t>
        <a:bodyPr/>
        <a:lstStyle/>
        <a:p>
          <a:endParaRPr lang="fr-CH"/>
        </a:p>
      </dgm:t>
    </dgm:pt>
    <dgm:pt modelId="{29827648-D718-4A48-A76C-A0CB5E3FC090}">
      <dgm:prSet phldrT="[Texte]" custT="1"/>
      <dgm:spPr/>
      <dgm:t>
        <a:bodyPr/>
        <a:lstStyle/>
        <a:p>
          <a:r>
            <a:rPr lang="fr-CH" sz="1200" dirty="0"/>
            <a:t>Neurologie</a:t>
          </a:r>
        </a:p>
      </dgm:t>
    </dgm:pt>
    <dgm:pt modelId="{D84B7BD2-8379-4D57-8CA3-60AA5AECAFF6}" type="parTrans" cxnId="{E65E3E41-7622-4CEB-A493-320FE02CCD50}">
      <dgm:prSet/>
      <dgm:spPr/>
      <dgm:t>
        <a:bodyPr/>
        <a:lstStyle/>
        <a:p>
          <a:endParaRPr lang="fr-CH"/>
        </a:p>
      </dgm:t>
    </dgm:pt>
    <dgm:pt modelId="{DD28B91F-4734-4A41-A302-2E7A9B390876}" type="sibTrans" cxnId="{E65E3E41-7622-4CEB-A493-320FE02CCD50}">
      <dgm:prSet/>
      <dgm:spPr/>
      <dgm:t>
        <a:bodyPr/>
        <a:lstStyle/>
        <a:p>
          <a:endParaRPr lang="fr-CH"/>
        </a:p>
      </dgm:t>
    </dgm:pt>
    <dgm:pt modelId="{010C05F0-53E0-4A86-94B2-28382BA1AC95}">
      <dgm:prSet custT="1"/>
      <dgm:spPr/>
      <dgm:t>
        <a:bodyPr/>
        <a:lstStyle/>
        <a:p>
          <a:r>
            <a:rPr lang="fr-CH" sz="1200" dirty="0"/>
            <a:t>Pédagogie</a:t>
          </a:r>
        </a:p>
      </dgm:t>
    </dgm:pt>
    <dgm:pt modelId="{6B413A73-1D1D-4606-B48E-A90C2C883CF9}" type="parTrans" cxnId="{A0D046E3-9543-468F-B177-ACAA6936697B}">
      <dgm:prSet/>
      <dgm:spPr/>
      <dgm:t>
        <a:bodyPr/>
        <a:lstStyle/>
        <a:p>
          <a:endParaRPr lang="fr-CH"/>
        </a:p>
      </dgm:t>
    </dgm:pt>
    <dgm:pt modelId="{F12A630D-C2F3-4FD7-B930-1D837EEA5E81}" type="sibTrans" cxnId="{A0D046E3-9543-468F-B177-ACAA6936697B}">
      <dgm:prSet/>
      <dgm:spPr/>
      <dgm:t>
        <a:bodyPr/>
        <a:lstStyle/>
        <a:p>
          <a:endParaRPr lang="fr-CH"/>
        </a:p>
      </dgm:t>
    </dgm:pt>
    <dgm:pt modelId="{53298779-EDEC-4193-BFF2-8C69432486DB}" type="pres">
      <dgm:prSet presAssocID="{BEA13E08-646C-449D-98F9-A786624260A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8F1D6BF-06AC-446C-8C09-C2BDEC1081FE}" type="pres">
      <dgm:prSet presAssocID="{0D06F116-6D2F-45BF-BC14-B9D988F1099A}" presName="singleCycle" presStyleCnt="0"/>
      <dgm:spPr/>
    </dgm:pt>
    <dgm:pt modelId="{2F4CBCCD-CE03-4C44-87E7-077B8E92EB1E}" type="pres">
      <dgm:prSet presAssocID="{0D06F116-6D2F-45BF-BC14-B9D988F1099A}" presName="singleCenter" presStyleLbl="node1" presStyleIdx="0" presStyleCnt="5">
        <dgm:presLayoutVars>
          <dgm:chMax val="7"/>
          <dgm:chPref val="7"/>
        </dgm:presLayoutVars>
      </dgm:prSet>
      <dgm:spPr/>
    </dgm:pt>
    <dgm:pt modelId="{3EE1D1F9-6522-4DFF-800B-281157699F05}" type="pres">
      <dgm:prSet presAssocID="{C597C18B-9404-4347-B81F-3988E27997F3}" presName="Name56" presStyleLbl="parChTrans1D2" presStyleIdx="0" presStyleCnt="4"/>
      <dgm:spPr/>
    </dgm:pt>
    <dgm:pt modelId="{3466CEF1-5582-4515-AF26-D215C782D68E}" type="pres">
      <dgm:prSet presAssocID="{7DC112D6-15FE-498C-B611-B055D171F3E1}" presName="text0" presStyleLbl="node1" presStyleIdx="1" presStyleCnt="5">
        <dgm:presLayoutVars>
          <dgm:bulletEnabled val="1"/>
        </dgm:presLayoutVars>
      </dgm:prSet>
      <dgm:spPr/>
    </dgm:pt>
    <dgm:pt modelId="{670E42FC-CE4C-4FDC-88EA-B19A44D462CB}" type="pres">
      <dgm:prSet presAssocID="{4F07DC99-2B2C-47EF-B074-98367D7E76D0}" presName="Name56" presStyleLbl="parChTrans1D2" presStyleIdx="1" presStyleCnt="4"/>
      <dgm:spPr/>
    </dgm:pt>
    <dgm:pt modelId="{633B2A28-09B1-494C-A840-4EDD6AACB2FB}" type="pres">
      <dgm:prSet presAssocID="{1A226258-6509-4104-A92C-F359A75C0ABE}" presName="text0" presStyleLbl="node1" presStyleIdx="2" presStyleCnt="5">
        <dgm:presLayoutVars>
          <dgm:bulletEnabled val="1"/>
        </dgm:presLayoutVars>
      </dgm:prSet>
      <dgm:spPr/>
    </dgm:pt>
    <dgm:pt modelId="{7D9B3BE5-40A1-4802-9587-37107BBE07C6}" type="pres">
      <dgm:prSet presAssocID="{D84B7BD2-8379-4D57-8CA3-60AA5AECAFF6}" presName="Name56" presStyleLbl="parChTrans1D2" presStyleIdx="2" presStyleCnt="4"/>
      <dgm:spPr/>
    </dgm:pt>
    <dgm:pt modelId="{51B7056D-38DC-4921-B916-E1B0FAEF9A48}" type="pres">
      <dgm:prSet presAssocID="{29827648-D718-4A48-A76C-A0CB5E3FC090}" presName="text0" presStyleLbl="node1" presStyleIdx="3" presStyleCnt="5">
        <dgm:presLayoutVars>
          <dgm:bulletEnabled val="1"/>
        </dgm:presLayoutVars>
      </dgm:prSet>
      <dgm:spPr/>
    </dgm:pt>
    <dgm:pt modelId="{605DD10E-77BC-4352-B408-330C7BF70E00}" type="pres">
      <dgm:prSet presAssocID="{6B413A73-1D1D-4606-B48E-A90C2C883CF9}" presName="Name56" presStyleLbl="parChTrans1D2" presStyleIdx="3" presStyleCnt="4"/>
      <dgm:spPr/>
    </dgm:pt>
    <dgm:pt modelId="{75BB15FB-54B2-4698-A020-94F6FA98FE1B}" type="pres">
      <dgm:prSet presAssocID="{010C05F0-53E0-4A86-94B2-28382BA1AC95}" presName="text0" presStyleLbl="node1" presStyleIdx="4" presStyleCnt="5">
        <dgm:presLayoutVars>
          <dgm:bulletEnabled val="1"/>
        </dgm:presLayoutVars>
      </dgm:prSet>
      <dgm:spPr/>
    </dgm:pt>
  </dgm:ptLst>
  <dgm:cxnLst>
    <dgm:cxn modelId="{662DA808-B1E9-4830-A1BB-81416A1351D1}" type="presOf" srcId="{D84B7BD2-8379-4D57-8CA3-60AA5AECAFF6}" destId="{7D9B3BE5-40A1-4802-9587-37107BBE07C6}" srcOrd="0" destOrd="0" presId="urn:microsoft.com/office/officeart/2008/layout/RadialCluster"/>
    <dgm:cxn modelId="{B12CA10D-A095-4648-9696-56A8F67ECFE7}" type="presOf" srcId="{C597C18B-9404-4347-B81F-3988E27997F3}" destId="{3EE1D1F9-6522-4DFF-800B-281157699F05}" srcOrd="0" destOrd="0" presId="urn:microsoft.com/office/officeart/2008/layout/RadialCluster"/>
    <dgm:cxn modelId="{FC9E282B-DFF0-40CE-A403-81C2C2529322}" type="presOf" srcId="{1A226258-6509-4104-A92C-F359A75C0ABE}" destId="{633B2A28-09B1-494C-A840-4EDD6AACB2FB}" srcOrd="0" destOrd="0" presId="urn:microsoft.com/office/officeart/2008/layout/RadialCluster"/>
    <dgm:cxn modelId="{D342D12B-1D67-47B0-BFB9-19F129F6A3B9}" srcId="{0D06F116-6D2F-45BF-BC14-B9D988F1099A}" destId="{7DC112D6-15FE-498C-B611-B055D171F3E1}" srcOrd="0" destOrd="0" parTransId="{C597C18B-9404-4347-B81F-3988E27997F3}" sibTransId="{424B4A4A-6FA3-4305-8237-87C5AE0C1585}"/>
    <dgm:cxn modelId="{66097960-DF07-41C3-A57A-90C8785034EA}" type="presOf" srcId="{010C05F0-53E0-4A86-94B2-28382BA1AC95}" destId="{75BB15FB-54B2-4698-A020-94F6FA98FE1B}" srcOrd="0" destOrd="0" presId="urn:microsoft.com/office/officeart/2008/layout/RadialCluster"/>
    <dgm:cxn modelId="{E65E3E41-7622-4CEB-A493-320FE02CCD50}" srcId="{0D06F116-6D2F-45BF-BC14-B9D988F1099A}" destId="{29827648-D718-4A48-A76C-A0CB5E3FC090}" srcOrd="2" destOrd="0" parTransId="{D84B7BD2-8379-4D57-8CA3-60AA5AECAFF6}" sibTransId="{DD28B91F-4734-4A41-A302-2E7A9B390876}"/>
    <dgm:cxn modelId="{3DFE5F41-9753-42EA-9081-4F840A62C173}" type="presOf" srcId="{6B413A73-1D1D-4606-B48E-A90C2C883CF9}" destId="{605DD10E-77BC-4352-B408-330C7BF70E00}" srcOrd="0" destOrd="0" presId="urn:microsoft.com/office/officeart/2008/layout/RadialCluster"/>
    <dgm:cxn modelId="{81CC0257-B9C5-4340-85C0-18855D6967E6}" srcId="{BEA13E08-646C-449D-98F9-A786624260A3}" destId="{0D06F116-6D2F-45BF-BC14-B9D988F1099A}" srcOrd="0" destOrd="0" parTransId="{F63745E9-E802-4C1E-99A0-FA3B581E0C2B}" sibTransId="{D921FE3C-1686-488D-BB61-19DCB8ED8D4D}"/>
    <dgm:cxn modelId="{067DE278-8715-4D12-8D04-810F39B15DCB}" type="presOf" srcId="{BEA13E08-646C-449D-98F9-A786624260A3}" destId="{53298779-EDEC-4193-BFF2-8C69432486DB}" srcOrd="0" destOrd="0" presId="urn:microsoft.com/office/officeart/2008/layout/RadialCluster"/>
    <dgm:cxn modelId="{BBA7987B-FE34-4CEB-ADE8-22EDDAC05B67}" srcId="{0D06F116-6D2F-45BF-BC14-B9D988F1099A}" destId="{1A226258-6509-4104-A92C-F359A75C0ABE}" srcOrd="1" destOrd="0" parTransId="{4F07DC99-2B2C-47EF-B074-98367D7E76D0}" sibTransId="{7989AB11-1415-4AD1-85FB-5CDF573861A3}"/>
    <dgm:cxn modelId="{DD16CA7E-76CF-42E2-894C-3C13E1F4EE85}" type="presOf" srcId="{4F07DC99-2B2C-47EF-B074-98367D7E76D0}" destId="{670E42FC-CE4C-4FDC-88EA-B19A44D462CB}" srcOrd="0" destOrd="0" presId="urn:microsoft.com/office/officeart/2008/layout/RadialCluster"/>
    <dgm:cxn modelId="{092FFAAF-3407-4CFB-9AF8-955CAC09814F}" type="presOf" srcId="{7DC112D6-15FE-498C-B611-B055D171F3E1}" destId="{3466CEF1-5582-4515-AF26-D215C782D68E}" srcOrd="0" destOrd="0" presId="urn:microsoft.com/office/officeart/2008/layout/RadialCluster"/>
    <dgm:cxn modelId="{C9C2F5C1-44AB-45A2-9B94-1AEAA45FC31A}" type="presOf" srcId="{0D06F116-6D2F-45BF-BC14-B9D988F1099A}" destId="{2F4CBCCD-CE03-4C44-87E7-077B8E92EB1E}" srcOrd="0" destOrd="0" presId="urn:microsoft.com/office/officeart/2008/layout/RadialCluster"/>
    <dgm:cxn modelId="{A0D046E3-9543-468F-B177-ACAA6936697B}" srcId="{0D06F116-6D2F-45BF-BC14-B9D988F1099A}" destId="{010C05F0-53E0-4A86-94B2-28382BA1AC95}" srcOrd="3" destOrd="0" parTransId="{6B413A73-1D1D-4606-B48E-A90C2C883CF9}" sibTransId="{F12A630D-C2F3-4FD7-B930-1D837EEA5E81}"/>
    <dgm:cxn modelId="{79E2C6E4-7AD1-4E6F-A203-D789204E5362}" type="presOf" srcId="{29827648-D718-4A48-A76C-A0CB5E3FC090}" destId="{51B7056D-38DC-4921-B916-E1B0FAEF9A48}" srcOrd="0" destOrd="0" presId="urn:microsoft.com/office/officeart/2008/layout/RadialCluster"/>
    <dgm:cxn modelId="{CA77FEB0-3367-46D8-BD4A-25EC006189A0}" type="presParOf" srcId="{53298779-EDEC-4193-BFF2-8C69432486DB}" destId="{98F1D6BF-06AC-446C-8C09-C2BDEC1081FE}" srcOrd="0" destOrd="0" presId="urn:microsoft.com/office/officeart/2008/layout/RadialCluster"/>
    <dgm:cxn modelId="{2C2C0EEC-D28A-42C6-8A29-B3D8ADFF10A1}" type="presParOf" srcId="{98F1D6BF-06AC-446C-8C09-C2BDEC1081FE}" destId="{2F4CBCCD-CE03-4C44-87E7-077B8E92EB1E}" srcOrd="0" destOrd="0" presId="urn:microsoft.com/office/officeart/2008/layout/RadialCluster"/>
    <dgm:cxn modelId="{D29C6E4E-8DE7-43EB-A3EA-4E50DB0F78B1}" type="presParOf" srcId="{98F1D6BF-06AC-446C-8C09-C2BDEC1081FE}" destId="{3EE1D1F9-6522-4DFF-800B-281157699F05}" srcOrd="1" destOrd="0" presId="urn:microsoft.com/office/officeart/2008/layout/RadialCluster"/>
    <dgm:cxn modelId="{A0FED09B-9D19-4AAA-8ED9-735C9AE83ED3}" type="presParOf" srcId="{98F1D6BF-06AC-446C-8C09-C2BDEC1081FE}" destId="{3466CEF1-5582-4515-AF26-D215C782D68E}" srcOrd="2" destOrd="0" presId="urn:microsoft.com/office/officeart/2008/layout/RadialCluster"/>
    <dgm:cxn modelId="{247A1F4E-E66E-4527-955F-4094B076AB68}" type="presParOf" srcId="{98F1D6BF-06AC-446C-8C09-C2BDEC1081FE}" destId="{670E42FC-CE4C-4FDC-88EA-B19A44D462CB}" srcOrd="3" destOrd="0" presId="urn:microsoft.com/office/officeart/2008/layout/RadialCluster"/>
    <dgm:cxn modelId="{D387A933-E1B6-46C1-B2DE-324EB316016F}" type="presParOf" srcId="{98F1D6BF-06AC-446C-8C09-C2BDEC1081FE}" destId="{633B2A28-09B1-494C-A840-4EDD6AACB2FB}" srcOrd="4" destOrd="0" presId="urn:microsoft.com/office/officeart/2008/layout/RadialCluster"/>
    <dgm:cxn modelId="{F744D6C8-23C0-412F-930A-83F9F96E26E9}" type="presParOf" srcId="{98F1D6BF-06AC-446C-8C09-C2BDEC1081FE}" destId="{7D9B3BE5-40A1-4802-9587-37107BBE07C6}" srcOrd="5" destOrd="0" presId="urn:microsoft.com/office/officeart/2008/layout/RadialCluster"/>
    <dgm:cxn modelId="{86E8A881-A29F-4254-8B4D-A810916A4F29}" type="presParOf" srcId="{98F1D6BF-06AC-446C-8C09-C2BDEC1081FE}" destId="{51B7056D-38DC-4921-B916-E1B0FAEF9A48}" srcOrd="6" destOrd="0" presId="urn:microsoft.com/office/officeart/2008/layout/RadialCluster"/>
    <dgm:cxn modelId="{A1D1082B-039B-4DE3-A59C-977D396CA9DB}" type="presParOf" srcId="{98F1D6BF-06AC-446C-8C09-C2BDEC1081FE}" destId="{605DD10E-77BC-4352-B408-330C7BF70E00}" srcOrd="7" destOrd="0" presId="urn:microsoft.com/office/officeart/2008/layout/RadialCluster"/>
    <dgm:cxn modelId="{9A6113C7-0C5E-416C-80F8-88EB83FF55A5}" type="presParOf" srcId="{98F1D6BF-06AC-446C-8C09-C2BDEC1081FE}" destId="{75BB15FB-54B2-4698-A020-94F6FA98FE1B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CBCCD-CE03-4C44-87E7-077B8E92EB1E}">
      <dsp:nvSpPr>
        <dsp:cNvPr id="0" name=""/>
        <dsp:cNvSpPr/>
      </dsp:nvSpPr>
      <dsp:spPr>
        <a:xfrm>
          <a:off x="2709333" y="1580444"/>
          <a:ext cx="1354666" cy="135466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600" kern="1200" dirty="0"/>
            <a:t>Réadaptation</a:t>
          </a:r>
        </a:p>
      </dsp:txBody>
      <dsp:txXfrm>
        <a:off x="2775462" y="1646573"/>
        <a:ext cx="1222408" cy="1222408"/>
      </dsp:txXfrm>
    </dsp:sp>
    <dsp:sp modelId="{3EE1D1F9-6522-4DFF-800B-281157699F05}">
      <dsp:nvSpPr>
        <dsp:cNvPr id="0" name=""/>
        <dsp:cNvSpPr/>
      </dsp:nvSpPr>
      <dsp:spPr>
        <a:xfrm rot="16200000">
          <a:off x="3050451" y="1244229"/>
          <a:ext cx="6724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2429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66CEF1-5582-4515-AF26-D215C782D68E}">
      <dsp:nvSpPr>
        <dsp:cNvPr id="0" name=""/>
        <dsp:cNvSpPr/>
      </dsp:nvSpPr>
      <dsp:spPr>
        <a:xfrm>
          <a:off x="2932853" y="388"/>
          <a:ext cx="907626" cy="907626"/>
        </a:xfrm>
        <a:prstGeom prst="roundRect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kern="1200" dirty="0"/>
            <a:t>Thérapies</a:t>
          </a:r>
        </a:p>
      </dsp:txBody>
      <dsp:txXfrm>
        <a:off x="2977160" y="44695"/>
        <a:ext cx="819012" cy="819012"/>
      </dsp:txXfrm>
    </dsp:sp>
    <dsp:sp modelId="{670E42FC-CE4C-4FDC-88EA-B19A44D462CB}">
      <dsp:nvSpPr>
        <dsp:cNvPr id="0" name=""/>
        <dsp:cNvSpPr/>
      </dsp:nvSpPr>
      <dsp:spPr>
        <a:xfrm>
          <a:off x="4063999" y="2257777"/>
          <a:ext cx="6724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2429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3B2A28-09B1-494C-A840-4EDD6AACB2FB}">
      <dsp:nvSpPr>
        <dsp:cNvPr id="0" name=""/>
        <dsp:cNvSpPr/>
      </dsp:nvSpPr>
      <dsp:spPr>
        <a:xfrm>
          <a:off x="4736429" y="1803964"/>
          <a:ext cx="907626" cy="907626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kern="1200" dirty="0"/>
            <a:t>Orthopédie</a:t>
          </a:r>
        </a:p>
      </dsp:txBody>
      <dsp:txXfrm>
        <a:off x="4780736" y="1848271"/>
        <a:ext cx="819012" cy="819012"/>
      </dsp:txXfrm>
    </dsp:sp>
    <dsp:sp modelId="{7D9B3BE5-40A1-4802-9587-37107BBE07C6}">
      <dsp:nvSpPr>
        <dsp:cNvPr id="0" name=""/>
        <dsp:cNvSpPr/>
      </dsp:nvSpPr>
      <dsp:spPr>
        <a:xfrm rot="5400000">
          <a:off x="3050451" y="3271326"/>
          <a:ext cx="6724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2429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B7056D-38DC-4921-B916-E1B0FAEF9A48}">
      <dsp:nvSpPr>
        <dsp:cNvPr id="0" name=""/>
        <dsp:cNvSpPr/>
      </dsp:nvSpPr>
      <dsp:spPr>
        <a:xfrm>
          <a:off x="2932853" y="3607541"/>
          <a:ext cx="907626" cy="907626"/>
        </a:xfrm>
        <a:prstGeom prst="roundRect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kern="1200" dirty="0"/>
            <a:t>Neurologie</a:t>
          </a:r>
        </a:p>
      </dsp:txBody>
      <dsp:txXfrm>
        <a:off x="2977160" y="3651848"/>
        <a:ext cx="819012" cy="819012"/>
      </dsp:txXfrm>
    </dsp:sp>
    <dsp:sp modelId="{605DD10E-77BC-4352-B408-330C7BF70E00}">
      <dsp:nvSpPr>
        <dsp:cNvPr id="0" name=""/>
        <dsp:cNvSpPr/>
      </dsp:nvSpPr>
      <dsp:spPr>
        <a:xfrm rot="10800000">
          <a:off x="2036903" y="2257778"/>
          <a:ext cx="6724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2429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BB15FB-54B2-4698-A020-94F6FA98FE1B}">
      <dsp:nvSpPr>
        <dsp:cNvPr id="0" name=""/>
        <dsp:cNvSpPr/>
      </dsp:nvSpPr>
      <dsp:spPr>
        <a:xfrm>
          <a:off x="1129276" y="1803964"/>
          <a:ext cx="907626" cy="907626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kern="1200" dirty="0"/>
            <a:t>Pédagogie</a:t>
          </a:r>
        </a:p>
      </dsp:txBody>
      <dsp:txXfrm>
        <a:off x="1173583" y="1848271"/>
        <a:ext cx="819012" cy="819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5238" y="0"/>
            <a:ext cx="2911475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3AF646D5-4907-48A5-9402-3140FD747526}" type="datetimeFigureOut">
              <a:rPr lang="en-US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2600"/>
            <a:ext cx="2911475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5238" y="9372600"/>
            <a:ext cx="2911475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AC574EED-CF98-48C7-A331-2EA53599561D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42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5238" y="0"/>
            <a:ext cx="2911475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394CBC2B-8FC5-4B48-924E-4527BD7F7077}" type="datetimeFigureOut">
              <a:rPr lang="en-US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39775"/>
            <a:ext cx="657860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1513" y="4687888"/>
            <a:ext cx="5375275" cy="4440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2600"/>
            <a:ext cx="2911475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5238" y="9372600"/>
            <a:ext cx="2911475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5F3742D-A923-44D3-963F-635CF52296C0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1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9850" y="739775"/>
            <a:ext cx="6578600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6F18BA5-CD17-48D3-A6E0-534CC4665393}" type="slidenum">
              <a:rPr lang="en-US">
                <a:latin typeface="Calibri" pitchFamily="34" charset="0"/>
              </a:rPr>
              <a:pPr eaLnBrk="1" hangingPunct="1"/>
              <a:t>1</a:t>
            </a:fld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656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742D-A923-44D3-963F-635CF52296C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66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Little P114 </a:t>
            </a:r>
            <a:r>
              <a:rPr lang="fr-CH" dirty="0">
                <a:sym typeface="Wingdings" panose="05000000000000000000" pitchFamily="2" charset="2"/>
              </a:rPr>
              <a:t> P124; P28  P40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742D-A923-44D3-963F-635CF52296C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63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Osler P99 - 100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742D-A923-44D3-963F-635CF52296C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19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Gustaf </a:t>
            </a:r>
            <a:r>
              <a:rPr lang="fr-CH" dirty="0" err="1"/>
              <a:t>Zander</a:t>
            </a:r>
            <a:endParaRPr lang="fr-CH" dirty="0"/>
          </a:p>
          <a:p>
            <a:r>
              <a:rPr lang="fr-CH" dirty="0"/>
              <a:t>Attrait de la technologie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742D-A923-44D3-963F-635CF52296C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37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Pandémie polio 1935 – 1956 &gt; Paralysie cérébrale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742D-A923-44D3-963F-635CF52296C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98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742D-A923-44D3-963F-635CF52296C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36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742D-A923-44D3-963F-635CF52296C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59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75358"/>
            <a:ext cx="8636000" cy="12250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38500"/>
            <a:ext cx="71120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8383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3032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570" y="3672419"/>
            <a:ext cx="86360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570" y="2422261"/>
            <a:ext cx="86360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1437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333501"/>
            <a:ext cx="4487333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4667" y="1333501"/>
            <a:ext cx="4487333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279261"/>
            <a:ext cx="448909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1812396"/>
            <a:ext cx="448909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145" y="1279261"/>
            <a:ext cx="4490861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1145" y="1812396"/>
            <a:ext cx="4490861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A6233C-712B-47B1-AB66-DE86DD42821D}" type="datetime1">
              <a:rPr lang="en-US"/>
              <a:pPr/>
              <a:t>11/23/2024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71334" y="5296961"/>
            <a:ext cx="3217333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Mariani, C. Newmann - 3D Gait and Turning Assessment in Children with Cerebral Palsy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81333" y="5296961"/>
            <a:ext cx="2370667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13DE32D-A268-4E8D-8BF4-5BBC9AA70525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46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963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8085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6" y="227541"/>
            <a:ext cx="3342570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2278" y="227545"/>
            <a:ext cx="5679722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6" y="1195920"/>
            <a:ext cx="3342570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15A47C3-9575-47EB-9418-EF6D8DB99ABA}" type="datetime1">
              <a:rPr lang="en-US"/>
              <a:pPr/>
              <a:t>11/23/2024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71334" y="5296961"/>
            <a:ext cx="3217333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Mariani, C. Newmann - 3D Gait and Turning Assessment in Children with Cerebral Palsy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81333" y="5296961"/>
            <a:ext cx="2370667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DD04B71-38C3-48C0-92E1-137FFD6DBABE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431" y="4000502"/>
            <a:ext cx="6096000" cy="4722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1431" y="510646"/>
            <a:ext cx="60960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1431" y="4472784"/>
            <a:ext cx="60960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16ECC82-396E-4D4E-9C53-C8F1955B03DC}" type="datetime1">
              <a:rPr lang="en-US"/>
              <a:pPr/>
              <a:t>11/23/2024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71334" y="5296961"/>
            <a:ext cx="3217333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Mariani, C. Newmann - 3D Gait and Turning Assessment in Children with Cerebral Palsy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81333" y="5296961"/>
            <a:ext cx="2370667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642445B-1A47-4C50-87CE-E4DE7EDABA62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DB4FDD1-F535-4C68-AE6D-E9B2F531DCF7}" type="datetime1">
              <a:rPr lang="en-US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71334" y="5296961"/>
            <a:ext cx="3217333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Mariani, C. Newmann - 3D Gait and Turning Assessment in Children with Cerebral Palsy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81333" y="5296961"/>
            <a:ext cx="2370667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33184B-463E-46E8-BD95-CC97674D1E68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3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228868"/>
            <a:ext cx="22860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228868"/>
            <a:ext cx="6688667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C57EDF-F752-4810-8375-C42C93978726}" type="datetime1">
              <a:rPr lang="en-US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71334" y="5296961"/>
            <a:ext cx="3217333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B. Mariani, C. Newmann - 3D Gait and Turning Assessment in Children with Cerebral Palsy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81333" y="5296961"/>
            <a:ext cx="2370667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AAEDCC5-B73D-414A-B835-7966B4F49FA1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10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9914" y="902645"/>
            <a:ext cx="7186386" cy="1989667"/>
          </a:xfrm>
        </p:spPr>
        <p:txBody>
          <a:bodyPr anchor="b">
            <a:normAutofit/>
          </a:bodyPr>
          <a:lstStyle>
            <a:lvl1pPr algn="ctr">
              <a:defRPr sz="5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9914" y="2969041"/>
            <a:ext cx="7186386" cy="137980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fr-FR"/>
              <a:t>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36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28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9914" y="1424782"/>
            <a:ext cx="6876294" cy="2377281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9914" y="3824553"/>
            <a:ext cx="6876294" cy="1250156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41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9914" y="1521354"/>
            <a:ext cx="3505200" cy="362611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4900" y="1521354"/>
            <a:ext cx="3581400" cy="362611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417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9915" y="293385"/>
            <a:ext cx="7186386" cy="110463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9912" y="1390084"/>
            <a:ext cx="3657600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9913" y="2076677"/>
            <a:ext cx="3657600" cy="307049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5486" y="1390084"/>
            <a:ext cx="3430814" cy="686593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5486" y="2076677"/>
            <a:ext cx="3430814" cy="307049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950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960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20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9914" y="387615"/>
            <a:ext cx="2583317" cy="1333500"/>
          </a:xfrm>
        </p:spPr>
        <p:txBody>
          <a:bodyPr anchor="ctr"/>
          <a:lstStyle>
            <a:lvl1pPr>
              <a:defRPr sz="266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0457" y="387615"/>
            <a:ext cx="4475843" cy="4503208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9914" y="1721115"/>
            <a:ext cx="2583317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6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9914" y="381000"/>
            <a:ext cx="2231572" cy="1333500"/>
          </a:xfrm>
        </p:spPr>
        <p:txBody>
          <a:bodyPr anchor="ctr"/>
          <a:lstStyle>
            <a:lvl1pPr>
              <a:defRPr sz="266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24877" y="381000"/>
            <a:ext cx="4841423" cy="4503208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9914" y="1714500"/>
            <a:ext cx="2231572" cy="3176323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83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google.ch/url?sa=i&amp;rct=j&amp;q=&amp;esrc=s&amp;source=images&amp;cd=&amp;cad=rja&amp;uact=8&amp;ved=0ahUKEwiSpqbJ9bXLAhWF6RQKHXFmCdYQjRwIBw&amp;url=http://www.rezonance.ch/rezo/classes/ft-first-tuesday/lausanne/20150408/&amp;psig=AFQjCNEKHQhcc1we4r8yYBYVfvbqtQUV3w&amp;ust=1457692374454262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08000" y="228866"/>
            <a:ext cx="9144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333501"/>
            <a:ext cx="9144000" cy="377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2" descr="C:\Users\Christopher\AppData\Local\Microsoft\Windows\Temporary Internet Files\Content.IE5\VEZFWZZT\CHUV_CentreHosp_RVB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91" r="58300"/>
          <a:stretch/>
        </p:blipFill>
        <p:spPr bwMode="auto">
          <a:xfrm>
            <a:off x="169334" y="5105137"/>
            <a:ext cx="872066" cy="49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Résultat de recherche d'images pour &quot;unil&quot;"/>
          <p:cNvSpPr>
            <a:spLocks noChangeAspect="1" noChangeArrowheads="1"/>
          </p:cNvSpPr>
          <p:nvPr userDrawn="1"/>
        </p:nvSpPr>
        <p:spPr bwMode="auto">
          <a:xfrm>
            <a:off x="0" y="-120384"/>
            <a:ext cx="338667" cy="25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3" name="AutoShape 4" descr="Résultat de recherche d'images pour &quot;unil&quot;"/>
          <p:cNvSpPr>
            <a:spLocks noChangeAspect="1" noChangeArrowheads="1"/>
          </p:cNvSpPr>
          <p:nvPr userDrawn="1"/>
        </p:nvSpPr>
        <p:spPr bwMode="auto">
          <a:xfrm>
            <a:off x="169333" y="6617"/>
            <a:ext cx="338667" cy="25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4" name="AutoShape 6" descr="data:image/jpeg;base64,/9j/4AAQSkZJRgABAQAAAQABAAD/2wCEAAkGBxAPDw8MDRAPDw0NDxUODQ0ODw8NDw4PFBQWFhQUFBQYHCghGBolHRQUITEiJiktLi4wFx8zODMsNygtMC0BCgoKDg0OGxAQGy8kICQ0LjQsNCw0LCwsNDQsLCwsLCwsLCwsLCwvLCw0LC8sLCwsLCwsLywsLCwsLCwsLCwsLP/AABEIAJ8BPgMBEQACEQEDEQH/xAAbAAEBAAIDAQAAAAAAAAAAAAAAAQQFAwYHAv/EAEkQAAEDAgQCCAIECQoGAwAAAAEAAgMEEQUSEyEGMQcUIkFRYXGBMpEVI0JSM2KCoaKxssHRFiRDU1RydJO08DVEY3XS4SUmNP/EABoBAQACAwEAAAAAAAAAAAAAAAABBQIDBAb/xAA0EQEAAQMBBgIJAwQDAAAAAAAAAQIDBBEFEhMhMUFhgTJCUXGhscHR8BQikSNDUvEVMzT/2gAMAwEAAhEDEQA/APcEBAQEBAQEBAQEBAQEBAQEBAQEBAQEBAQEBAQEBAQEBAQEBAQEBAQEBAQEBBUBBEBAQVBEBAQEFQRAQEBAQEBAQEFQRAQEBAQEBAQEFQRAQVBEBAQEBAQEBAQEBAQEBAQEBAQEBAQEBAQEBAQEBAQEBAQEBAQEBAQEBAQRAQVBEBB1LiXjeGnDoaa01QLtJ/o4nbg3P2iD3D5rux8KqvnVyhV5m07dnWmjnV8IdUw7izEppooWz3MkjWfgYe873s3wuu25i2KaZq0+aqsbQyrlymje6z7IesKkepYWJ4vT0oa6plbHn+EG5c63OzRuea2W7Vdz0Y1art+3ajWudHNQ1sU7BLA9skZJAc03FxzCxroqonSqNGVFymunepnWHOsWaoCAgIIgICCoCDFrq+GnbnnkZE07AvcBc+Q71nRbqrnSmNWFy7RbjWudCgr4ahupBIyVoNiWG9j4HwSu3VROlUaFu7RcjWidWSsGaoCCIKgiAgqAgiAgIKgICAgiAgICCoIgIOk9IFHSQUz5WwRCpqZA1smXtXvme4eGwPzVhhV3K64jWdIVG1KLNuzNW7G9LTdGmGalS6qcOxTNs0+MjwR+Zt/mF0bQu7tG57XFsaxvVzdnt0enqnekeQcd1+vXS2N2Q2hb4dn4v0i75K+wre5ajx5vJ7VvcTImI6Ryd26N6Qx0Ief6eV0rR4NsGD9i/uq7Pr3runsXWyrU0Y8TPfm7SuJZCAgqCICAgICDX47i0dHA6ok3ttGwc5Hnk0f75XW2zam7Vuw0ZF+mxbmup5dDS1mLzyTEg5Bdz3kthiHcxvO3p7lXM1WsamI/283Tbv7QrmrtH8R4Nh0YSO669oJyup3Fw7jZ7MpPzPzWraERw4nxbtjTMXqqfD6vUVTPSiCoIgICAgIKgiCoIgIKgiCoIgIKgiCoIgIPKekTEtes0G3LKYaYA3vI6xdb8w9ld4Nvct7093mNrXuJei3Hb5y9A4VwrqlJHCQBIRqTW/rHc/lsPZVeRd4lyav4X2HY4FmKO/f3uXiHEhS0s1Qfia20Y8ZDs0fNY2LfErillk3os2qq57PEgHPdbm97vcucf4lei5RDxca3K/GXu+HUohhigbyijbGPyRZearq3qpq9r3FuiKKIpjs51izEBBUEQEFQRBUHlPElbJile2lgN42P0ofu/wDUlPlsfYDxV1Yopx7O/V1/NIeZzLlWZkxao6R+TLteP6eGYW6CDZzxosPJz3v+N587ZiuKzrfv71XvWuTNOJizTR7o8/zVrOiygs2eqI+IiFh8h2nW+bfkt20a+cUebk2La0oquT35O+qsXggqCIKgiAgICAgICAgqAgIIgqCIKgIIgxcVrm08EtQ7lEwut4n7I9zYLO3RNdcUx3a7tyLdE1z2eY8C4aaut15buZCdeQnk6Um7Qfe5/JVxmXIt2t2nvyec2ZZm/fm7V25+b1lUj07zTpMxfUlZRMPZg7cvnKRsPZp/SVvs+zpTNc93nds5G9VFmO3OWj4XoXOxCnhe3dkud4vfLkBfvb+6ujIuRwaqoceFYmMumie321ezqgeuRAQVAQEBBq2cQ0pqepCUGouW5Q12XMObc1rX8rrd+nuRRv6cnPGVam5wt79zZrS6Gn4vxHq1FNK02e5unH3HM82uPQEn2W/Gt8S7EOXNvcKxVU650X4WGxyVrhu86UR8GN+Ij1Nh+SuvaF3WqKIV+xrGlE3Z6y0XG2LGtq2wQXfHCdGID+klcQHEe9gPTzXTiWuFb3qu7i2lfnIvRao6Ry83pWB4cKWnipm2+rb2nAWzPO7j8yVUXrk3K5qehsWYs24ojszlrblQEEQVBEFQEBBEFQEBAQEBBEBBUEQVBEHROlDE8rIqJp3edaX+4LhoPqbn8lWWzrWszXKk2zf0oi1Hfr7vz5N5wPhfVqOPMLSz/XSeIzfCPZtve658u7xLk+yHds+xwbERPWecs7iDFW0dPJUO3IGWNv35Ds0fvPkCtVm1N2uKYbsm/Fi3Nc9nl3C9G6qqzPMS6OG9XUvPJ2U5rHu3Pd4Aq5ya4t292nvyh5rBtTfvzcr6RzltOjphmr5al25ax8hJ+9I7083LTnTu2Yp/OTq2VHEyK7nv+MvT1TvRIgIKgICDhrKcSxvhcSBIwsLmnK4XFrg+Kypq3ZiWNdO9TNPtdawfgeGnnbUumllkjcXtvlaC497u88z3rru5tVdO5pEQr7GzLdq5xNZmXa1xLJ0HpVq7Mp6cd5dM4f3Rlb+sqz2dRzqqUm2rn7KaPa+OIcX6hQwYZCbVDoAJnDYxNcLu9HOJP5z4JYtca7N2rpqZmTGLYps0elp/Dj6N8Au76Qmb2W3bTA97uTn+g5D38Fln5H9unza9kYf96vy+70VVS/RBUBBEFQRAQVAQEBAQEBAQEEQEBBUBBEHk5BxPF7HeIy+oFPF+42/SV3/58fx+svM/+vO8I+Ufd6wqR6Z5Lx3jvWqjTjN6enJazwe/k5/7h/7V5h2OHRrPWXltqZfGublPSPm7JT4caDBqguGWeeEul8WmQZWt9g753XHVc42TGnSJWdFn9NhVa9Zjn5/Zj9FMG1XL4mOMbeGYnf3Cz2lVzpj3tGxKf211e539Vi9dL4z4wdSvFNSZDMN5nuGcR+DbeJ5+XurDExIuRvV9Oyp2htHgTuW+vfwbHgjHJa2B75w3UikyZmDKHDKCDbuO605dim1XEU92/Z+VVkW96qOcS0HHHFzw91HRvLchtPOw2dm+4091u8j0XVh4kTG/XHuhw7S2jNE8K1PPvP0cPRzjE7qh1NJI+SJ0bngSOLy1zSORO/fyWWfZoijeiNJYbJyrtdybdc6xp3ekKpegazHsaioohNNmIc7IxjLFznc+/wAgVts2artW7S0ZGTRYo361wDGo62Izwh7WteY3NeACHAA9x8HBTes1Wqt2pGNk0ZFG/Q2K0uh5d0mvPXo7gFradhaCNj233B8Vc7Pj+lPvea2zVMX6fd9ZYXDmDS4nUulmJ0g/PUy/ev8AYb5kbeQ9lsv3qcejdp69vu1YmNXmXZuXOnf7PW4Ymsa2NgDWMAa1rRYNA5AKjmZmdZepiIiNIfahIgqAgiCoIgICAgIKgiCoCAgIIgICAgqDU8VVpgoqiUbOEeRhHc5/ZB/Ot+PRv3YhzZd3hWaqvB0/orpQZKic2uxjYm+IDiSf2Qu7aNXKmlU7Et+lX5Nxx/xB1eHqsTv5xO2xIO8cR2J8ieQ91owsffq3p6Q7Np5nBt7lPpT+auo8BYN1mqEjxeCms99+TnfYb8xf2Xdm3uHb0jrKo2VjcW7vz0p+bufSQ8jD3AfaljB9L3/WAq/Aj+tHmuNrTpjT5MXouYBSzO7zObnxsxtv1rPaM/1I9zXsaNLEz4thxjxI2iiyR2dVSj6pvPIOWdw/UO8+61YuNN2rWekOjOzIx6OXOqekfV0nFuHnQYe2sqA41c84c+5JMbHBxs78YmxPyVjayIrvblPoxCnyMPh43FuenM81wXiNtHh0kMJvVzzuI2tpMyMbmJ7zsbJdx5u3omfRiEY2bTj4s00+lMz5dH1wDgXWZX1Ejc0MIIGbcPmcNh52Bv8AJRm39ymKY6z8k7KxZu1zdq6R83FwDLpYixj7AubJDvf4rcvW7bLLNjes6x4MNlzFGVuz4w9Ze8NBc4gNaLucTYADmSVRxGr1Ezpzl4/xnjvXam7D9RDdkP433n+5HyAV9iWOFRz6z1eT2ll8e5pT6MdHf+j+INw+Ej7bnvd65iP3BVebOt6V9s2mIxqdG0xnFoqOIzzGwGzWC2aR3c1o8VptWqrlW7S6b9+izRNdcvH8axGatlkqpASG2AABLIYyTkaT6nmeZV9at02qYoj/AG8lk3rmTXNyY5R8IeqcHz0z6SIUmzGDK9h+NsnN2fzJ3v3qlyaa4uTvvU4VdqqzHC6fnVulzuoQEBBUEQEAm252Hnsgx5q+FnxzRMtsc0jG7+5WUUVT0hhNymOsw4vpil/tNP8A50f8Vlwbn+M/ww/UWv8AKP5hyR4lA4XbNC4Da4lYRf5qJt1x1iWcXKJ6TDIa4HkQfQ3WDPVUBAQVBEBAQEBBUBB1PpLktQ2+/Mwelru/cu3Aj+r5K3a06Y0+TofD/Ec1CJRC1jta184JykXsRY+as7+NTemNeyhxM+vGpmKY11a9zpama5zTTzv9XPcdh/vkFt/bbp9kQ55m5kXPbVL2HhbBhRUzIdjI76yZw75Da4HkNh7KhyL3Fr3u3Z67Ex4x7UUd+/vfHGGFuq6OSGPeQWkjbe2ZzTfL7i4U4t2LdyKp6IzbE3rM0R17PNsFx2rw/Vp42WdIfwcrHZmSDbMG+Pl5BW12xbvaVTLz2NlX8XW3FPOe0uz8JcMyyy/SOJZnSE544pR2i7ue8d1u5v6lx5OTTTTw7XRZ4WFXVXx8jr2ifz4O1cQ4UKymkpiQ0usWPIvle03B/d7risXeFXFSyybEXrU0T3eYwcGVzphA6LIL9qYkGJrfvAjn6c/RXM5tqKd6J8nmqdlZE3N2Y0j29nquFYfHSwsp4RZjB7uPMuPmSqS5cm5VNVT1Fq1TaoiinpDpXGHBsjpXVlEMxkdnkhBDXCS9y9hPid7eKsMXMpincuKfP2bVVXxbPXvH1hrmYHi9VanqHSthvdxmlBaB5gG7vRbZv41v91Mc/BojGz737Lk6R4t7jPBTBQCClGaoidq53WDp3Ws4eW3IeQ9Vz2syeNvV9J+DtyNm0/puHb6xz97puE8S1dEx0ETgGhxJjlZmLHd9r7j0Xfcxrd2d6fgprGffxo4cfHslPDWYrUC7nSv5OlcLRwt9th6DmlU2saj2fUopyM65z5/KHqWDYDBS05pWtDw8fXucL6ziLEkeHl3Kmu36rle9Pk9PYxbdm3w4jl38XUMT4Tq6KU1OFPeWn+jaRqMH3bO2kb67+q7reVbu07t6Pz6Kq7gXrFfExZ8v99VpeP54Tp11Mcw2Lm3hf7scP3hKsCmrnbq+pTtau3yvUTH57JbiHpAoXfFrM2+1Hm/ZJWicC7HsdVO1saeszHk5P5eYf/WSf5Mn8FH6G97Piz/5TG/y+EuGXpBoh8Infv3RhoPnuQsowLs9dGFW18eOkzPk1tT0lDlDTE+csob+YA+fettOzZ9apzV7bp9Sj+WA7i7FKjamiyg7Xhp3SfpOuFt/SY9HpT8WmdoZl3/ro08vvyc0eF45UfhJnxA/flbF3/djWM3cSjpGv54s6bG0bvpVafngzYuj9796qtkf4hoc478+09x/Utc58R6FDdGyqqv+y5Ms+n6P6FvxiWQ/jSFv7NlqnPuz05N9OyseOsTPmz4+EMPaLCmYb/edI/8AOStU5d6fWb6cDHp6UR8/mr+EcPIINLHY+Be0/MG4SMu9HrJnBx59SGdheEwUjXMpoxG15zOsXOLj5lxJWu5druTrVOrbZsW7UaURozlrbRAQEBAQRBUEQEFQaziLChWU0lMTlLrOY7ua9pu2/l/FbbF3hVxU0ZNiL9qaJ7vM4+Ca9z9MwhoBtqOkZp+oINz8lcTm2YjXV5qNk5E1aaebv3C/CsVCNQnVqXCzpSLBo7wwdw8+ZVZkZVV3l0hfYeBRjRr1n2/Z2BcruVB8GNt81hmGwdYXA9VOs9EaQ+1CUQEBBUBAQYNVg9NM7Ump4JHkWL3xMc4j1IWym9cpjSmqYaq7FqudaqYmfcyYKdkYyxsYxvPKxoYL+gWE1TPOZbKaYpjSI0cqhIg4p6dkgyyMY9vg9oePkVMVTHSUVUxVymGqm4UoH86aIX+4DH+yQt8ZV6PWlzVYWPV1ohi/yHw/+pd/nS/+Sz/W3vb8Iaf+Lxf8fjP3csPB2Hs/5cO3v23vf+s8ljOZen1mynZ+NT0ohsabBqWL8FTwMPi2NgPzstVV65V1qlvosW6PRpiPJmgdw+S1tqoIgIKgIIgqCIKgIIgqCICAgIKgiAgICAgICAgICCoIgICAgICAgICAgqCICAgICAgICAgIKgiCoIgICDq/FHF3Ua3DqHQ1fpKQx6mpk0rOY29rHN8flyUwPnj/AIx+iI6aTQ1+sz6NtTSydkuv8JvyUxGqJlh9IXH/ANDvpWdW6wKpsjyRLpFgjMYsBlN75/Lko5JcnGPHsdBQUuKQRdairZGNjGppdl8b5A69j9y1lOnUcvGPGn0dV4dR6Gt9Iy6epq6el9ZFHe2U5vwt+7kkRqiXLifF+hjFHgmhm67EZesamXTs2Y2yZd/wXj9pR2S7SoGj4txaSkip5IQwumrqaldnBI05pmseRYjex2UwN4oGnw/GtaurqDTy9RbA7VzX1NdrnWy22tl8e9Tpy1RrzfT8YtiDMNyfHRuq9XNyyyNZly2/Gve6acktk6Zg5uaN7buA3HMKBj4q+dsd6UROl1GAidzmM0y8B5uPtZb287KYGXmFyLi45jvCgA4G9iNtj5eqD5jka74XB1tjlINvkgGRvLM25NgLi5Ph6oBlaDlLmhx5NLgD8kGM2SbrD2uEQpRC1zHBx1tXM7MHN5Btg2x9VPYcOFYzFUvqY4r5qSc08mbL2nBjXEtsdx2xukxojV81mJSNqoKSGHOJAZJ5nv044YhsA3Y55HHk0dwJJG12iWzUCPeGi7iGjldxACDSYNjEk9diVI8M0qJ1OIS0HM4Sw53Zjex35WAWUxpEIiW61G3y5m5vu3F/ksUvtBqKDGtWurcP08vUo6eTVzX1NcPNsttrZPHe6nsNq5wAuSABzJNgoBjw4XaQR4gghADhbNcW8b7fNAc8AZiQB4kgD5oDXAi4II8QbhBI5Wu+FzXW55SDb5II6Zo5uaN7buA38EH2XAC5IA8TsEHyJGkloc0uHNoIJHsgr3hou4ho8SQAgoPeORQVBEHlvSvK2PFuHpZCGxsneXPOzWjUg5lTA4+nuQGPDIQQZXVmZsYIzFuXLe3hdzR7qaUS+ulSBsmLcPRSNDo5JJY5GOFw5rnwBwPsUjqPPuMzLRU0vDk5c4UWICroXu3zUckcoAv6uB9S4dwU8tJTHV3zph/4tw9/iR/qaZKUSyeJz/8Ab8Hv/ZH/ALFWsUvT2uB5EH0N1A6t0jf/AJ6P/u1D/qWKYHa1A6hgBtjmNtOxMNC4DxbpyC48RdZeqju+3uB4hY0bmPB3F9vs56luW/rld8k7DU8O8MUdY7Fn1kEdQ76RqImazRIIWWaTpA/ASSSSN7+gTtAwqiZz+G6EyOL3Mq6SLO8lznNjrmMaXE8zZoU9xvsWmbQYsyteQymxCjfBOSbAVFKDLG73j1h+SFEc4HXa9s8WCMmIcKjG8Qjmq2tfoSOiqpdodT7B0xHHfu3U9zs2GDYLPDiFJUUmFR4bThr4a7SngLJoS0mMuYz4nNeB2jvuUnTTqjm5eFMCppsSxetmjbLPBieWnL+0ICIIXF0Y7nEkXP4oUTM6aJ0YT8Liw2qkqMVoYKqGpxAzw4yA2WemdLINFk4eMzGtJa0OaSLW2CnXUb2GJr8dro3gOY/Cadj2ncOaZpwQfKyj1TuwOA8DpIKnFZoKaFktNXPggcxga6OLRidptPcLk/MqZ6Qh1PCcNnxDDTVfRYnxCszzsxY1UDJ4qnMdMsJ7UbWENAb4N81lyHsGHamjDri0+kzWGxtJlGfltzutUsnUKnD4a/HKiCvYyeCioIH0tLM3PDnmfJqTZDsXdhrbnksukIa7BYhh8vE7aIbUkcUlPEDmEThSOkDG3vZocdh3Cw7lPXQaWlwSpmoKaoosLaMRLYayLGetwa80xyvfI93xFrwXAsJtZ1u5Ty9qHsa1snUcC/47jP8AhqD9mdT2HNxpU07jS0EtGMQnqZDJBSOLBGNJpzSyl2wY3N4HcjZIQ03AkL4MSxOlNNT0TDTU1QaOlm1oY5HGVpcOy0Mc5rW3AHcDfdTJD74fc1vDUxJAaKasuSQABnl5pV1IMQwOWqoMHlihgq46SBj5sOqXZIqkOha0EGxGdu9g7s9o+SmZ5yhyMxfDm4TLkoHsgNR1GbCY42RSGse8NMJa0hu5IN72I+SjnqlgYPRPpsZosuH0uGMqKepa6Okma81DWCNw1WNY1t2k7G55lJ6Dm4e4ao6uvxuasgjqS2vEUbJ2iVkY6vEXOY07BxuLnn2QpmqehENfLI4cKVrczj1c1MMJc4ucyOGqcyJtzucoa0eyafu0OzY8RYDS0Awuro4WQ1QxKlhfUNFpp2TvySiV/OTMHEnNffdI5zoOHHg+qxmogloG4lDR0kJgpZZYmQxulLy+bJJs9xyht+7L5pERp1Jdg4Aw+opoJ4Z4TTwiqc6hpjK2fRpnNacgcO4PL7DuFlFRDs6xSqDT8TcNUuJwinrY87GuzRua4skjdyu1w3G23mg0eDdGOG0s7Ku0880JvCamd8zYyDdtm8jbuvfx5qdRuca4Ypqyoo6yfU1sPeX0+R+VtyWk5h37sCRIw+LOBaHFXxy1jZNSJpY18MhiJZe+V1uYBvb1KajJ4g4Tpa+ekqqkSatA/Up8kmRubOx/aFt942pE6DD4p4BosTnZVVevqxxCFphmdEMgc53Id93FIkZnCnCdNhbZWUhmInc1z9aUym7QQLE8uaTOow+kRpNPR2BP/wArQnYE7CoZcpA7UoGkxnhmCqlZVZp6eriYY2VVLK6GTId8rrbPbfezgbKYkcmBcOwURlki1JJ6lwdUVNRI6eeW3wgvPJoubNFgLpqMjDMKiptfSzfzmd9TLmdm+sfbNbwGw2TUYX8lqbqceG/WdXilbMzt9vOyXWbd1uWYJqjRzcS8PU+JQClrGl0QkEoyuyODm3HPwIc4HyJSJ0SyMVwmCrp30dRGH08jQ1zLltspBaWkbtIIBBHKyajCwjh0U0gl61XT5GFkcdTUGSNjTl+zYZj2fidc7lJnVGjNw3Coqd9TJFmzVk/WZszrjUyNZ2fAWY3ZNUtVLwdDJIHzz1k8LZusNpJqhz6cSh5e3s2uWgkWaSQMo22TVGjax4VE2qkrxm15YGU7+12dNjnObZvjd53TXloli0nD0cNXLWxSTsNQ7UmpxJ/N5JcoZqFhHxWaO+2yajBdwXAHSGCetpYp3ukmp6apfFC57vicBzZfe+UjmmqNHZQoS0+NcNw1UsdVnnp6qFhjjqaaQxSabtyx3MObfexBsdwpidB84DwxTUJqHQarnVha6odPI6YyOaCMxLt7nMbpM6o0YtJwZDCWtgqK6KmZIJGUbKp7adpDs2UD4gy4+G9rbJqaOyqEuuYlwdBPUy1uvWwTTtYyU0tU+na9sYIZcN52ufmVMSjR91PCcMkdOwzVYnpM3V60VDjVtz3zAyG+Zp22II2Hgp3jRy4JwxT0c01VEZn1FSxrKiWeZ0zpchcQ4k9/attsAAABZRMmjAm4CpHCaIyVbaSoe+WWhbUPbTGR5JcQ3mASb5b5b9yneNGwquHWvjp4o6irpxSR6UbqecsLmWaO2CCHnsDcja5tzUamjh/kdR9Tdh+WXTfN1l0utJ1k1OcP1tW+bPmAN/K3JNUrQcKQxVEda+SpqKuJrmNnqJtR2m8WLLWADe/YDfndJlGjYYdhUVO+plizZqybrE2Z1xqZGs7PgLMCTKWE7hamNDNhZ1OrVDpHSDP27yyGR9nd3aJTXnqjRmYrhEVUyGObNlp54qmPK7KdSF2Zl/EXHJNUsTGeGYaqZlXnnp6uOMxNqaWUwyGIknI8bh7bkkAg2PJIlGjOwrD200ek2SaW73PdJUSumkc5xubuPd4AbBJlLMUAgIKgiAgICAgqAgiAgqAgiCoIgIKgIIgICAgqCIKgiCoIgqCIKgiCoCCIKgiAgICCoIgICAgICAgICAgqCICAgICAgICAgIKgiAgICAgICAgICCoIgqCICCoCAgICAgICAgICAgICAgICAgICAgICAgIFkBAQEBAQEBAQEBAQEBAQEBAQEBAQEBAQEBAQEBBUEQEBAQEBAQEBBUEQEBAQEBAQEBBUEQEFQRAQf//Z">
            <a:hlinkClick r:id="rId14"/>
          </p:cNvPr>
          <p:cNvSpPr>
            <a:spLocks noChangeAspect="1" noChangeArrowheads="1"/>
          </p:cNvSpPr>
          <p:nvPr userDrawn="1"/>
        </p:nvSpPr>
        <p:spPr bwMode="auto">
          <a:xfrm>
            <a:off x="51153" y="-952500"/>
            <a:ext cx="5291667" cy="19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pic>
        <p:nvPicPr>
          <p:cNvPr id="10" name="Picture 8" descr="http://www.vcharkarn.com/uploads/images/logo_UNIL.png">
            <a:extLst>
              <a:ext uri="{FF2B5EF4-FFF2-40B4-BE49-F238E27FC236}">
                <a16:creationId xmlns:a16="http://schemas.microsoft.com/office/drawing/2014/main" id="{A00151AF-FB97-420D-8421-10EFA769E6A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76"/>
          <a:stretch/>
        </p:blipFill>
        <p:spPr bwMode="auto">
          <a:xfrm>
            <a:off x="8630096" y="5021659"/>
            <a:ext cx="1529904" cy="69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>
              <a:lumMod val="60000"/>
              <a:lumOff val="4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9915" y="347814"/>
            <a:ext cx="7186386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9915" y="1534885"/>
            <a:ext cx="7186386" cy="3656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9914" y="5296958"/>
            <a:ext cx="1819728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D79ED-3FA7-4EF8-964B-EB8BCFAB02F8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24878" y="5296958"/>
            <a:ext cx="2729593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79706" y="5296959"/>
            <a:ext cx="1586594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12CB2-7F2C-47B9-AE70-22A94B49F233}" type="slidenum">
              <a:rPr lang="en-US" smtClean="0"/>
              <a:t>‹N°›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08729" y="4095818"/>
            <a:ext cx="747130" cy="27032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 rot="16200000">
            <a:off x="-1761473" y="2114028"/>
            <a:ext cx="324055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bs-Latn-BA" sz="1000" b="1" baseline="0" dirty="0">
                <a:solidFill>
                  <a:schemeClr val="bg1">
                    <a:lumMod val="65000"/>
                  </a:schemeClr>
                </a:solidFill>
              </a:rPr>
              <a:t>prezentr.com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!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41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761970" rtl="0" eaLnBrk="1" latinLnBrk="0" hangingPunct="1">
        <a:lnSpc>
          <a:spcPct val="90000"/>
        </a:lnSpc>
        <a:spcBef>
          <a:spcPct val="0"/>
        </a:spcBef>
        <a:buNone/>
        <a:defRPr sz="3667" b="1" kern="1200">
          <a:solidFill>
            <a:schemeClr val="accent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hyperlink" Target="https://archive.org/details/BIUSante_39613/mode/2up?view=theater" TargetMode="Externa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hyperlink" Target="https://archive.org/details/BIUSante_39613/mode/2up?view=theater" TargetMode="External"/><Relationship Id="rId10" Type="http://schemas.openxmlformats.org/officeDocument/2006/relationships/image" Target="../media/image24.jpeg"/><Relationship Id="rId4" Type="http://schemas.openxmlformats.org/officeDocument/2006/relationships/image" Target="../media/image21.jpeg"/><Relationship Id="rId9" Type="http://schemas.openxmlformats.org/officeDocument/2006/relationships/hyperlink" Target="https://archive.org/details/cerebralpalsieso00osleuoft/page/n5/mode/2up?ref=ol&amp;view=theate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hyperlink" Target="https://royalsocietypublishing.org/doi/epdf/10.1098/rspl.1894.0063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methods_for_facilitation_and_inhibition_of_motor.63.pdf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193800" y="1638301"/>
            <a:ext cx="7772400" cy="1225021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sz="4000" dirty="0" err="1">
                <a:solidFill>
                  <a:schemeClr val="tx1"/>
                </a:solidFill>
              </a:rPr>
              <a:t>Réadaptation</a:t>
            </a:r>
            <a:r>
              <a:rPr lang="en-US" sz="4000" dirty="0">
                <a:solidFill>
                  <a:schemeClr val="tx1"/>
                </a:solidFill>
              </a:rPr>
              <a:t> des enfants et adolescents avec </a:t>
            </a:r>
            <a:r>
              <a:rPr lang="en-US" sz="4000" dirty="0" err="1">
                <a:solidFill>
                  <a:schemeClr val="tx1"/>
                </a:solidFill>
              </a:rPr>
              <a:t>atteintes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motrices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9600" y="4140200"/>
            <a:ext cx="6553200" cy="1460500"/>
          </a:xfrm>
        </p:spPr>
        <p:txBody>
          <a:bodyPr>
            <a:normAutofit/>
          </a:bodyPr>
          <a:lstStyle/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Prof. Christopher Newman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Unité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Neurologie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Neuroréhabilitation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Pédiatrique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CHUV, Lausanne</a:t>
            </a:r>
          </a:p>
          <a:p>
            <a:endParaRPr lang="en-US" sz="1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2" descr="C:\Users\Christopher\AppData\Local\Microsoft\Windows\Temporary Internet Files\Content.IE5\VEZFWZZT\CHUV_CentreHosp_RV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2" y="71121"/>
            <a:ext cx="2331338" cy="50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p.unil.ch/dday/files/2011/02/fbm_1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600" y="99353"/>
            <a:ext cx="1600200" cy="85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1193800" y="2857501"/>
            <a:ext cx="7772400" cy="122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sz="3600" dirty="0"/>
              <a:t>Quelle transformation des pratiques?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Texte d'anniversaire 20 ans : exemples de textes originaux">
            <a:extLst>
              <a:ext uri="{FF2B5EF4-FFF2-40B4-BE49-F238E27FC236}">
                <a16:creationId xmlns:a16="http://schemas.microsoft.com/office/drawing/2014/main" id="{A42F2939-0460-52B5-8CEA-8536DFFBC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0"/>
            <a:ext cx="858043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91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ourquoi ne vit-on pas seulement dans le présent ? : épisode 3/5 du podcast  L'avant et l'après | France Culture">
            <a:extLst>
              <a:ext uri="{FF2B5EF4-FFF2-40B4-BE49-F238E27FC236}">
                <a16:creationId xmlns:a16="http://schemas.microsoft.com/office/drawing/2014/main" id="{CCDD741B-3417-AA24-BD8E-975A416B0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1238250"/>
            <a:ext cx="6096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820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-Day: The WW2 Battle Through The Eyes Of The Men Who Were There |  HistoryExtra">
            <a:extLst>
              <a:ext uri="{FF2B5EF4-FFF2-40B4-BE49-F238E27FC236}">
                <a16:creationId xmlns:a16="http://schemas.microsoft.com/office/drawing/2014/main" id="{D2B1E53A-7018-D5DA-3508-C52F68655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266700"/>
            <a:ext cx="3733800" cy="249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ore Than Giving | 4 Steps to Take to Improve Your Philanthropy">
            <a:extLst>
              <a:ext uri="{FF2B5EF4-FFF2-40B4-BE49-F238E27FC236}">
                <a16:creationId xmlns:a16="http://schemas.microsoft.com/office/drawing/2014/main" id="{84908771-819F-65DE-9672-1189B12BE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615" y="266700"/>
            <a:ext cx="4094785" cy="249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13A8C87-5D4E-5F24-CBFE-C4C756B4E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" r="7217"/>
          <a:stretch/>
        </p:blipFill>
        <p:spPr bwMode="auto">
          <a:xfrm>
            <a:off x="812800" y="3009898"/>
            <a:ext cx="3733800" cy="245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hysique expliquer conscience faconne realite">
            <a:extLst>
              <a:ext uri="{FF2B5EF4-FFF2-40B4-BE49-F238E27FC236}">
                <a16:creationId xmlns:a16="http://schemas.microsoft.com/office/drawing/2014/main" id="{0768DFD0-9D30-47C1-9FD2-90C34E0996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" r="2983"/>
          <a:stretch/>
        </p:blipFill>
        <p:spPr bwMode="auto">
          <a:xfrm>
            <a:off x="5328615" y="3009900"/>
            <a:ext cx="4094785" cy="245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463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7308CB9-BA1C-AF31-35D5-2C8602987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262" y="-38100"/>
            <a:ext cx="2742938" cy="5715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F15AC5-2658-1E19-814F-0BAB6BA39E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84"/>
          <a:stretch/>
        </p:blipFill>
        <p:spPr>
          <a:xfrm>
            <a:off x="5537200" y="0"/>
            <a:ext cx="2829961" cy="50673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C1A4E88-B538-E122-703C-B67F9C700773}"/>
              </a:ext>
            </a:extLst>
          </p:cNvPr>
          <p:cNvSpPr txBox="1"/>
          <p:nvPr/>
        </p:nvSpPr>
        <p:spPr>
          <a:xfrm>
            <a:off x="5477056" y="5143500"/>
            <a:ext cx="257474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900" dirty="0" err="1"/>
              <a:t>Jusepa</a:t>
            </a:r>
            <a:r>
              <a:rPr lang="fr-CH" sz="900" dirty="0"/>
              <a:t> de Ribera, 1642</a:t>
            </a:r>
          </a:p>
          <a:p>
            <a:r>
              <a:rPr lang="fr-CH" sz="800" dirty="0"/>
              <a:t>https://collections.louvre.fr/ark:/53355/cl010059547#</a:t>
            </a:r>
          </a:p>
        </p:txBody>
      </p:sp>
    </p:spTree>
    <p:extLst>
      <p:ext uri="{BB962C8B-B14F-4D97-AF65-F5344CB8AC3E}">
        <p14:creationId xmlns:p14="http://schemas.microsoft.com/office/powerpoint/2010/main" val="362921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BF2209-3652-8B4F-4D67-BEF07595A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Enfant en situation de handicap </a:t>
            </a:r>
            <a:br>
              <a:rPr lang="fr-CH" dirty="0"/>
            </a:br>
            <a:r>
              <a:rPr lang="fr-CH" dirty="0"/>
              <a:t>pré-20</a:t>
            </a:r>
            <a:r>
              <a:rPr lang="fr-CH" baseline="30000" dirty="0"/>
              <a:t>ème</a:t>
            </a:r>
            <a:r>
              <a:rPr lang="fr-CH" dirty="0"/>
              <a:t> siècle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9330AD-907D-7F1C-F4E7-224057CD1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8064"/>
            <a:ext cx="9144000" cy="3771636"/>
          </a:xfrm>
        </p:spPr>
        <p:txBody>
          <a:bodyPr/>
          <a:lstStyle/>
          <a:p>
            <a:r>
              <a:rPr lang="fr-CH" sz="2800" dirty="0"/>
              <a:t>Problème, anormalité, enfants «arriérés» «tarés»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2800" dirty="0"/>
              <a:t>Pauvreté</a:t>
            </a:r>
          </a:p>
          <a:p>
            <a:pPr marL="0" indent="0">
              <a:buNone/>
            </a:pPr>
            <a:r>
              <a:rPr lang="fr-CH" sz="2800" dirty="0">
                <a:sym typeface="Wingdings" panose="05000000000000000000" pitchFamily="2" charset="2"/>
              </a:rPr>
              <a:t> </a:t>
            </a:r>
            <a:r>
              <a:rPr lang="fr-CH" sz="2800" dirty="0"/>
              <a:t>Autorisés à mendier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CH" sz="2800" dirty="0"/>
              <a:t> Placés dans des hospices / asiles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2800" dirty="0"/>
              <a:t>19</a:t>
            </a:r>
            <a:r>
              <a:rPr lang="fr-CH" sz="2800" baseline="30000" dirty="0"/>
              <a:t>ème</a:t>
            </a:r>
            <a:r>
              <a:rPr lang="fr-CH" sz="2800" dirty="0"/>
              <a:t> s. premiers établissements spécialisés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2800" dirty="0"/>
              <a:t>Pédagogie curative et orthopédie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867D84-B227-0A8F-522A-D496020AA617}"/>
              </a:ext>
            </a:extLst>
          </p:cNvPr>
          <p:cNvSpPr txBox="1"/>
          <p:nvPr/>
        </p:nvSpPr>
        <p:spPr>
          <a:xfrm>
            <a:off x="1382472" y="4610100"/>
            <a:ext cx="7050328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050" dirty="0" err="1"/>
              <a:t>Avvanzino</a:t>
            </a:r>
            <a:r>
              <a:rPr lang="fr-CH" sz="1050" dirty="0"/>
              <a:t>. Histoires de l’Education Spécialisée (1827 – 1970). </a:t>
            </a:r>
            <a:r>
              <a:rPr lang="fr-CH" sz="1050" i="1" dirty="0"/>
              <a:t>Cahiers de l’EESP </a:t>
            </a:r>
            <a:r>
              <a:rPr lang="fr-CH" sz="1050" dirty="0"/>
              <a:t>1993.</a:t>
            </a:r>
          </a:p>
          <a:p>
            <a:endParaRPr lang="fr-CH" sz="1050" dirty="0"/>
          </a:p>
          <a:p>
            <a:r>
              <a:rPr lang="en-US" sz="1050" dirty="0"/>
              <a:t>Little. On the nature and treatment of the deformities of the human frame [electronic resource] : </a:t>
            </a:r>
          </a:p>
          <a:p>
            <a:r>
              <a:rPr lang="en-US" sz="1050" dirty="0"/>
              <a:t>being a course of lectures delivered at the Royal </a:t>
            </a:r>
            <a:r>
              <a:rPr lang="en-US" sz="1050" dirty="0" err="1"/>
              <a:t>Orthopaedic</a:t>
            </a:r>
            <a:r>
              <a:rPr lang="en-US" sz="1050" dirty="0"/>
              <a:t> Hospital in 1843 ; with numerous notes and additions</a:t>
            </a:r>
          </a:p>
          <a:p>
            <a:r>
              <a:rPr lang="en-US" sz="1050" dirty="0"/>
              <a:t>by Little, William, 1853; University College, London. Library Services.</a:t>
            </a:r>
            <a:endParaRPr lang="fr-CH" sz="1050" dirty="0"/>
          </a:p>
        </p:txBody>
      </p:sp>
    </p:spTree>
    <p:extLst>
      <p:ext uri="{BB962C8B-B14F-4D97-AF65-F5344CB8AC3E}">
        <p14:creationId xmlns:p14="http://schemas.microsoft.com/office/powerpoint/2010/main" val="290295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D0F9B-1294-F461-E667-85D389259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Paralysie cérébrale – 1ères descriptions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AF1C918-292D-4560-CDF0-456672D9676A}"/>
              </a:ext>
            </a:extLst>
          </p:cNvPr>
          <p:cNvGrpSpPr/>
          <p:nvPr/>
        </p:nvGrpSpPr>
        <p:grpSpPr>
          <a:xfrm>
            <a:off x="2622898" y="1267889"/>
            <a:ext cx="4914203" cy="4183458"/>
            <a:chOff x="2191447" y="1181365"/>
            <a:chExt cx="4914203" cy="4183458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00512A9-D922-A9F1-C553-7809CA2361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1"/>
            <a:stretch/>
          </p:blipFill>
          <p:spPr bwMode="auto">
            <a:xfrm>
              <a:off x="2191447" y="1181365"/>
              <a:ext cx="2550414" cy="4183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3BAABD24-6D5E-2973-F9E7-A8E6DDA40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9000" y="1181366"/>
              <a:ext cx="2406650" cy="4183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195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D0F9B-1294-F461-E667-85D389259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Paralysie cérébrale – 1ères descriptions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AF1C918-292D-4560-CDF0-456672D9676A}"/>
              </a:ext>
            </a:extLst>
          </p:cNvPr>
          <p:cNvGrpSpPr/>
          <p:nvPr/>
        </p:nvGrpSpPr>
        <p:grpSpPr>
          <a:xfrm>
            <a:off x="50800" y="1181366"/>
            <a:ext cx="2761902" cy="2199211"/>
            <a:chOff x="2191447" y="1181365"/>
            <a:chExt cx="4914203" cy="4183458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00512A9-D922-A9F1-C553-7809CA2361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1"/>
            <a:stretch/>
          </p:blipFill>
          <p:spPr bwMode="auto">
            <a:xfrm>
              <a:off x="2191447" y="1181365"/>
              <a:ext cx="2550414" cy="4183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3BAABD24-6D5E-2973-F9E7-A8E6DDA40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9000" y="1181366"/>
              <a:ext cx="2406650" cy="4183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Book page image">
            <a:hlinkClick r:id="rId5"/>
            <a:extLst>
              <a:ext uri="{FF2B5EF4-FFF2-40B4-BE49-F238E27FC236}">
                <a16:creationId xmlns:a16="http://schemas.microsoft.com/office/drawing/2014/main" id="{66FC0359-3511-DEE5-89A1-A0A09FFB3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035" y="1181366"/>
            <a:ext cx="2683617" cy="420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1BE2A6D-0C20-57F5-32F6-6D2861222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124" y="1181366"/>
            <a:ext cx="1349876" cy="187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273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D0F9B-1294-F461-E667-85D389259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Paralysie cérébrale – 1ères descriptions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AF1C918-292D-4560-CDF0-456672D9676A}"/>
              </a:ext>
            </a:extLst>
          </p:cNvPr>
          <p:cNvGrpSpPr/>
          <p:nvPr/>
        </p:nvGrpSpPr>
        <p:grpSpPr>
          <a:xfrm>
            <a:off x="50800" y="1181366"/>
            <a:ext cx="2514600" cy="2005559"/>
            <a:chOff x="2191447" y="1181365"/>
            <a:chExt cx="4914203" cy="4183458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00512A9-D922-A9F1-C553-7809CA2361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1"/>
            <a:stretch/>
          </p:blipFill>
          <p:spPr bwMode="auto">
            <a:xfrm>
              <a:off x="2191447" y="1181365"/>
              <a:ext cx="2550414" cy="4183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3BAABD24-6D5E-2973-F9E7-A8E6DDA40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9000" y="1181366"/>
              <a:ext cx="2406650" cy="4183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Book page image">
            <a:hlinkClick r:id="rId5"/>
            <a:extLst>
              <a:ext uri="{FF2B5EF4-FFF2-40B4-BE49-F238E27FC236}">
                <a16:creationId xmlns:a16="http://schemas.microsoft.com/office/drawing/2014/main" id="{66FC0359-3511-DEE5-89A1-A0A09FFB3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3349642"/>
            <a:ext cx="1364981" cy="213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1BE2A6D-0C20-57F5-32F6-6D2861222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1" y="3349642"/>
            <a:ext cx="686594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68461DC-EDFF-D4EC-C25E-43CD7395B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00" y="1181366"/>
            <a:ext cx="1809774" cy="232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ook page image">
            <a:hlinkClick r:id="rId9"/>
            <a:extLst>
              <a:ext uri="{FF2B5EF4-FFF2-40B4-BE49-F238E27FC236}">
                <a16:creationId xmlns:a16="http://schemas.microsoft.com/office/drawing/2014/main" id="{7A721B0D-1087-6E39-B3F4-E713E801A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1181366"/>
            <a:ext cx="2676367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527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A59020BB-62C4-34CB-383F-18EDEEB87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544945"/>
            <a:ext cx="19050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C677BE9-83A9-16DE-A46A-1288C22BCC79}"/>
              </a:ext>
            </a:extLst>
          </p:cNvPr>
          <p:cNvSpPr txBox="1"/>
          <p:nvPr/>
        </p:nvSpPr>
        <p:spPr>
          <a:xfrm>
            <a:off x="6832600" y="2538845"/>
            <a:ext cx="19800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H" sz="1050" dirty="0" err="1"/>
              <a:t>Pehr</a:t>
            </a:r>
            <a:r>
              <a:rPr lang="fr-CH" sz="1050" dirty="0"/>
              <a:t> Henrik Ling 1776 – 1839</a:t>
            </a:r>
          </a:p>
          <a:p>
            <a:pPr algn="ctr"/>
            <a:r>
              <a:rPr lang="fr-CH" sz="1050" dirty="0"/>
              <a:t>«Gymnastique médicale»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D3C25D0A-3890-3CB7-A538-425DC56A4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36" y="544944"/>
            <a:ext cx="5814003" cy="414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1FB0BD-5BB9-3EC3-4D24-FFA618121090}"/>
              </a:ext>
            </a:extLst>
          </p:cNvPr>
          <p:cNvSpPr txBox="1"/>
          <p:nvPr/>
        </p:nvSpPr>
        <p:spPr>
          <a:xfrm>
            <a:off x="594515" y="4762500"/>
            <a:ext cx="508047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Physiotherapy at the Royal Gymnastics Central Institute in Stockholm, about 1880</a:t>
            </a:r>
            <a:endParaRPr lang="fr-CH" sz="1050" dirty="0"/>
          </a:p>
        </p:txBody>
      </p:sp>
    </p:spTree>
    <p:extLst>
      <p:ext uri="{BB962C8B-B14F-4D97-AF65-F5344CB8AC3E}">
        <p14:creationId xmlns:p14="http://schemas.microsoft.com/office/powerpoint/2010/main" val="37955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953941-C6F1-3725-7122-A307BA6A1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512" y="266700"/>
            <a:ext cx="7360918" cy="48767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6B09549-CADB-18BA-20B0-2C1506204470}"/>
              </a:ext>
            </a:extLst>
          </p:cNvPr>
          <p:cNvSpPr txBox="1"/>
          <p:nvPr/>
        </p:nvSpPr>
        <p:spPr>
          <a:xfrm>
            <a:off x="4013200" y="5263634"/>
            <a:ext cx="3369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400" dirty="0"/>
              <a:t>Brier et Defrance, </a:t>
            </a:r>
            <a:r>
              <a:rPr lang="fr-CH" sz="1400" i="1" dirty="0" err="1"/>
              <a:t>Sci</a:t>
            </a:r>
            <a:r>
              <a:rPr lang="fr-CH" sz="1400" i="1" dirty="0"/>
              <a:t> Soc et Sport </a:t>
            </a:r>
            <a:r>
              <a:rPr lang="fr-CH" sz="1400" dirty="0"/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379742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 brief look at the history of orthopedics">
            <a:extLst>
              <a:ext uri="{FF2B5EF4-FFF2-40B4-BE49-F238E27FC236}">
                <a16:creationId xmlns:a16="http://schemas.microsoft.com/office/drawing/2014/main" id="{8F729FA5-0CAF-E56B-EC75-2F03B865E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276379"/>
            <a:ext cx="8153400" cy="543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81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nual / Of / Orthopedic Surgery, / Being / A Dissertation / Which Obtained  / The Boylston Prize For 1844 / On The Following Question / &quot;In What Cases  And To What">
            <a:extLst>
              <a:ext uri="{FF2B5EF4-FFF2-40B4-BE49-F238E27FC236}">
                <a16:creationId xmlns:a16="http://schemas.microsoft.com/office/drawing/2014/main" id="{218D61DA-A4BB-5637-FD1B-D887D28F7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25" y="342900"/>
            <a:ext cx="10180025" cy="488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62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3E901F-7BE9-B131-EB0B-EA72747F5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Fin 19</a:t>
            </a:r>
            <a:r>
              <a:rPr lang="fr-CH" baseline="30000" dirty="0"/>
              <a:t>ème</a:t>
            </a:r>
            <a:r>
              <a:rPr lang="fr-CH" dirty="0"/>
              <a:t> siècle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EBB15-547E-8579-D666-8006240EC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z="2400" dirty="0"/>
              <a:t>Traitements physiques</a:t>
            </a:r>
          </a:p>
          <a:p>
            <a:pPr lvl="1"/>
            <a:r>
              <a:rPr lang="fr-CH" sz="2000" dirty="0"/>
              <a:t>Manipulation</a:t>
            </a:r>
          </a:p>
          <a:p>
            <a:pPr lvl="1"/>
            <a:r>
              <a:rPr lang="fr-CH" sz="2000" dirty="0"/>
              <a:t>Massage</a:t>
            </a:r>
          </a:p>
          <a:p>
            <a:pPr lvl="1"/>
            <a:r>
              <a:rPr lang="fr-CH" sz="2000" dirty="0"/>
              <a:t>Gymnastique</a:t>
            </a:r>
          </a:p>
          <a:p>
            <a:pPr lvl="1"/>
            <a:r>
              <a:rPr lang="fr-CH" sz="2000" dirty="0"/>
              <a:t>Bains</a:t>
            </a:r>
          </a:p>
          <a:p>
            <a:r>
              <a:rPr lang="fr-CH" sz="2400" dirty="0"/>
              <a:t>Chirurgie orthopédique</a:t>
            </a:r>
          </a:p>
          <a:p>
            <a:r>
              <a:rPr lang="fr-CH" sz="2400" dirty="0"/>
              <a:t>Orthèses</a:t>
            </a:r>
          </a:p>
          <a:p>
            <a:r>
              <a:rPr lang="fr-CH" sz="2400" dirty="0"/>
              <a:t>Electrothérapie</a:t>
            </a:r>
          </a:p>
          <a:p>
            <a:r>
              <a:rPr lang="fr-CH" sz="2400" dirty="0"/>
              <a:t>Mécanothérapie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31BF20-096C-984C-6314-1FFA597A7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3781" y="1104900"/>
            <a:ext cx="2078706" cy="25394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DE80A9-E820-55C4-20EF-4888B135F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0" y="2074303"/>
            <a:ext cx="2395269" cy="2121677"/>
          </a:xfrm>
          <a:prstGeom prst="rect">
            <a:avLst/>
          </a:prstGeom>
        </p:spPr>
      </p:pic>
      <p:pic>
        <p:nvPicPr>
          <p:cNvPr id="4098" name="Picture 2" descr="Duchenne Machine – 1850 - Magnet Academy">
            <a:extLst>
              <a:ext uri="{FF2B5EF4-FFF2-40B4-BE49-F238E27FC236}">
                <a16:creationId xmlns:a16="http://schemas.microsoft.com/office/drawing/2014/main" id="{D79BC3EB-3E74-C728-13EB-906790DCC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731" y="3476589"/>
            <a:ext cx="1724025" cy="178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hotograph of person using Zander's gym equipment">
            <a:extLst>
              <a:ext uri="{FF2B5EF4-FFF2-40B4-BE49-F238E27FC236}">
                <a16:creationId xmlns:a16="http://schemas.microsoft.com/office/drawing/2014/main" id="{8C0FEEB0-3203-37A8-FF1F-CB1F35821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514" y="1213432"/>
            <a:ext cx="3217334" cy="232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hotograph of person using Zander's gym equipment">
            <a:extLst>
              <a:ext uri="{FF2B5EF4-FFF2-40B4-BE49-F238E27FC236}">
                <a16:creationId xmlns:a16="http://schemas.microsoft.com/office/drawing/2014/main" id="{BCAA7AB6-E337-CFDF-191F-AFB5635FE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468" y="1983650"/>
            <a:ext cx="2233994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11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BA3A377-983B-F89B-5F26-1DDCC0B6F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386164"/>
            <a:ext cx="7239000" cy="490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3BDBA15-3221-E572-F396-A161D4C2D29D}"/>
              </a:ext>
            </a:extLst>
          </p:cNvPr>
          <p:cNvSpPr txBox="1"/>
          <p:nvPr/>
        </p:nvSpPr>
        <p:spPr>
          <a:xfrm>
            <a:off x="1327727" y="5328836"/>
            <a:ext cx="77438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Physical Therapy at Bath War Hospital. Watercolor by E. Horton, ca.1918.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Wellcome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Trust Library</a:t>
            </a:r>
            <a:endParaRPr lang="fr-CH" sz="1200" dirty="0">
              <a:solidFill>
                <a:schemeClr val="bg1"/>
              </a:solidFill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31B3607B-C41A-2057-66A2-5924E5D37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01" y="0"/>
            <a:ext cx="7673997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48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07671941-5C33-3B2C-C5B7-D6E096480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5446371"/>
              </p:ext>
            </p:extLst>
          </p:nvPr>
        </p:nvGraphicFramePr>
        <p:xfrm>
          <a:off x="1693333" y="599722"/>
          <a:ext cx="6773333" cy="4515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9444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E622F2-904D-805A-9F1F-CE6844081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52500"/>
          </a:xfrm>
        </p:spPr>
        <p:txBody>
          <a:bodyPr wrap="square" anchor="ctr">
            <a:normAutofit/>
          </a:bodyPr>
          <a:lstStyle/>
          <a:p>
            <a:r>
              <a:rPr lang="fr-CH" dirty="0"/>
              <a:t>The </a:t>
            </a:r>
            <a:r>
              <a:rPr lang="fr-CH" dirty="0" err="1"/>
              <a:t>Children’s</a:t>
            </a:r>
            <a:r>
              <a:rPr lang="fr-CH" dirty="0"/>
              <a:t> </a:t>
            </a:r>
            <a:r>
              <a:rPr lang="fr-CH" dirty="0" err="1"/>
              <a:t>Rehabilitation</a:t>
            </a:r>
            <a:r>
              <a:rPr lang="fr-CH" dirty="0"/>
              <a:t> Institute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F190B6-7F3D-A0CE-ABBC-44803247CB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0" y="1333501"/>
            <a:ext cx="4487333" cy="3771636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“In the summer of 1937, Dr. Phelps rented a large home on Reisterstown Road in rural Baltimore County to house the Institute, paying the first three months rent out of his own pocket.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The Institute officially opened on October 1, 1937, with a small staff of teachers, physical and occupational therapists, a dietician, and a </a:t>
            </a:r>
            <a:r>
              <a:rPr lang="en-US" sz="2200" dirty="0" err="1"/>
              <a:t>billy</a:t>
            </a:r>
            <a:r>
              <a:rPr lang="en-US" sz="2200" dirty="0"/>
              <a:t> goat that served as its mascot.”</a:t>
            </a:r>
            <a:endParaRPr lang="fr-CH" sz="2200" dirty="0"/>
          </a:p>
        </p:txBody>
      </p:sp>
      <p:pic>
        <p:nvPicPr>
          <p:cNvPr id="5122" name="Picture 2" descr="Winthrop Morgan Phelps">
            <a:extLst>
              <a:ext uri="{FF2B5EF4-FFF2-40B4-BE49-F238E27FC236}">
                <a16:creationId xmlns:a16="http://schemas.microsoft.com/office/drawing/2014/main" id="{1E5FF4E1-5EED-6052-0244-3456627DD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8" r="3" b="33800"/>
          <a:stretch/>
        </p:blipFill>
        <p:spPr bwMode="auto">
          <a:xfrm>
            <a:off x="5164667" y="1333501"/>
            <a:ext cx="4487333" cy="3771636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45088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B3F47F-F3C3-5C68-20C6-1655E6346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4337576" cy="57531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216AE4-050F-2713-2C7A-627448BD4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611214" y="-821087"/>
            <a:ext cx="5753101" cy="7395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8D1453-2285-2666-52EA-C6F3A0EE8E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400" y="-1"/>
            <a:ext cx="3595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82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C6D67A-AE8E-5721-DBF8-DD63CA565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Développement des neurosciences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9C7A71-E0A3-E80D-914D-4D0F5AFC1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z="2400" dirty="0"/>
              <a:t>Théorie du neurone fin 19</a:t>
            </a:r>
            <a:r>
              <a:rPr lang="fr-CH" sz="2400" baseline="30000" dirty="0"/>
              <a:t>ème</a:t>
            </a:r>
            <a:r>
              <a:rPr lang="fr-CH" sz="2400" dirty="0"/>
              <a:t> s.</a:t>
            </a:r>
            <a:r>
              <a:rPr lang="fr-CH" sz="2400" dirty="0">
                <a:sym typeface="Wingdings" panose="05000000000000000000" pitchFamily="2" charset="2"/>
              </a:rPr>
              <a:t> Neuroplasticité mi 20</a:t>
            </a:r>
            <a:r>
              <a:rPr lang="fr-CH" sz="2400" baseline="30000" dirty="0">
                <a:sym typeface="Wingdings" panose="05000000000000000000" pitchFamily="2" charset="2"/>
              </a:rPr>
              <a:t>ème</a:t>
            </a:r>
            <a:r>
              <a:rPr lang="fr-CH" sz="2400" dirty="0">
                <a:sym typeface="Wingdings" panose="05000000000000000000" pitchFamily="2" charset="2"/>
              </a:rPr>
              <a:t> s.</a:t>
            </a:r>
          </a:p>
          <a:p>
            <a:pPr marL="0" indent="0">
              <a:buNone/>
            </a:pPr>
            <a:r>
              <a:rPr lang="fr-CH" sz="1800" dirty="0">
                <a:sym typeface="Wingdings" panose="05000000000000000000" pitchFamily="2" charset="2"/>
              </a:rPr>
              <a:t>	</a:t>
            </a:r>
            <a:r>
              <a:rPr lang="fr-CH" sz="1800" i="1" dirty="0">
                <a:sym typeface="Wingdings" panose="05000000000000000000" pitchFamily="2" charset="2"/>
              </a:rPr>
              <a:t>Cajal, James, Adrian, Lashley, </a:t>
            </a:r>
            <a:r>
              <a:rPr lang="fr-CH" sz="1800" i="1" dirty="0" err="1">
                <a:sym typeface="Wingdings" panose="05000000000000000000" pitchFamily="2" charset="2"/>
              </a:rPr>
              <a:t>Taub</a:t>
            </a:r>
            <a:r>
              <a:rPr lang="fr-CH" sz="1800" i="1" dirty="0">
                <a:sym typeface="Wingdings" panose="05000000000000000000" pitchFamily="2" charset="2"/>
              </a:rPr>
              <a:t>, </a:t>
            </a:r>
            <a:r>
              <a:rPr lang="fr-CH" sz="1800" i="1" dirty="0" err="1">
                <a:sym typeface="Wingdings" panose="05000000000000000000" pitchFamily="2" charset="2"/>
              </a:rPr>
              <a:t>Konorski</a:t>
            </a:r>
            <a:r>
              <a:rPr lang="fr-CH" sz="1800" i="1" dirty="0">
                <a:sym typeface="Wingdings" panose="05000000000000000000" pitchFamily="2" charset="2"/>
              </a:rPr>
              <a:t>, Diamond, …</a:t>
            </a:r>
            <a:endParaRPr lang="fr-CH" sz="1800" i="1" dirty="0"/>
          </a:p>
        </p:txBody>
      </p:sp>
      <p:pic>
        <p:nvPicPr>
          <p:cNvPr id="3074" name="Picture 2" descr="Why the First Drawings of Neurons Were Defaced | Quanta Magazine">
            <a:extLst>
              <a:ext uri="{FF2B5EF4-FFF2-40B4-BE49-F238E27FC236}">
                <a16:creationId xmlns:a16="http://schemas.microsoft.com/office/drawing/2014/main" id="{E81E8E89-BC0B-66EE-AE29-8AE78C478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398" y="2171669"/>
            <a:ext cx="2243602" cy="3352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amón y Cajal, el joven cachas, pendenciero y carcelario que ganó un Nobel">
            <a:extLst>
              <a:ext uri="{FF2B5EF4-FFF2-40B4-BE49-F238E27FC236}">
                <a16:creationId xmlns:a16="http://schemas.microsoft.com/office/drawing/2014/main" id="{ED23E240-C001-A2C3-0BA5-3023E45A6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270" y="2264044"/>
            <a:ext cx="4227930" cy="317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98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Neuroplasticité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Capacité du système nerveux central</a:t>
            </a:r>
          </a:p>
          <a:p>
            <a:pPr lvl="1"/>
            <a:r>
              <a:rPr lang="fr-CH" dirty="0"/>
              <a:t>A modifier son activité </a:t>
            </a:r>
          </a:p>
          <a:p>
            <a:pPr lvl="1"/>
            <a:r>
              <a:rPr lang="fr-CH" dirty="0"/>
              <a:t>En réorganisant ses connexions, sa structure et/ou ses fonctions </a:t>
            </a:r>
          </a:p>
          <a:p>
            <a:pPr lvl="1"/>
            <a:r>
              <a:rPr lang="fr-CH" dirty="0"/>
              <a:t>En réponse à des stimuli (intrinsèques ou extrinsèques)</a:t>
            </a:r>
          </a:p>
          <a:p>
            <a:pPr lvl="1"/>
            <a:r>
              <a:rPr lang="fr-CH" dirty="0"/>
              <a:t>A tous les âges de la vie</a:t>
            </a:r>
          </a:p>
        </p:txBody>
      </p:sp>
    </p:spTree>
    <p:extLst>
      <p:ext uri="{BB962C8B-B14F-4D97-AF65-F5344CB8AC3E}">
        <p14:creationId xmlns:p14="http://schemas.microsoft.com/office/powerpoint/2010/main" val="275547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D7960E4-8678-481F-BA6F-C694AE7AB4F7}"/>
              </a:ext>
            </a:extLst>
          </p:cNvPr>
          <p:cNvGrpSpPr/>
          <p:nvPr/>
        </p:nvGrpSpPr>
        <p:grpSpPr>
          <a:xfrm>
            <a:off x="1775187" y="1722599"/>
            <a:ext cx="6429013" cy="3497101"/>
            <a:chOff x="2232387" y="1493999"/>
            <a:chExt cx="5819413" cy="296370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76D2591-9B16-425C-B44A-BD3DC31B63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753" r="1270"/>
            <a:stretch/>
          </p:blipFill>
          <p:spPr>
            <a:xfrm>
              <a:off x="2232387" y="1493999"/>
              <a:ext cx="5819413" cy="212932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1BF7DDD-5A61-4E9A-8C95-C36B3E775D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9943"/>
            <a:stretch/>
          </p:blipFill>
          <p:spPr>
            <a:xfrm>
              <a:off x="2232387" y="3543300"/>
              <a:ext cx="5819413" cy="914400"/>
            </a:xfrm>
            <a:prstGeom prst="rect">
              <a:avLst/>
            </a:prstGeom>
          </p:spPr>
        </p:pic>
      </p:grpSp>
      <p:pic>
        <p:nvPicPr>
          <p:cNvPr id="7" name="Image 6">
            <a:hlinkClick r:id="rId4"/>
            <a:extLst>
              <a:ext uri="{FF2B5EF4-FFF2-40B4-BE49-F238E27FC236}">
                <a16:creationId xmlns:a16="http://schemas.microsoft.com/office/drawing/2014/main" id="{D18B1825-5AC7-408A-BF8E-4CE76E044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7587" y="419100"/>
            <a:ext cx="6033446" cy="108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14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5F7D3F-A759-FF68-48AB-F59E7A685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Après-guerre et post-polio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2D94CA-AB23-058D-E6BE-C63DE16C3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Emergence de structures spécialisées (éducation ou santé) dédiées à la prise en charge d’enfants avec handicap moteur</a:t>
            </a:r>
          </a:p>
          <a:p>
            <a:r>
              <a:rPr lang="fr-CH" dirty="0"/>
              <a:t>Structuration de la prise en charge médicale en intégrant réadaptation, neurologie et orthopédie en proportions variables </a:t>
            </a:r>
          </a:p>
          <a:p>
            <a:r>
              <a:rPr lang="fr-CH" dirty="0"/>
              <a:t>Vision médicale : handicap = problème à résoudre</a:t>
            </a:r>
          </a:p>
        </p:txBody>
      </p:sp>
    </p:spTree>
    <p:extLst>
      <p:ext uri="{BB962C8B-B14F-4D97-AF65-F5344CB8AC3E}">
        <p14:creationId xmlns:p14="http://schemas.microsoft.com/office/powerpoint/2010/main" val="86893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outh Affairs Council Victoria | Four models of disability">
            <a:extLst>
              <a:ext uri="{FF2B5EF4-FFF2-40B4-BE49-F238E27FC236}">
                <a16:creationId xmlns:a16="http://schemas.microsoft.com/office/drawing/2014/main" id="{BB98A101-F916-2214-2E95-7B2B30F03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599" y="774320"/>
            <a:ext cx="6856469" cy="398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915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 Review: Crip Camp — BioMatrix Specialty Pharmacy">
            <a:extLst>
              <a:ext uri="{FF2B5EF4-FFF2-40B4-BE49-F238E27FC236}">
                <a16:creationId xmlns:a16="http://schemas.microsoft.com/office/drawing/2014/main" id="{FC6CD01D-11E4-1395-3E3E-C0C99013A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88" y="0"/>
            <a:ext cx="8174037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B8EC43-1A6B-C48B-9DF5-126EB311D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600" y="0"/>
            <a:ext cx="4659061" cy="572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social model focuses on how society prevents people from participating">
            <a:extLst>
              <a:ext uri="{FF2B5EF4-FFF2-40B4-BE49-F238E27FC236}">
                <a16:creationId xmlns:a16="http://schemas.microsoft.com/office/drawing/2014/main" id="{F0322118-3BD8-747D-3BC7-B55CFDC1E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67" y="876300"/>
            <a:ext cx="7087293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240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>
            <a:extLst>
              <a:ext uri="{FF2B5EF4-FFF2-40B4-BE49-F238E27FC236}">
                <a16:creationId xmlns:a16="http://schemas.microsoft.com/office/drawing/2014/main" id="{722871A3-E11C-9F6F-2A27-E57FF8913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52500"/>
          </a:xfrm>
        </p:spPr>
        <p:txBody>
          <a:bodyPr/>
          <a:lstStyle/>
          <a:p>
            <a:r>
              <a:rPr lang="en-US" sz="3600" dirty="0"/>
              <a:t>Classification </a:t>
            </a:r>
            <a:r>
              <a:rPr lang="en-US" sz="3600" dirty="0" err="1"/>
              <a:t>Internationale</a:t>
            </a:r>
            <a:r>
              <a:rPr lang="en-US" sz="3600" dirty="0"/>
              <a:t> du </a:t>
            </a:r>
            <a:r>
              <a:rPr lang="en-US" sz="3600" dirty="0" err="1"/>
              <a:t>Fonctionnement</a:t>
            </a:r>
            <a:r>
              <a:rPr lang="en-US" sz="3600" dirty="0"/>
              <a:t> (CIF, OMS 2001)</a:t>
            </a:r>
          </a:p>
        </p:txBody>
      </p:sp>
      <p:pic>
        <p:nvPicPr>
          <p:cNvPr id="5122" name="Picture 2" descr="Classification internationale du fonctionnement, du handicap et de la... |  Download Scientific Diagram">
            <a:extLst>
              <a:ext uri="{FF2B5EF4-FFF2-40B4-BE49-F238E27FC236}">
                <a16:creationId xmlns:a16="http://schemas.microsoft.com/office/drawing/2014/main" id="{5AB9AC5C-3C00-2F99-C3EE-46AC39579B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" t="2020" r="921" b="1004"/>
          <a:stretch/>
        </p:blipFill>
        <p:spPr bwMode="auto">
          <a:xfrm>
            <a:off x="1955799" y="1485899"/>
            <a:ext cx="6248401" cy="3657601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241220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7EB349-3EBD-4666-642B-D02A2CCA9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Milieu 20</a:t>
            </a:r>
            <a:r>
              <a:rPr lang="fr-CH" baseline="30000" dirty="0"/>
              <a:t>ème</a:t>
            </a:r>
            <a:r>
              <a:rPr lang="fr-CH" dirty="0"/>
              <a:t> Approches empiriques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AF1CD9-60C6-0484-2C6E-0A081C674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z="2000" b="0" i="0" dirty="0" err="1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András</a:t>
            </a:r>
            <a:r>
              <a:rPr lang="fr-CH" sz="20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CH" sz="2000" b="0" i="0" dirty="0" err="1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Petö</a:t>
            </a:r>
            <a:r>
              <a:rPr lang="fr-CH" sz="2000" dirty="0"/>
              <a:t> 1945 </a:t>
            </a:r>
          </a:p>
          <a:p>
            <a:pPr marL="0" indent="0">
              <a:buNone/>
            </a:pPr>
            <a:r>
              <a:rPr lang="fr-CH" sz="2000" dirty="0">
                <a:sym typeface="Wingdings" panose="05000000000000000000" pitchFamily="2" charset="2"/>
              </a:rPr>
              <a:t>       Education conductive</a:t>
            </a:r>
            <a:endParaRPr lang="fr-CH" sz="2000" dirty="0"/>
          </a:p>
          <a:p>
            <a:r>
              <a:rPr lang="fr-CH" sz="2000" dirty="0"/>
              <a:t>Berta et Karel </a:t>
            </a:r>
            <a:r>
              <a:rPr lang="fr-CH" sz="2000" dirty="0" err="1"/>
              <a:t>Bobath</a:t>
            </a:r>
            <a:r>
              <a:rPr lang="fr-CH" sz="2000" dirty="0"/>
              <a:t> 1948</a:t>
            </a:r>
          </a:p>
          <a:p>
            <a:pPr marL="0" indent="0">
              <a:buNone/>
            </a:pPr>
            <a:r>
              <a:rPr lang="fr-CH" sz="2000" dirty="0">
                <a:sym typeface="Wingdings" panose="05000000000000000000" pitchFamily="2" charset="2"/>
              </a:rPr>
              <a:t>       Thérapie neurodéveloppementale</a:t>
            </a:r>
            <a:endParaRPr lang="fr-CH" sz="2000" dirty="0"/>
          </a:p>
          <a:p>
            <a:r>
              <a:rPr lang="fr-CH" sz="2000" dirty="0"/>
              <a:t>Vaclav </a:t>
            </a:r>
            <a:r>
              <a:rPr lang="fr-CH" sz="2000" dirty="0" err="1"/>
              <a:t>Vojta</a:t>
            </a:r>
            <a:r>
              <a:rPr lang="fr-CH" sz="2000" dirty="0"/>
              <a:t> 1954 </a:t>
            </a:r>
          </a:p>
          <a:p>
            <a:pPr marL="0" indent="0">
              <a:buNone/>
            </a:pPr>
            <a:r>
              <a:rPr lang="fr-CH" sz="2000" dirty="0">
                <a:sym typeface="Wingdings" panose="05000000000000000000" pitchFamily="2" charset="2"/>
              </a:rPr>
              <a:t>       Kinésiologie développementale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2000" dirty="0">
                <a:sym typeface="Wingdings" panose="05000000000000000000" pitchFamily="2" charset="2"/>
              </a:rPr>
              <a:t>Michel le Métayer 1960</a:t>
            </a:r>
          </a:p>
          <a:p>
            <a:pPr marL="0" indent="0">
              <a:buNone/>
            </a:pPr>
            <a:r>
              <a:rPr lang="fr-CH" sz="2000" dirty="0">
                <a:sym typeface="Wingdings" panose="05000000000000000000" pitchFamily="2" charset="2"/>
              </a:rPr>
              <a:t>       Niveaux d’évolution motrice</a:t>
            </a:r>
          </a:p>
          <a:p>
            <a:r>
              <a:rPr lang="fr-CH" sz="2000" dirty="0" err="1">
                <a:sym typeface="Wingdings" panose="05000000000000000000" pitchFamily="2" charset="2"/>
              </a:rPr>
              <a:t>Gosaku</a:t>
            </a:r>
            <a:r>
              <a:rPr lang="fr-CH" sz="2000" dirty="0">
                <a:sym typeface="Wingdings" panose="05000000000000000000" pitchFamily="2" charset="2"/>
              </a:rPr>
              <a:t> </a:t>
            </a:r>
            <a:r>
              <a:rPr lang="fr-CH" sz="2000" dirty="0" err="1">
                <a:sym typeface="Wingdings" panose="05000000000000000000" pitchFamily="2" charset="2"/>
              </a:rPr>
              <a:t>Naruse</a:t>
            </a:r>
            <a:r>
              <a:rPr lang="fr-CH" sz="2000" dirty="0">
                <a:sym typeface="Wingdings" panose="05000000000000000000" pitchFamily="2" charset="2"/>
              </a:rPr>
              <a:t> 1967</a:t>
            </a:r>
          </a:p>
          <a:p>
            <a:pPr marL="0" indent="0">
              <a:buNone/>
            </a:pPr>
            <a:r>
              <a:rPr lang="fr-CH" sz="2000" dirty="0">
                <a:sym typeface="Wingdings" panose="05000000000000000000" pitchFamily="2" charset="2"/>
              </a:rPr>
              <a:t>       Dohsa-Hou</a:t>
            </a:r>
          </a:p>
          <a:p>
            <a:pPr marL="0" indent="0">
              <a:buNone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63237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ur experience of therapy with Mrs Berta Bobath - Cerebral Palsy Scotland">
            <a:extLst>
              <a:ext uri="{FF2B5EF4-FFF2-40B4-BE49-F238E27FC236}">
                <a16:creationId xmlns:a16="http://schemas.microsoft.com/office/drawing/2014/main" id="{5990FFE7-CA63-EA88-5E77-4F58E9865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0" y="3162300"/>
            <a:ext cx="2897936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Bobath Centre - Our founders">
            <a:extLst>
              <a:ext uri="{FF2B5EF4-FFF2-40B4-BE49-F238E27FC236}">
                <a16:creationId xmlns:a16="http://schemas.microsoft.com/office/drawing/2014/main" id="{D8F444EB-78B9-420C-A86C-908B5B09C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29" y="495300"/>
            <a:ext cx="2870971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otor Development in the Different Types of Cerebral Palsy : Berta Bobath;Karel  Bobath: Amazon.ca: Livres">
            <a:extLst>
              <a:ext uri="{FF2B5EF4-FFF2-40B4-BE49-F238E27FC236}">
                <a16:creationId xmlns:a16="http://schemas.microsoft.com/office/drawing/2014/main" id="{6E9493BC-14AD-7BF6-15C5-C52FBD81B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572" y="495300"/>
            <a:ext cx="3055500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84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file"/>
            <a:extLst>
              <a:ext uri="{FF2B5EF4-FFF2-40B4-BE49-F238E27FC236}">
                <a16:creationId xmlns:a16="http://schemas.microsoft.com/office/drawing/2014/main" id="{AD00D153-FE23-EC6C-B763-181463CB3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59" y="1790700"/>
            <a:ext cx="8334208" cy="205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034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A826E25-8495-583D-E148-27FD2EDC7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736" y="114300"/>
            <a:ext cx="8234528" cy="17122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5502FD-A9B2-6319-4005-02A05598E688}"/>
              </a:ext>
            </a:extLst>
          </p:cNvPr>
          <p:cNvSpPr/>
          <p:nvPr/>
        </p:nvSpPr>
        <p:spPr>
          <a:xfrm>
            <a:off x="7594600" y="1866900"/>
            <a:ext cx="2438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B4BC2D6-5F19-E3E4-9529-EAE9D69AB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378" y="1990165"/>
            <a:ext cx="6195244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8BE58-337B-2CEB-1F62-3F2CB2045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Réadaptation motrice de l’enfant          au 21</a:t>
            </a:r>
            <a:r>
              <a:rPr lang="fr-CH" baseline="30000" dirty="0"/>
              <a:t>ème</a:t>
            </a:r>
            <a:r>
              <a:rPr lang="fr-CH" dirty="0"/>
              <a:t> siècle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4A87AF-2063-2910-5F38-7D674F071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752864"/>
            <a:ext cx="9144000" cy="3771636"/>
          </a:xfrm>
        </p:spPr>
        <p:txBody>
          <a:bodyPr/>
          <a:lstStyle/>
          <a:p>
            <a:r>
              <a:rPr lang="fr-CH" dirty="0"/>
              <a:t>Prises en charge étayées par les données probantes</a:t>
            </a:r>
          </a:p>
          <a:p>
            <a:r>
              <a:rPr lang="fr-CH" dirty="0">
                <a:sym typeface="Wingdings" panose="05000000000000000000" pitchFamily="2" charset="2"/>
              </a:rPr>
              <a:t>Académisation des formations des thérapeutes (</a:t>
            </a:r>
            <a:r>
              <a:rPr lang="fr-CH" dirty="0" err="1">
                <a:sym typeface="Wingdings" panose="05000000000000000000" pitchFamily="2" charset="2"/>
              </a:rPr>
              <a:t>MSc</a:t>
            </a:r>
            <a:r>
              <a:rPr lang="fr-CH" dirty="0">
                <a:sym typeface="Wingdings" panose="05000000000000000000" pitchFamily="2" charset="2"/>
              </a:rPr>
              <a:t>, PhD)</a:t>
            </a:r>
          </a:p>
          <a:p>
            <a:r>
              <a:rPr lang="fr-CH" dirty="0">
                <a:sym typeface="Wingdings" panose="05000000000000000000" pitchFamily="2" charset="2"/>
              </a:rPr>
              <a:t>Progrès technologiques</a:t>
            </a:r>
            <a:endParaRPr lang="fr-CH" dirty="0"/>
          </a:p>
          <a:p>
            <a:r>
              <a:rPr lang="fr-CH" dirty="0">
                <a:sym typeface="Wingdings" panose="05000000000000000000" pitchFamily="2" charset="2"/>
              </a:rPr>
              <a:t>Enfants et familles acteurs et partenaires</a:t>
            </a:r>
          </a:p>
        </p:txBody>
      </p:sp>
    </p:spTree>
    <p:extLst>
      <p:ext uri="{BB962C8B-B14F-4D97-AF65-F5344CB8AC3E}">
        <p14:creationId xmlns:p14="http://schemas.microsoft.com/office/powerpoint/2010/main" val="207252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18329D-EC79-8F3D-E548-8F507CEF6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PC et recherche en rééducation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245E0F-728F-FD52-B0E2-520CC92A4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Point d’inflexion début années 2000</a:t>
            </a:r>
          </a:p>
          <a:p>
            <a:pPr lvl="1"/>
            <a:r>
              <a:rPr lang="fr-CH" dirty="0"/>
              <a:t>Kinésithérapie</a:t>
            </a:r>
          </a:p>
          <a:p>
            <a:pPr lvl="1"/>
            <a:r>
              <a:rPr lang="fr-CH" dirty="0"/>
              <a:t>Ergothérapie</a:t>
            </a:r>
          </a:p>
          <a:p>
            <a:pPr lvl="1"/>
            <a:r>
              <a:rPr lang="fr-CH" dirty="0"/>
              <a:t>Progrès technologiques</a:t>
            </a:r>
          </a:p>
        </p:txBody>
      </p:sp>
    </p:spTree>
    <p:extLst>
      <p:ext uri="{BB962C8B-B14F-4D97-AF65-F5344CB8AC3E}">
        <p14:creationId xmlns:p14="http://schemas.microsoft.com/office/powerpoint/2010/main" val="3895827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«</a:t>
            </a:r>
            <a:r>
              <a:rPr lang="fr-CH" dirty="0" err="1"/>
              <a:t>Rehabilitation</a:t>
            </a:r>
            <a:r>
              <a:rPr lang="fr-CH" dirty="0"/>
              <a:t> AND Child </a:t>
            </a:r>
            <a:br>
              <a:rPr lang="fr-CH" dirty="0"/>
            </a:br>
            <a:r>
              <a:rPr lang="fr-CH" dirty="0"/>
              <a:t>AND </a:t>
            </a:r>
            <a:r>
              <a:rPr lang="fr-CH" dirty="0" err="1"/>
              <a:t>Cerebral</a:t>
            </a:r>
            <a:r>
              <a:rPr lang="fr-CH" dirty="0"/>
              <a:t> </a:t>
            </a:r>
            <a:r>
              <a:rPr lang="fr-CH" dirty="0" err="1"/>
              <a:t>Palsy</a:t>
            </a:r>
            <a:r>
              <a:rPr lang="fr-CH" dirty="0"/>
              <a:t>»</a:t>
            </a:r>
          </a:p>
        </p:txBody>
      </p:sp>
      <p:sp>
        <p:nvSpPr>
          <p:cNvPr id="4" name="ZoneTexte 3"/>
          <p:cNvSpPr txBox="1"/>
          <p:nvPr/>
        </p:nvSpPr>
        <p:spPr>
          <a:xfrm flipH="1">
            <a:off x="3022600" y="4725769"/>
            <a:ext cx="2240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2004 n=118</a:t>
            </a:r>
          </a:p>
          <a:p>
            <a:r>
              <a:rPr lang="fr-CH" dirty="0"/>
              <a:t>2024 n=639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11EFDB-51B4-9B2A-9D99-2F3A810A65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325"/>
          <a:stretch/>
        </p:blipFill>
        <p:spPr>
          <a:xfrm>
            <a:off x="1727200" y="1539480"/>
            <a:ext cx="6428899" cy="27325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31853A-3173-D4EE-5E02-87A43AD1FD5D}"/>
              </a:ext>
            </a:extLst>
          </p:cNvPr>
          <p:cNvSpPr/>
          <p:nvPr/>
        </p:nvSpPr>
        <p:spPr>
          <a:xfrm>
            <a:off x="1346200" y="1485900"/>
            <a:ext cx="1905000" cy="952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FA6745-80AE-0BD6-87E9-0AA50A79D15D}"/>
              </a:ext>
            </a:extLst>
          </p:cNvPr>
          <p:cNvSpPr txBox="1"/>
          <p:nvPr/>
        </p:nvSpPr>
        <p:spPr>
          <a:xfrm>
            <a:off x="1651000" y="4256145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/>
              <a:t>1946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811FB0B-1C13-5CEC-5146-0CDC4A55B67B}"/>
              </a:ext>
            </a:extLst>
          </p:cNvPr>
          <p:cNvSpPr txBox="1"/>
          <p:nvPr/>
        </p:nvSpPr>
        <p:spPr>
          <a:xfrm>
            <a:off x="6146800" y="4261324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/>
              <a:t>2004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A650EE-857A-59B5-559B-63460179E46A}"/>
              </a:ext>
            </a:extLst>
          </p:cNvPr>
          <p:cNvSpPr txBox="1"/>
          <p:nvPr/>
        </p:nvSpPr>
        <p:spPr>
          <a:xfrm>
            <a:off x="7657244" y="4264098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07732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3DC15-EB06-72A5-D4AE-307ED5A77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«Principes» de réadaptation motrice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213073-F63A-0AC8-3ABC-4504C38CC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z="2400" dirty="0"/>
              <a:t>Pratique tâche spécifique </a:t>
            </a:r>
          </a:p>
          <a:p>
            <a:r>
              <a:rPr lang="fr-CH" sz="2400" dirty="0"/>
              <a:t>Pratique orientée vers un but</a:t>
            </a:r>
          </a:p>
          <a:p>
            <a:r>
              <a:rPr lang="fr-CH" sz="2400" dirty="0"/>
              <a:t>Difficulté croissante (</a:t>
            </a:r>
            <a:r>
              <a:rPr lang="fr-CH" sz="2400" dirty="0" err="1"/>
              <a:t>shaping</a:t>
            </a:r>
            <a:r>
              <a:rPr lang="fr-CH" sz="2400" dirty="0"/>
              <a:t>)</a:t>
            </a:r>
          </a:p>
          <a:p>
            <a:r>
              <a:rPr lang="fr-CH" sz="2400" dirty="0"/>
              <a:t>Pratique intensive / en masse / répétitive</a:t>
            </a:r>
          </a:p>
          <a:p>
            <a:r>
              <a:rPr lang="fr-CH" sz="2400" dirty="0"/>
              <a:t>Utilisation du feedback externe </a:t>
            </a:r>
          </a:p>
          <a:p>
            <a:r>
              <a:rPr lang="fr-CH" sz="2400" dirty="0"/>
              <a:t>Stimulation multisensorielle</a:t>
            </a:r>
          </a:p>
          <a:p>
            <a:r>
              <a:rPr lang="fr-CH" sz="2400" dirty="0"/>
              <a:t>Pratique espacée</a:t>
            </a:r>
          </a:p>
          <a:p>
            <a:r>
              <a:rPr lang="fr-CH" sz="2400" dirty="0"/>
              <a:t>Pratique variable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4F9B51-3A9D-9500-DEB3-575198220148}"/>
              </a:ext>
            </a:extLst>
          </p:cNvPr>
          <p:cNvSpPr txBox="1"/>
          <p:nvPr/>
        </p:nvSpPr>
        <p:spPr>
          <a:xfrm>
            <a:off x="4089400" y="4991100"/>
            <a:ext cx="3631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600" dirty="0"/>
              <a:t>Maier et al., </a:t>
            </a:r>
            <a:r>
              <a:rPr lang="fr-CH" sz="1600" i="1" dirty="0"/>
              <a:t>Front </a:t>
            </a:r>
            <a:r>
              <a:rPr lang="fr-CH" sz="1600" i="1" dirty="0" err="1"/>
              <a:t>Syst</a:t>
            </a:r>
            <a:r>
              <a:rPr lang="fr-CH" sz="1600" i="1" dirty="0"/>
              <a:t> </a:t>
            </a:r>
            <a:r>
              <a:rPr lang="fr-CH" sz="1600" i="1" dirty="0" err="1"/>
              <a:t>Neurosci</a:t>
            </a:r>
            <a:r>
              <a:rPr lang="fr-CH" sz="1600" i="1" dirty="0"/>
              <a:t> </a:t>
            </a:r>
            <a:r>
              <a:rPr lang="fr-CH" sz="1600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433107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064E70-8F36-6E8B-94EA-E5572A147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Intensivité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5874B3-7650-4C3E-A718-77A728531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Ça</a:t>
            </a:r>
            <a:r>
              <a:rPr lang="en-US" dirty="0"/>
              <a:t> </a:t>
            </a:r>
            <a:r>
              <a:rPr lang="en-US" dirty="0" err="1"/>
              <a:t>concerne</a:t>
            </a:r>
            <a:r>
              <a:rPr lang="en-US" dirty="0"/>
              <a:t> le dosage</a:t>
            </a:r>
          </a:p>
          <a:p>
            <a:r>
              <a:rPr lang="en-GB" dirty="0" err="1"/>
              <a:t>Hautement</a:t>
            </a:r>
            <a:r>
              <a:rPr lang="en-GB" dirty="0"/>
              <a:t> </a:t>
            </a:r>
            <a:r>
              <a:rPr lang="en-GB" dirty="0" err="1"/>
              <a:t>concentré</a:t>
            </a:r>
            <a:endParaRPr lang="en-GB" dirty="0"/>
          </a:p>
          <a:p>
            <a:r>
              <a:rPr lang="en-US" dirty="0" err="1"/>
              <a:t>Implique</a:t>
            </a:r>
            <a:r>
              <a:rPr lang="en-US" dirty="0"/>
              <a:t> </a:t>
            </a:r>
            <a:r>
              <a:rPr lang="en-US" u="sng" dirty="0"/>
              <a:t>beaucoup</a:t>
            </a:r>
            <a:r>
              <a:rPr lang="en-US" dirty="0"/>
              <a:t> </a:t>
            </a:r>
            <a:r>
              <a:rPr lang="en-US" dirty="0" err="1"/>
              <a:t>d’</a:t>
            </a:r>
            <a:r>
              <a:rPr lang="en-US" u="sng" dirty="0" err="1"/>
              <a:t>effort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d’</a:t>
            </a:r>
            <a:r>
              <a:rPr lang="en-US" u="sng" dirty="0" err="1"/>
              <a:t>activité</a:t>
            </a:r>
            <a:r>
              <a:rPr lang="en-US" dirty="0"/>
              <a:t> sur un </a:t>
            </a:r>
            <a:r>
              <a:rPr lang="en-US" u="sng" dirty="0"/>
              <a:t>temps court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770727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B23A52C-8FCE-48BF-A797-DDB8182A1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534"/>
            <a:ext cx="10160000" cy="5336566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67AA021F-2A92-49A2-9597-918BDD8BEB0D}"/>
              </a:ext>
            </a:extLst>
          </p:cNvPr>
          <p:cNvSpPr/>
          <p:nvPr/>
        </p:nvSpPr>
        <p:spPr>
          <a:xfrm>
            <a:off x="2260600" y="190500"/>
            <a:ext cx="787400" cy="7956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3343A02-ED80-4029-990F-27C4BAE850FC}"/>
              </a:ext>
            </a:extLst>
          </p:cNvPr>
          <p:cNvSpPr txBox="1"/>
          <p:nvPr/>
        </p:nvSpPr>
        <p:spPr>
          <a:xfrm>
            <a:off x="7213600" y="5448300"/>
            <a:ext cx="29434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/>
              <a:t>Novak et al, </a:t>
            </a:r>
            <a:r>
              <a:rPr lang="fr-CH" sz="1100" i="1" dirty="0" err="1"/>
              <a:t>Curr</a:t>
            </a:r>
            <a:r>
              <a:rPr lang="fr-CH" sz="1100" i="1" dirty="0"/>
              <a:t> </a:t>
            </a:r>
            <a:r>
              <a:rPr lang="fr-CH" sz="1100" i="1" dirty="0" err="1"/>
              <a:t>Neurol</a:t>
            </a:r>
            <a:r>
              <a:rPr lang="fr-CH" sz="1100" i="1" dirty="0"/>
              <a:t> </a:t>
            </a:r>
            <a:r>
              <a:rPr lang="fr-CH" sz="1100" i="1" dirty="0" err="1"/>
              <a:t>Neurosci</a:t>
            </a:r>
            <a:r>
              <a:rPr lang="fr-CH" sz="1100" i="1" dirty="0"/>
              <a:t> Rep </a:t>
            </a:r>
            <a:r>
              <a:rPr lang="fr-CH" sz="1100" dirty="0"/>
              <a:t>2020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7AA021F-2A92-49A2-9597-918BDD8BEB0D}"/>
              </a:ext>
            </a:extLst>
          </p:cNvPr>
          <p:cNvSpPr/>
          <p:nvPr/>
        </p:nvSpPr>
        <p:spPr>
          <a:xfrm>
            <a:off x="1422400" y="342900"/>
            <a:ext cx="446741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7AA021F-2A92-49A2-9597-918BDD8BEB0D}"/>
              </a:ext>
            </a:extLst>
          </p:cNvPr>
          <p:cNvSpPr/>
          <p:nvPr/>
        </p:nvSpPr>
        <p:spPr>
          <a:xfrm>
            <a:off x="3530600" y="1342464"/>
            <a:ext cx="406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7AA021F-2A92-49A2-9597-918BDD8BEB0D}"/>
              </a:ext>
            </a:extLst>
          </p:cNvPr>
          <p:cNvSpPr/>
          <p:nvPr/>
        </p:nvSpPr>
        <p:spPr>
          <a:xfrm>
            <a:off x="2844800" y="766482"/>
            <a:ext cx="787400" cy="79561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7AA021F-2A92-49A2-9597-918BDD8BEB0D}"/>
              </a:ext>
            </a:extLst>
          </p:cNvPr>
          <p:cNvSpPr/>
          <p:nvPr/>
        </p:nvSpPr>
        <p:spPr>
          <a:xfrm>
            <a:off x="4013200" y="114300"/>
            <a:ext cx="787400" cy="79561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7AA021F-2A92-49A2-9597-918BDD8BEB0D}"/>
              </a:ext>
            </a:extLst>
          </p:cNvPr>
          <p:cNvSpPr/>
          <p:nvPr/>
        </p:nvSpPr>
        <p:spPr>
          <a:xfrm>
            <a:off x="4749800" y="537882"/>
            <a:ext cx="787400" cy="79561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2585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5FC598-CDCE-4445-C10B-64909DE7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Innovation et Technologie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8496B0-0204-CA7D-6646-FAEA205AF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Robotique</a:t>
            </a:r>
          </a:p>
          <a:p>
            <a:r>
              <a:rPr lang="fr-CH" dirty="0" err="1"/>
              <a:t>Exergames</a:t>
            </a:r>
            <a:r>
              <a:rPr lang="fr-CH" dirty="0"/>
              <a:t> et réalité virtuelle</a:t>
            </a:r>
          </a:p>
          <a:p>
            <a:r>
              <a:rPr lang="fr-CH" dirty="0"/>
              <a:t>Télésanté et apps</a:t>
            </a:r>
          </a:p>
          <a:p>
            <a:r>
              <a:rPr lang="fr-CH" dirty="0"/>
              <a:t>Accès et utilisation inégaux                                                        </a:t>
            </a:r>
            <a:r>
              <a:rPr lang="fr-CH" sz="2000" dirty="0"/>
              <a:t>Mensah-</a:t>
            </a:r>
            <a:r>
              <a:rPr lang="fr-CH" sz="2000" dirty="0" err="1"/>
              <a:t>Gourmel</a:t>
            </a:r>
            <a:r>
              <a:rPr lang="fr-CH" sz="2000" dirty="0"/>
              <a:t> et al., </a:t>
            </a:r>
            <a:r>
              <a:rPr lang="fr-CH" sz="2000" i="1" dirty="0" err="1"/>
              <a:t>Eur</a:t>
            </a:r>
            <a:r>
              <a:rPr lang="fr-CH" sz="2000" i="1" dirty="0"/>
              <a:t> J Phys Med </a:t>
            </a:r>
            <a:r>
              <a:rPr lang="fr-CH" sz="2000" i="1" dirty="0" err="1"/>
              <a:t>Rehabil</a:t>
            </a:r>
            <a:r>
              <a:rPr lang="fr-CH" sz="2000" i="1" dirty="0"/>
              <a:t> </a:t>
            </a:r>
            <a:r>
              <a:rPr lang="fr-CH" sz="2000" dirty="0"/>
              <a:t>2024</a:t>
            </a:r>
          </a:p>
          <a:p>
            <a:r>
              <a:rPr lang="fr-CH" dirty="0"/>
              <a:t>Emergence intelligence artificielle </a:t>
            </a:r>
            <a:endParaRPr lang="fr-CH" sz="3600" dirty="0"/>
          </a:p>
        </p:txBody>
      </p:sp>
    </p:spTree>
    <p:extLst>
      <p:ext uri="{BB962C8B-B14F-4D97-AF65-F5344CB8AC3E}">
        <p14:creationId xmlns:p14="http://schemas.microsoft.com/office/powerpoint/2010/main" val="89015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F90E7D-8308-43A3-80C0-3E1586FD19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73917" y="347928"/>
            <a:ext cx="7186083" cy="1104635"/>
          </a:xfrm>
        </p:spPr>
        <p:txBody>
          <a:bodyPr/>
          <a:lstStyle/>
          <a:p>
            <a:r>
              <a:rPr lang="fr-CH" dirty="0" err="1"/>
              <a:t>Decision</a:t>
            </a:r>
            <a:r>
              <a:rPr lang="fr-CH" dirty="0"/>
              <a:t> </a:t>
            </a:r>
            <a:r>
              <a:rPr lang="fr-CH" dirty="0" err="1"/>
              <a:t>making</a:t>
            </a:r>
            <a:endParaRPr lang="fr-CH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1668AF-9B67-418D-BEF8-31216B285F57}"/>
              </a:ext>
            </a:extLst>
          </p:cNvPr>
          <p:cNvSpPr txBox="1"/>
          <p:nvPr/>
        </p:nvSpPr>
        <p:spPr>
          <a:xfrm>
            <a:off x="6580167" y="5356197"/>
            <a:ext cx="2731944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1970">
              <a:lnSpc>
                <a:spcPct val="90000"/>
              </a:lnSpc>
              <a:spcBef>
                <a:spcPct val="20000"/>
              </a:spcBef>
            </a:pPr>
            <a:r>
              <a:rPr lang="fr-CH" sz="1333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Akbari</a:t>
            </a:r>
            <a:r>
              <a:rPr lang="fr-CH" sz="1333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et al., </a:t>
            </a:r>
            <a:r>
              <a:rPr lang="fr-CH" sz="1333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Front Robot AI </a:t>
            </a:r>
            <a:r>
              <a:rPr lang="fr-CH" sz="1333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2021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B30A8D9-BFBA-4358-BC8F-E9B66F78A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94" y="217207"/>
            <a:ext cx="6410233" cy="501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1719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D753086-81F4-9C1D-3B0D-0D68370AA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6" y="0"/>
            <a:ext cx="5054860" cy="16637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7892FB-0CF6-B747-B54F-EBD01E323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800" y="952500"/>
            <a:ext cx="4724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184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nnovation: a lot of opportunities | by Joca Torres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07" y="262988"/>
            <a:ext cx="9651593" cy="518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839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7FFB4D53-5006-843D-1E25-823828046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9938"/>
            <a:ext cx="10160000" cy="417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AA74FE3-2EA8-9631-ED74-BC3869FC085B}"/>
              </a:ext>
            </a:extLst>
          </p:cNvPr>
          <p:cNvSpPr txBox="1"/>
          <p:nvPr/>
        </p:nvSpPr>
        <p:spPr>
          <a:xfrm>
            <a:off x="355600" y="4076701"/>
            <a:ext cx="3273232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H" sz="1400" dirty="0">
                <a:solidFill>
                  <a:schemeClr val="bg1"/>
                </a:solidFill>
              </a:rPr>
              <a:t>Christopher.Newman@chuv.ch</a:t>
            </a:r>
          </a:p>
          <a:p>
            <a:pPr>
              <a:lnSpc>
                <a:spcPct val="150000"/>
              </a:lnSpc>
            </a:pPr>
            <a:r>
              <a:rPr lang="fr-CH" sz="1400" dirty="0">
                <a:solidFill>
                  <a:schemeClr val="bg1"/>
                </a:solidFill>
              </a:rPr>
              <a:t>https://linkedin.com/in/newmanchuv</a:t>
            </a:r>
          </a:p>
        </p:txBody>
      </p:sp>
      <p:pic>
        <p:nvPicPr>
          <p:cNvPr id="4" name="Picture 10" descr="Linkedin icon - Free download on Iconfinder">
            <a:extLst>
              <a:ext uri="{FF2B5EF4-FFF2-40B4-BE49-F238E27FC236}">
                <a16:creationId xmlns:a16="http://schemas.microsoft.com/office/drawing/2014/main" id="{A20D125F-F2A0-8E0F-51AA-384AB3C75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2" y="4457701"/>
            <a:ext cx="281465" cy="28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0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686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DABEB7E4-FBD7-C94F-9D7C-453E867EFB64}" vid="{9B141126-495E-6545-A756-93C48DDBAC6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712</Words>
  <Application>Microsoft Office PowerPoint</Application>
  <PresentationFormat>Personnalisé</PresentationFormat>
  <Paragraphs>125</Paragraphs>
  <Slides>42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42</vt:i4>
      </vt:variant>
    </vt:vector>
  </HeadingPairs>
  <TitlesOfParts>
    <vt:vector size="51" baseType="lpstr">
      <vt:lpstr>Arial</vt:lpstr>
      <vt:lpstr>calibri</vt:lpstr>
      <vt:lpstr>calibri</vt:lpstr>
      <vt:lpstr>Open Sans</vt:lpstr>
      <vt:lpstr>Times New Roman</vt:lpstr>
      <vt:lpstr>Trebuchet MS</vt:lpstr>
      <vt:lpstr>Wingdings</vt:lpstr>
      <vt:lpstr>Office Theme</vt:lpstr>
      <vt:lpstr>Thème Office</vt:lpstr>
      <vt:lpstr>Réadaptation des enfants et adolescents avec atteintes motrices</vt:lpstr>
      <vt:lpstr>Présentation PowerPoint</vt:lpstr>
      <vt:lpstr>Présentation PowerPoint</vt:lpstr>
      <vt:lpstr>Présentation PowerPoint</vt:lpstr>
      <vt:lpstr>Présentation PowerPoint</vt:lpstr>
      <vt:lpstr>Enfant en situation de handicap  pré-20ème siècle</vt:lpstr>
      <vt:lpstr>Paralysie cérébrale – 1ères descriptions</vt:lpstr>
      <vt:lpstr>Paralysie cérébrale – 1ères descriptions</vt:lpstr>
      <vt:lpstr>Paralysie cérébrale – 1ères descriptions</vt:lpstr>
      <vt:lpstr>Présentation PowerPoint</vt:lpstr>
      <vt:lpstr>Présentation PowerPoint</vt:lpstr>
      <vt:lpstr>Présentation PowerPoint</vt:lpstr>
      <vt:lpstr>Présentation PowerPoint</vt:lpstr>
      <vt:lpstr>Fin 19ème siècle</vt:lpstr>
      <vt:lpstr>Présentation PowerPoint</vt:lpstr>
      <vt:lpstr>Présentation PowerPoint</vt:lpstr>
      <vt:lpstr>The Children’s Rehabilitation Institute</vt:lpstr>
      <vt:lpstr>Présentation PowerPoint</vt:lpstr>
      <vt:lpstr>Développement des neurosciences</vt:lpstr>
      <vt:lpstr>Neuroplasticité</vt:lpstr>
      <vt:lpstr>Présentation PowerPoint</vt:lpstr>
      <vt:lpstr>Après-guerre et post-polio</vt:lpstr>
      <vt:lpstr>Présentation PowerPoint</vt:lpstr>
      <vt:lpstr>Présentation PowerPoint</vt:lpstr>
      <vt:lpstr>Présentation PowerPoint</vt:lpstr>
      <vt:lpstr>Classification Internationale du Fonctionnement (CIF, OMS 2001)</vt:lpstr>
      <vt:lpstr>Milieu 20ème Approches empiriques</vt:lpstr>
      <vt:lpstr>Présentation PowerPoint</vt:lpstr>
      <vt:lpstr>Présentation PowerPoint</vt:lpstr>
      <vt:lpstr>Présentation PowerPoint</vt:lpstr>
      <vt:lpstr>Réadaptation motrice de l’enfant          au 21ème siècle</vt:lpstr>
      <vt:lpstr>PC et recherche en rééducation</vt:lpstr>
      <vt:lpstr>«Rehabilitation AND Child  AND Cerebral Palsy»</vt:lpstr>
      <vt:lpstr>«Principes» de réadaptation motrice</vt:lpstr>
      <vt:lpstr>Intensivité</vt:lpstr>
      <vt:lpstr>Présentation PowerPoint</vt:lpstr>
      <vt:lpstr>Innovation et Technologie</vt:lpstr>
      <vt:lpstr>Decision making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career  in childhood disability research</dc:title>
  <dc:creator>Christopher Newman</dc:creator>
  <cp:lastModifiedBy>Newman Christopher</cp:lastModifiedBy>
  <cp:revision>100</cp:revision>
  <dcterms:created xsi:type="dcterms:W3CDTF">2019-07-18T08:30:57Z</dcterms:created>
  <dcterms:modified xsi:type="dcterms:W3CDTF">2024-11-23T07:17:14Z</dcterms:modified>
</cp:coreProperties>
</file>