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19"/>
  </p:notesMasterIdLst>
  <p:sldIdLst>
    <p:sldId id="256" r:id="rId3"/>
    <p:sldId id="259" r:id="rId4"/>
    <p:sldId id="257" r:id="rId5"/>
    <p:sldId id="266" r:id="rId6"/>
    <p:sldId id="258" r:id="rId7"/>
    <p:sldId id="260" r:id="rId8"/>
    <p:sldId id="261" r:id="rId9"/>
    <p:sldId id="262" r:id="rId10"/>
    <p:sldId id="268" r:id="rId11"/>
    <p:sldId id="271" r:id="rId12"/>
    <p:sldId id="265" r:id="rId13"/>
    <p:sldId id="272" r:id="rId14"/>
    <p:sldId id="273" r:id="rId15"/>
    <p:sldId id="267" r:id="rId16"/>
    <p:sldId id="269" r:id="rId17"/>
    <p:sldId id="270"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1" autoAdjust="0"/>
    <p:restoredTop sz="93035" autoAdjust="0"/>
  </p:normalViewPr>
  <p:slideViewPr>
    <p:cSldViewPr snapToGrid="0">
      <p:cViewPr varScale="1">
        <p:scale>
          <a:sx n="80" d="100"/>
          <a:sy n="80" d="100"/>
        </p:scale>
        <p:origin x="797" y="67"/>
      </p:cViewPr>
      <p:guideLst/>
    </p:cSldViewPr>
  </p:slideViewPr>
  <p:notesTextViewPr>
    <p:cViewPr>
      <p:scale>
        <a:sx n="1" d="1"/>
        <a:sy n="1" d="1"/>
      </p:scale>
      <p:origin x="0" y="-77"/>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228AE9-B5EF-458B-A3B2-3603A3835704}" type="datetimeFigureOut">
              <a:rPr lang="fr-FR" smtClean="0"/>
              <a:t>21/11/2024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A976B-5AA4-4C7F-9569-672AC0E2590C}" type="slidenum">
              <a:rPr lang="fr-FR" smtClean="0"/>
              <a:t>‹N°›</a:t>
            </a:fld>
            <a:endParaRPr lang="fr-FR"/>
          </a:p>
        </p:txBody>
      </p:sp>
    </p:spTree>
    <p:extLst>
      <p:ext uri="{BB962C8B-B14F-4D97-AF65-F5344CB8AC3E}">
        <p14:creationId xmlns:p14="http://schemas.microsoft.com/office/powerpoint/2010/main" val="475046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6CA976B-5AA4-4C7F-9569-672AC0E2590C}" type="slidenum">
              <a:rPr lang="fr-FR" smtClean="0"/>
              <a:t>2</a:t>
            </a:fld>
            <a:endParaRPr lang="fr-FR"/>
          </a:p>
        </p:txBody>
      </p:sp>
    </p:spTree>
    <p:extLst>
      <p:ext uri="{BB962C8B-B14F-4D97-AF65-F5344CB8AC3E}">
        <p14:creationId xmlns:p14="http://schemas.microsoft.com/office/powerpoint/2010/main" val="1908867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Des</a:t>
            </a:r>
            <a:r>
              <a:rPr lang="fr-FR" baseline="0" dirty="0" smtClean="0"/>
              <a:t> forts niveaux de preuve soutiennent l’intégration des principes de l’apprentissage moteur en réadaptation de l’enfant, notamment par le biais des thérapies intensives</a:t>
            </a:r>
            <a:endParaRPr lang="fr-FR" dirty="0"/>
          </a:p>
        </p:txBody>
      </p:sp>
      <p:sp>
        <p:nvSpPr>
          <p:cNvPr id="4" name="Espace réservé du numéro de diapositive 3"/>
          <p:cNvSpPr>
            <a:spLocks noGrp="1"/>
          </p:cNvSpPr>
          <p:nvPr>
            <p:ph type="sldNum" sz="quarter" idx="10"/>
          </p:nvPr>
        </p:nvSpPr>
        <p:spPr/>
        <p:txBody>
          <a:bodyPr/>
          <a:lstStyle/>
          <a:p>
            <a:fld id="{16CA976B-5AA4-4C7F-9569-672AC0E2590C}" type="slidenum">
              <a:rPr lang="fr-FR" smtClean="0"/>
              <a:t>5</a:t>
            </a:fld>
            <a:endParaRPr lang="fr-FR"/>
          </a:p>
        </p:txBody>
      </p:sp>
    </p:spTree>
    <p:extLst>
      <p:ext uri="{BB962C8B-B14F-4D97-AF65-F5344CB8AC3E}">
        <p14:creationId xmlns:p14="http://schemas.microsoft.com/office/powerpoint/2010/main" val="1976469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Faire le lien avec tous les dispositifs qui sont utilisés pour répondre aux objectifs des enfants</a:t>
            </a:r>
            <a:endParaRPr lang="fr-FR" dirty="0"/>
          </a:p>
        </p:txBody>
      </p:sp>
      <p:sp>
        <p:nvSpPr>
          <p:cNvPr id="4" name="Espace réservé du numéro de diapositive 3"/>
          <p:cNvSpPr>
            <a:spLocks noGrp="1"/>
          </p:cNvSpPr>
          <p:nvPr>
            <p:ph type="sldNum" sz="quarter" idx="10"/>
          </p:nvPr>
        </p:nvSpPr>
        <p:spPr/>
        <p:txBody>
          <a:bodyPr/>
          <a:lstStyle/>
          <a:p>
            <a:fld id="{16CA976B-5AA4-4C7F-9569-672AC0E2590C}" type="slidenum">
              <a:rPr lang="fr-FR" smtClean="0"/>
              <a:t>8</a:t>
            </a:fld>
            <a:endParaRPr lang="fr-FR"/>
          </a:p>
        </p:txBody>
      </p:sp>
    </p:spTree>
    <p:extLst>
      <p:ext uri="{BB962C8B-B14F-4D97-AF65-F5344CB8AC3E}">
        <p14:creationId xmlns:p14="http://schemas.microsoft.com/office/powerpoint/2010/main" val="850466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Plus d’une centaine</a:t>
            </a:r>
            <a:r>
              <a:rPr lang="fr-FR" baseline="0" dirty="0" smtClean="0"/>
              <a:t> de jeux disponibles à la </a:t>
            </a:r>
            <a:r>
              <a:rPr lang="fr-FR" baseline="0" dirty="0" err="1" smtClean="0"/>
              <a:t>Technothèque</a:t>
            </a:r>
            <a:r>
              <a:rPr lang="fr-FR" baseline="0" dirty="0" smtClean="0"/>
              <a:t> de Montréal. Certains dispositifs commerciaux peu coûteux, mais peuvent s’adapter à beaucoup d’objectifs</a:t>
            </a:r>
            <a:endParaRPr lang="fr-FR" dirty="0"/>
          </a:p>
        </p:txBody>
      </p:sp>
      <p:sp>
        <p:nvSpPr>
          <p:cNvPr id="4" name="Espace réservé du numéro de diapositive 3"/>
          <p:cNvSpPr>
            <a:spLocks noGrp="1"/>
          </p:cNvSpPr>
          <p:nvPr>
            <p:ph type="sldNum" sz="quarter" idx="10"/>
          </p:nvPr>
        </p:nvSpPr>
        <p:spPr/>
        <p:txBody>
          <a:bodyPr/>
          <a:lstStyle/>
          <a:p>
            <a:fld id="{16CA976B-5AA4-4C7F-9569-672AC0E2590C}" type="slidenum">
              <a:rPr lang="fr-FR" smtClean="0"/>
              <a:t>10</a:t>
            </a:fld>
            <a:endParaRPr lang="fr-FR"/>
          </a:p>
        </p:txBody>
      </p:sp>
    </p:spTree>
    <p:extLst>
      <p:ext uri="{BB962C8B-B14F-4D97-AF65-F5344CB8AC3E}">
        <p14:creationId xmlns:p14="http://schemas.microsoft.com/office/powerpoint/2010/main" val="2079155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Formation</a:t>
            </a:r>
            <a:r>
              <a:rPr lang="fr-FR" baseline="0" dirty="0" smtClean="0"/>
              <a:t> des professionnels</a:t>
            </a:r>
          </a:p>
          <a:p>
            <a:r>
              <a:rPr lang="fr-FR" baseline="0" dirty="0" smtClean="0"/>
              <a:t>Séances de soutien</a:t>
            </a:r>
          </a:p>
          <a:p>
            <a:r>
              <a:rPr lang="fr-FR" baseline="0" dirty="0" smtClean="0"/>
              <a:t>Création d’adaptations notamment pour les manettes</a:t>
            </a:r>
            <a:endParaRPr lang="fr-FR" dirty="0"/>
          </a:p>
        </p:txBody>
      </p:sp>
      <p:sp>
        <p:nvSpPr>
          <p:cNvPr id="4" name="Espace réservé du numéro de diapositive 3"/>
          <p:cNvSpPr>
            <a:spLocks noGrp="1"/>
          </p:cNvSpPr>
          <p:nvPr>
            <p:ph type="sldNum" sz="quarter" idx="10"/>
          </p:nvPr>
        </p:nvSpPr>
        <p:spPr/>
        <p:txBody>
          <a:bodyPr/>
          <a:lstStyle/>
          <a:p>
            <a:fld id="{16CA976B-5AA4-4C7F-9569-672AC0E2590C}" type="slidenum">
              <a:rPr lang="fr-FR" smtClean="0"/>
              <a:t>11</a:t>
            </a:fld>
            <a:endParaRPr lang="fr-FR"/>
          </a:p>
        </p:txBody>
      </p:sp>
    </p:spTree>
    <p:extLst>
      <p:ext uri="{BB962C8B-B14F-4D97-AF65-F5344CB8AC3E}">
        <p14:creationId xmlns:p14="http://schemas.microsoft.com/office/powerpoint/2010/main" val="3103902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Objectif : pouvoir manger avec fourchette et couteau</a:t>
            </a:r>
            <a:endParaRPr lang="fr-FR" dirty="0"/>
          </a:p>
        </p:txBody>
      </p:sp>
      <p:sp>
        <p:nvSpPr>
          <p:cNvPr id="4" name="Espace réservé du numéro de diapositive 3"/>
          <p:cNvSpPr>
            <a:spLocks noGrp="1"/>
          </p:cNvSpPr>
          <p:nvPr>
            <p:ph type="sldNum" sz="quarter" idx="10"/>
          </p:nvPr>
        </p:nvSpPr>
        <p:spPr/>
        <p:txBody>
          <a:bodyPr/>
          <a:lstStyle/>
          <a:p>
            <a:fld id="{16CA976B-5AA4-4C7F-9569-672AC0E2590C}" type="slidenum">
              <a:rPr lang="fr-FR" smtClean="0"/>
              <a:t>12</a:t>
            </a:fld>
            <a:endParaRPr lang="fr-FR"/>
          </a:p>
        </p:txBody>
      </p:sp>
    </p:spTree>
    <p:extLst>
      <p:ext uri="{BB962C8B-B14F-4D97-AF65-F5344CB8AC3E}">
        <p14:creationId xmlns:p14="http://schemas.microsoft.com/office/powerpoint/2010/main" val="4228709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Objectif : augmenter ses temps debout pendant des moments avec ses copines</a:t>
            </a:r>
            <a:endParaRPr lang="fr-FR" dirty="0"/>
          </a:p>
        </p:txBody>
      </p:sp>
      <p:sp>
        <p:nvSpPr>
          <p:cNvPr id="4" name="Espace réservé du numéro de diapositive 3"/>
          <p:cNvSpPr>
            <a:spLocks noGrp="1"/>
          </p:cNvSpPr>
          <p:nvPr>
            <p:ph type="sldNum" sz="quarter" idx="10"/>
          </p:nvPr>
        </p:nvSpPr>
        <p:spPr/>
        <p:txBody>
          <a:bodyPr/>
          <a:lstStyle/>
          <a:p>
            <a:fld id="{16CA976B-5AA4-4C7F-9569-672AC0E2590C}" type="slidenum">
              <a:rPr lang="fr-FR" smtClean="0"/>
              <a:t>13</a:t>
            </a:fld>
            <a:endParaRPr lang="fr-FR"/>
          </a:p>
        </p:txBody>
      </p:sp>
    </p:spTree>
    <p:extLst>
      <p:ext uri="{BB962C8B-B14F-4D97-AF65-F5344CB8AC3E}">
        <p14:creationId xmlns:p14="http://schemas.microsoft.com/office/powerpoint/2010/main" val="707912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AFC14CC-501C-4F07-AC20-2D84E9FF351F}"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86581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2937884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AFC14CC-501C-4F07-AC20-2D84E9FF351F}"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7547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70F43E8-D42D-44B5-8089-FAD2CC433CD2}" type="datetimeFigureOut">
              <a:rPr lang="fr-FR" smtClean="0"/>
              <a:t>21/11/2024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299435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097280" y="2582335"/>
            <a:ext cx="4937760" cy="328676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217920" y="2582334"/>
            <a:ext cx="4937760" cy="328676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70F43E8-D42D-44B5-8089-FAD2CC433CD2}" type="datetimeFigureOut">
              <a:rPr lang="fr-FR" smtClean="0"/>
              <a:t>21/11/2024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1281534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70F43E8-D42D-44B5-8089-FAD2CC433CD2}" type="datetimeFigureOut">
              <a:rPr lang="fr-FR" smtClean="0"/>
              <a:t>21/11/2024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952318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70F43E8-D42D-44B5-8089-FAD2CC433CD2}" type="datetimeFigureOut">
              <a:rPr lang="fr-FR" smtClean="0"/>
              <a:t>21/11/2024</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2670376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smtClean="0"/>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70F43E8-D42D-44B5-8089-FAD2CC433CD2}" type="datetimeFigureOut">
              <a:rPr lang="fr-FR" smtClean="0"/>
              <a:t>21/11/2024</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AFC14CC-501C-4F07-AC20-2D84E9FF351F}" type="slidenum">
              <a:rPr lang="fr-FR" smtClean="0"/>
              <a:t>‹N°›</a:t>
            </a:fld>
            <a:endParaRPr lang="fr-FR"/>
          </a:p>
        </p:txBody>
      </p:sp>
    </p:spTree>
    <p:extLst>
      <p:ext uri="{BB962C8B-B14F-4D97-AF65-F5344CB8AC3E}">
        <p14:creationId xmlns:p14="http://schemas.microsoft.com/office/powerpoint/2010/main" val="4123193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70F43E8-D42D-44B5-8089-FAD2CC433CD2}" type="datetimeFigureOut">
              <a:rPr lang="fr-FR" smtClean="0"/>
              <a:t>21/11/2024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48753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798052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344570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1305635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0564668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1970967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70F43E8-D42D-44B5-8089-FAD2CC433CD2}" type="datetimeFigureOut">
              <a:rPr lang="fr-FR" smtClean="0"/>
              <a:t>21/11/2024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1871910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70F43E8-D42D-44B5-8089-FAD2CC433CD2}" type="datetimeFigureOut">
              <a:rPr lang="fr-FR" smtClean="0"/>
              <a:t>21/11/2024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29161128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70F43E8-D42D-44B5-8089-FAD2CC433CD2}" type="datetimeFigureOut">
              <a:rPr lang="fr-FR" smtClean="0"/>
              <a:t>21/11/2024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1596515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70F43E8-D42D-44B5-8089-FAD2CC433CD2}" type="datetimeFigureOut">
              <a:rPr lang="fr-FR" smtClean="0"/>
              <a:t>21/11/2024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8759087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970F43E8-D42D-44B5-8089-FAD2CC433CD2}" type="datetimeFigureOut">
              <a:rPr lang="fr-FR" smtClean="0"/>
              <a:t>21/11/2024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312778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970F43E8-D42D-44B5-8089-FAD2CC433CD2}" type="datetimeFigureOut">
              <a:rPr lang="fr-FR" smtClean="0"/>
              <a:t>21/11/2024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1765854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5609467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70F43E8-D42D-44B5-8089-FAD2CC433CD2}" type="datetimeFigureOut">
              <a:rPr lang="fr-FR" smtClean="0"/>
              <a:t>21/11/2024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FC14CC-501C-4F07-AC20-2D84E9FF351F}" type="slidenum">
              <a:rPr lang="fr-FR" smtClean="0"/>
              <a:t>‹N°›</a:t>
            </a:fld>
            <a:endParaRPr lang="fr-FR"/>
          </a:p>
        </p:txBody>
      </p:sp>
    </p:spTree>
    <p:extLst>
      <p:ext uri="{BB962C8B-B14F-4D97-AF65-F5344CB8AC3E}">
        <p14:creationId xmlns:p14="http://schemas.microsoft.com/office/powerpoint/2010/main" val="3247004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70F43E8-D42D-44B5-8089-FAD2CC433CD2}" type="datetimeFigureOut">
              <a:rPr lang="fr-FR" smtClean="0"/>
              <a:t>21/11/2024</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AFC14CC-501C-4F07-AC20-2D84E9FF351F}" type="slidenum">
              <a:rPr lang="fr-FR" smtClean="0"/>
              <a:t>‹N°›</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782104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0F43E8-D42D-44B5-8089-FAD2CC433CD2}" type="datetimeFigureOut">
              <a:rPr lang="fr-FR" smtClean="0"/>
              <a:t>21/11/2024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FC14CC-501C-4F07-AC20-2D84E9FF351F}" type="slidenum">
              <a:rPr lang="fr-FR" smtClean="0"/>
              <a:t>‹N°›</a:t>
            </a:fld>
            <a:endParaRPr lang="fr-FR"/>
          </a:p>
        </p:txBody>
      </p:sp>
    </p:spTree>
    <p:extLst>
      <p:ext uri="{BB962C8B-B14F-4D97-AF65-F5344CB8AC3E}">
        <p14:creationId xmlns:p14="http://schemas.microsoft.com/office/powerpoint/2010/main" val="343736242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4.pn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5.png"/><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sz="6000" dirty="0" smtClean="0"/>
              <a:t>Utilisation et intégration de la réalité virtuelle en réadaptation de l’enfant</a:t>
            </a:r>
            <a:endParaRPr lang="fr-FR" sz="6000" dirty="0"/>
          </a:p>
        </p:txBody>
      </p:sp>
      <p:sp>
        <p:nvSpPr>
          <p:cNvPr id="4" name="Sous-titre 3"/>
          <p:cNvSpPr>
            <a:spLocks noGrp="1"/>
          </p:cNvSpPr>
          <p:nvPr>
            <p:ph type="subTitle" idx="1"/>
          </p:nvPr>
        </p:nvSpPr>
        <p:spPr/>
        <p:txBody>
          <a:bodyPr>
            <a:normAutofit fontScale="92500" lnSpcReduction="10000"/>
          </a:bodyPr>
          <a:lstStyle/>
          <a:p>
            <a:r>
              <a:rPr lang="fr-FR" dirty="0" smtClean="0"/>
              <a:t>Jéromine </a:t>
            </a:r>
            <a:r>
              <a:rPr lang="fr-FR" dirty="0" err="1" smtClean="0"/>
              <a:t>hervo</a:t>
            </a:r>
            <a:r>
              <a:rPr lang="fr-FR" dirty="0" smtClean="0"/>
              <a:t>, MKDE, doctorante</a:t>
            </a:r>
          </a:p>
          <a:p>
            <a:r>
              <a:rPr lang="fr-FR" dirty="0" smtClean="0"/>
              <a:t>Rodolphe Bailly</a:t>
            </a:r>
            <a:r>
              <a:rPr lang="fr-FR" smtClean="0"/>
              <a:t>, Danielle </a:t>
            </a:r>
            <a:r>
              <a:rPr lang="fr-FR" dirty="0" err="1" smtClean="0"/>
              <a:t>levac</a:t>
            </a:r>
            <a:r>
              <a:rPr lang="fr-FR" dirty="0" smtClean="0"/>
              <a:t>, sylvain </a:t>
            </a:r>
            <a:r>
              <a:rPr lang="fr-FR" dirty="0" err="1" smtClean="0"/>
              <a:t>brochard</a:t>
            </a:r>
            <a:r>
              <a:rPr lang="fr-FR" dirty="0" smtClean="0"/>
              <a:t>, Christelle </a:t>
            </a:r>
            <a:r>
              <a:rPr lang="fr-FR" dirty="0" err="1" smtClean="0"/>
              <a:t>pons</a:t>
            </a:r>
            <a:endParaRPr lang="fr-FR" dirty="0"/>
          </a:p>
        </p:txBody>
      </p:sp>
      <p:pic>
        <p:nvPicPr>
          <p:cNvPr id="5" name="Image 3" descr="Afficher l’image sour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113" y="204788"/>
            <a:ext cx="1856649" cy="701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descr="Afficher l’image sour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650" y="5663860"/>
            <a:ext cx="2679700"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Afficher l’image sour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57243" y="276225"/>
            <a:ext cx="1487107" cy="61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descr="Universite de Montreal – Logos Downloa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65566" y="229842"/>
            <a:ext cx="1703007" cy="651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9396" y="306543"/>
            <a:ext cx="1882242" cy="643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Image 4" descr="Afficher l’image sourc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9798" y="5447834"/>
            <a:ext cx="1794964" cy="83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65256" y="134986"/>
            <a:ext cx="1755470" cy="986912"/>
          </a:xfrm>
          <a:prstGeom prst="rect">
            <a:avLst/>
          </a:prstGeom>
        </p:spPr>
      </p:pic>
    </p:spTree>
    <p:extLst>
      <p:ext uri="{BB962C8B-B14F-4D97-AF65-F5344CB8AC3E}">
        <p14:creationId xmlns:p14="http://schemas.microsoft.com/office/powerpoint/2010/main" val="16970034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Contexte : la réalité virtuelle en réadaptation de l’enfant</a:t>
            </a:r>
            <a:endParaRPr lang="fr-FR" dirty="0"/>
          </a:p>
        </p:txBody>
      </p:sp>
      <p:sp>
        <p:nvSpPr>
          <p:cNvPr id="5" name="ZoneTexte 4"/>
          <p:cNvSpPr txBox="1"/>
          <p:nvPr/>
        </p:nvSpPr>
        <p:spPr>
          <a:xfrm>
            <a:off x="1349829" y="1994978"/>
            <a:ext cx="9805851" cy="369332"/>
          </a:xfrm>
          <a:prstGeom prst="rect">
            <a:avLst/>
          </a:prstGeom>
          <a:noFill/>
        </p:spPr>
        <p:txBody>
          <a:bodyPr wrap="square" rtlCol="0">
            <a:spAutoFit/>
          </a:bodyPr>
          <a:lstStyle/>
          <a:p>
            <a:r>
              <a:rPr lang="fr-FR" dirty="0" smtClean="0"/>
              <a:t>Très étudié en recherche </a:t>
            </a:r>
            <a:endParaRPr lang="fr-FR" dirty="0"/>
          </a:p>
        </p:txBody>
      </p:sp>
      <p:pic>
        <p:nvPicPr>
          <p:cNvPr id="7" name="Image 6"/>
          <p:cNvPicPr>
            <a:picLocks noChangeAspect="1"/>
          </p:cNvPicPr>
          <p:nvPr/>
        </p:nvPicPr>
        <p:blipFill>
          <a:blip r:embed="rId3"/>
          <a:stretch>
            <a:fillRect/>
          </a:stretch>
        </p:blipFill>
        <p:spPr>
          <a:xfrm>
            <a:off x="2633040" y="3196047"/>
            <a:ext cx="7057761" cy="2900674"/>
          </a:xfrm>
          <a:prstGeom prst="rect">
            <a:avLst/>
          </a:prstGeom>
        </p:spPr>
      </p:pic>
    </p:spTree>
    <p:extLst>
      <p:ext uri="{BB962C8B-B14F-4D97-AF65-F5344CB8AC3E}">
        <p14:creationId xmlns:p14="http://schemas.microsoft.com/office/powerpoint/2010/main" val="31303100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t>
            </a:r>
            <a:r>
              <a:rPr lang="fr-FR" dirty="0" smtClean="0"/>
              <a:t>a réalité virtuelle</a:t>
            </a:r>
            <a:endParaRPr lang="fr-FR" dirty="0"/>
          </a:p>
        </p:txBody>
      </p:sp>
      <p:sp>
        <p:nvSpPr>
          <p:cNvPr id="3" name="Espace réservé du contenu 2"/>
          <p:cNvSpPr>
            <a:spLocks noGrp="1"/>
          </p:cNvSpPr>
          <p:nvPr>
            <p:ph idx="1"/>
          </p:nvPr>
        </p:nvSpPr>
        <p:spPr/>
        <p:txBody>
          <a:bodyPr/>
          <a:lstStyle/>
          <a:p>
            <a:r>
              <a:rPr lang="fr-FR" dirty="0" smtClean="0"/>
              <a:t>Réalité virtuelle : </a:t>
            </a:r>
            <a:r>
              <a:rPr lang="fr-FR" i="1" dirty="0"/>
              <a:t>« Simulation numérique d’un environnement virtuel avec lequel on peut interagir avec ses propres mouvements ». </a:t>
            </a:r>
            <a:r>
              <a:rPr lang="fr-FR" sz="1200" i="1" dirty="0"/>
              <a:t>(</a:t>
            </a:r>
            <a:r>
              <a:rPr lang="fr-FR" sz="1200" i="1" dirty="0" err="1"/>
              <a:t>Levac</a:t>
            </a:r>
            <a:r>
              <a:rPr lang="fr-FR" sz="1200" i="1" dirty="0"/>
              <a:t> et al, 2019; </a:t>
            </a:r>
            <a:r>
              <a:rPr lang="fr-FR" sz="1200" i="1" dirty="0" err="1"/>
              <a:t>Adamovitch</a:t>
            </a:r>
            <a:r>
              <a:rPr lang="fr-FR" sz="1200" i="1" dirty="0"/>
              <a:t> et al, 2009</a:t>
            </a:r>
            <a:r>
              <a:rPr lang="fr-FR" sz="1200" i="1" dirty="0" smtClean="0"/>
              <a:t>)</a:t>
            </a:r>
          </a:p>
          <a:p>
            <a:endParaRPr lang="fr-FR" sz="1200" i="1" dirty="0"/>
          </a:p>
          <a:p>
            <a:pPr>
              <a:buFont typeface="Wingdings" panose="05000000000000000000" pitchFamily="2" charset="2"/>
              <a:buChar char="Ø"/>
            </a:pPr>
            <a:r>
              <a:rPr lang="fr-FR" i="1" dirty="0" smtClean="0"/>
              <a:t> Interaction</a:t>
            </a:r>
          </a:p>
          <a:p>
            <a:pPr>
              <a:buFont typeface="Wingdings" panose="05000000000000000000" pitchFamily="2" charset="2"/>
              <a:buChar char="Ø"/>
            </a:pPr>
            <a:r>
              <a:rPr lang="fr-FR" i="1" dirty="0" smtClean="0"/>
              <a:t> Immersion</a:t>
            </a:r>
          </a:p>
          <a:p>
            <a:pPr>
              <a:buFont typeface="Wingdings" panose="05000000000000000000" pitchFamily="2" charset="2"/>
              <a:buChar char="Ø"/>
            </a:pPr>
            <a:r>
              <a:rPr lang="fr-FR" i="1" dirty="0" smtClean="0"/>
              <a:t> Présence</a:t>
            </a:r>
            <a:endParaRPr lang="fr-FR" i="1" dirty="0"/>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b="4353"/>
          <a:stretch/>
        </p:blipFill>
        <p:spPr>
          <a:xfrm>
            <a:off x="10511246" y="4391861"/>
            <a:ext cx="1574138" cy="1931381"/>
          </a:xfrm>
          <a:prstGeom prst="rect">
            <a:avLst/>
          </a:prstGeom>
        </p:spPr>
      </p:pic>
      <p:pic>
        <p:nvPicPr>
          <p:cNvPr id="5" name="Image 4"/>
          <p:cNvPicPr>
            <a:picLocks noChangeAspect="1"/>
          </p:cNvPicPr>
          <p:nvPr/>
        </p:nvPicPr>
        <p:blipFill rotWithShape="1">
          <a:blip r:embed="rId3">
            <a:extLst>
              <a:ext uri="{28A0092B-C50C-407E-A947-70E740481C1C}">
                <a14:useLocalDpi xmlns:a14="http://schemas.microsoft.com/office/drawing/2010/main" val="0"/>
              </a:ext>
            </a:extLst>
          </a:blip>
          <a:srcRect b="3240"/>
          <a:stretch/>
        </p:blipFill>
        <p:spPr>
          <a:xfrm>
            <a:off x="167576" y="4738282"/>
            <a:ext cx="1730497" cy="1584960"/>
          </a:xfrm>
          <a:prstGeom prst="rect">
            <a:avLst/>
          </a:prstGeom>
        </p:spPr>
      </p:pic>
      <p:pic>
        <p:nvPicPr>
          <p:cNvPr id="6" name="Imag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1577" y="4580719"/>
            <a:ext cx="2095124" cy="1396749"/>
          </a:xfrm>
          <a:prstGeom prst="rect">
            <a:avLst/>
          </a:prstGeom>
        </p:spPr>
      </p:pic>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3325" y="4577293"/>
            <a:ext cx="2100263" cy="1400175"/>
          </a:xfrm>
          <a:prstGeom prst="rect">
            <a:avLst/>
          </a:prstGeom>
        </p:spPr>
      </p:pic>
      <p:sp>
        <p:nvSpPr>
          <p:cNvPr id="8" name="Flèche droite 7"/>
          <p:cNvSpPr/>
          <p:nvPr/>
        </p:nvSpPr>
        <p:spPr>
          <a:xfrm>
            <a:off x="5019675" y="5057775"/>
            <a:ext cx="2209800" cy="4857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81514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Résultats prometteurs</a:t>
            </a:r>
            <a:endParaRPr lang="fr-FR" dirty="0"/>
          </a:p>
        </p:txBody>
      </p:sp>
      <p:pic>
        <p:nvPicPr>
          <p:cNvPr id="9" name="Espace réservé du contenu 8"/>
          <p:cNvPicPr>
            <a:picLocks noGrp="1" noChangeAspect="1"/>
          </p:cNvPicPr>
          <p:nvPr>
            <p:ph idx="1"/>
          </p:nvPr>
        </p:nvPicPr>
        <p:blipFill>
          <a:blip r:embed="rId2"/>
          <a:stretch>
            <a:fillRect/>
          </a:stretch>
        </p:blipFill>
        <p:spPr>
          <a:xfrm>
            <a:off x="2734403" y="3368083"/>
            <a:ext cx="1452881" cy="1346877"/>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613" y="3309360"/>
            <a:ext cx="1037577" cy="1464322"/>
          </a:xfrm>
          <a:prstGeom prst="rect">
            <a:avLst/>
          </a:prstGeom>
        </p:spPr>
      </p:pic>
      <p:pic>
        <p:nvPicPr>
          <p:cNvPr id="1026" name="Picture 2" descr="Images de Enfant Qui Marche – Téléchargement gratuit sur Freepik"/>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0453" y="3368083"/>
            <a:ext cx="780445" cy="1494063"/>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61252" y="1985554"/>
            <a:ext cx="2133600" cy="923330"/>
          </a:xfrm>
          <a:prstGeom prst="rect">
            <a:avLst/>
          </a:prstGeom>
          <a:noFill/>
        </p:spPr>
        <p:txBody>
          <a:bodyPr wrap="square" rtlCol="0">
            <a:spAutoFit/>
          </a:bodyPr>
          <a:lstStyle/>
          <a:p>
            <a:r>
              <a:rPr lang="fr-FR" dirty="0" smtClean="0"/>
              <a:t>Intégration des membres supérieurs dans les AVQ</a:t>
            </a:r>
            <a:endParaRPr lang="fr-FR" dirty="0"/>
          </a:p>
        </p:txBody>
      </p:sp>
      <p:sp>
        <p:nvSpPr>
          <p:cNvPr id="11" name="ZoneTexte 10"/>
          <p:cNvSpPr txBox="1"/>
          <p:nvPr/>
        </p:nvSpPr>
        <p:spPr>
          <a:xfrm>
            <a:off x="2734403" y="2044889"/>
            <a:ext cx="1785257" cy="923330"/>
          </a:xfrm>
          <a:prstGeom prst="rect">
            <a:avLst/>
          </a:prstGeom>
          <a:noFill/>
        </p:spPr>
        <p:txBody>
          <a:bodyPr wrap="square" rtlCol="0">
            <a:spAutoFit/>
          </a:bodyPr>
          <a:lstStyle/>
          <a:p>
            <a:r>
              <a:rPr lang="fr-FR" dirty="0" smtClean="0"/>
              <a:t>Equilibre, proprioception, contrôle postural</a:t>
            </a:r>
            <a:endParaRPr lang="fr-FR" dirty="0"/>
          </a:p>
        </p:txBody>
      </p:sp>
      <p:sp>
        <p:nvSpPr>
          <p:cNvPr id="12" name="ZoneTexte 11"/>
          <p:cNvSpPr txBox="1"/>
          <p:nvPr/>
        </p:nvSpPr>
        <p:spPr>
          <a:xfrm>
            <a:off x="4894199" y="2183389"/>
            <a:ext cx="1524000" cy="369332"/>
          </a:xfrm>
          <a:prstGeom prst="rect">
            <a:avLst/>
          </a:prstGeom>
          <a:noFill/>
        </p:spPr>
        <p:txBody>
          <a:bodyPr wrap="square" rtlCol="0">
            <a:spAutoFit/>
          </a:bodyPr>
          <a:lstStyle/>
          <a:p>
            <a:r>
              <a:rPr lang="fr-FR" dirty="0" smtClean="0"/>
              <a:t>Marche</a:t>
            </a:r>
            <a:endParaRPr lang="fr-FR" dirty="0"/>
          </a:p>
        </p:txBody>
      </p:sp>
      <p:sp>
        <p:nvSpPr>
          <p:cNvPr id="13" name="ZoneTexte 12"/>
          <p:cNvSpPr txBox="1"/>
          <p:nvPr/>
        </p:nvSpPr>
        <p:spPr>
          <a:xfrm>
            <a:off x="6418199" y="2044889"/>
            <a:ext cx="1767840" cy="646331"/>
          </a:xfrm>
          <a:prstGeom prst="rect">
            <a:avLst/>
          </a:prstGeom>
          <a:noFill/>
        </p:spPr>
        <p:txBody>
          <a:bodyPr wrap="square" rtlCol="0">
            <a:spAutoFit/>
          </a:bodyPr>
          <a:lstStyle/>
          <a:p>
            <a:r>
              <a:rPr lang="fr-FR" dirty="0" smtClean="0"/>
              <a:t>Fonctions exécutives</a:t>
            </a:r>
            <a:endParaRPr lang="fr-FR" dirty="0"/>
          </a:p>
        </p:txBody>
      </p:sp>
      <p:sp>
        <p:nvSpPr>
          <p:cNvPr id="14" name="ZoneTexte 13"/>
          <p:cNvSpPr txBox="1"/>
          <p:nvPr/>
        </p:nvSpPr>
        <p:spPr>
          <a:xfrm>
            <a:off x="8106900" y="2029368"/>
            <a:ext cx="1733005" cy="646331"/>
          </a:xfrm>
          <a:prstGeom prst="rect">
            <a:avLst/>
          </a:prstGeom>
          <a:noFill/>
        </p:spPr>
        <p:txBody>
          <a:bodyPr wrap="square" rtlCol="0">
            <a:spAutoFit/>
          </a:bodyPr>
          <a:lstStyle/>
          <a:p>
            <a:r>
              <a:rPr lang="fr-FR" dirty="0" smtClean="0"/>
              <a:t>Distraction face à la douleur</a:t>
            </a:r>
            <a:endParaRPr lang="fr-FR" dirty="0"/>
          </a:p>
        </p:txBody>
      </p:sp>
      <p:sp>
        <p:nvSpPr>
          <p:cNvPr id="15" name="ZoneTexte 14"/>
          <p:cNvSpPr txBox="1"/>
          <p:nvPr/>
        </p:nvSpPr>
        <p:spPr>
          <a:xfrm>
            <a:off x="10354491" y="2044889"/>
            <a:ext cx="1602377" cy="646331"/>
          </a:xfrm>
          <a:prstGeom prst="rect">
            <a:avLst/>
          </a:prstGeom>
          <a:noFill/>
        </p:spPr>
        <p:txBody>
          <a:bodyPr wrap="square" rtlCol="0">
            <a:spAutoFit/>
          </a:bodyPr>
          <a:lstStyle/>
          <a:p>
            <a:r>
              <a:rPr lang="fr-FR" dirty="0" smtClean="0"/>
              <a:t>Interactions sociales</a:t>
            </a:r>
            <a:endParaRPr lang="fr-FR" dirty="0"/>
          </a:p>
        </p:txBody>
      </p:sp>
      <p:pic>
        <p:nvPicPr>
          <p:cNvPr id="17" name="Image 16"/>
          <p:cNvPicPr>
            <a:picLocks noChangeAspect="1"/>
          </p:cNvPicPr>
          <p:nvPr/>
        </p:nvPicPr>
        <p:blipFill>
          <a:blip r:embed="rId5"/>
          <a:stretch>
            <a:fillRect/>
          </a:stretch>
        </p:blipFill>
        <p:spPr>
          <a:xfrm>
            <a:off x="6418199" y="3368083"/>
            <a:ext cx="1282923" cy="1282923"/>
          </a:xfrm>
          <a:prstGeom prst="rect">
            <a:avLst/>
          </a:prstGeom>
        </p:spPr>
      </p:pic>
      <p:pic>
        <p:nvPicPr>
          <p:cNvPr id="18" name="Image 17"/>
          <p:cNvPicPr>
            <a:picLocks noChangeAspect="1"/>
          </p:cNvPicPr>
          <p:nvPr/>
        </p:nvPicPr>
        <p:blipFill rotWithShape="1">
          <a:blip r:embed="rId6"/>
          <a:srcRect l="80352" t="35991" r="3812" b="36218"/>
          <a:stretch/>
        </p:blipFill>
        <p:spPr>
          <a:xfrm>
            <a:off x="8403762" y="3368083"/>
            <a:ext cx="1139282" cy="1413552"/>
          </a:xfrm>
          <a:prstGeom prst="rect">
            <a:avLst/>
          </a:prstGeom>
        </p:spPr>
      </p:pic>
      <p:pic>
        <p:nvPicPr>
          <p:cNvPr id="20" name="Image 19"/>
          <p:cNvPicPr>
            <a:picLocks noChangeAspect="1"/>
          </p:cNvPicPr>
          <p:nvPr/>
        </p:nvPicPr>
        <p:blipFill>
          <a:blip r:embed="rId7"/>
          <a:stretch>
            <a:fillRect/>
          </a:stretch>
        </p:blipFill>
        <p:spPr>
          <a:xfrm>
            <a:off x="9919064" y="3352891"/>
            <a:ext cx="1950720" cy="1298115"/>
          </a:xfrm>
          <a:prstGeom prst="rect">
            <a:avLst/>
          </a:prstGeom>
        </p:spPr>
      </p:pic>
      <p:sp>
        <p:nvSpPr>
          <p:cNvPr id="21" name="ZoneTexte 20"/>
          <p:cNvSpPr txBox="1"/>
          <p:nvPr/>
        </p:nvSpPr>
        <p:spPr>
          <a:xfrm>
            <a:off x="585102" y="5275761"/>
            <a:ext cx="1405623" cy="646331"/>
          </a:xfrm>
          <a:prstGeom prst="rect">
            <a:avLst/>
          </a:prstGeom>
          <a:noFill/>
        </p:spPr>
        <p:txBody>
          <a:bodyPr wrap="square" rtlCol="0">
            <a:spAutoFit/>
          </a:bodyPr>
          <a:lstStyle/>
          <a:p>
            <a:r>
              <a:rPr lang="fr-FR" sz="1200" dirty="0" smtClean="0"/>
              <a:t>Bell et al, 2024</a:t>
            </a:r>
          </a:p>
          <a:p>
            <a:r>
              <a:rPr lang="fr-FR" sz="1200" dirty="0" smtClean="0"/>
              <a:t>Zhang et al, 2022</a:t>
            </a:r>
          </a:p>
          <a:p>
            <a:r>
              <a:rPr lang="fr-FR" sz="1200" dirty="0" smtClean="0"/>
              <a:t>Han et Park, 2023</a:t>
            </a:r>
            <a:endParaRPr lang="fr-FR" sz="1200" dirty="0"/>
          </a:p>
        </p:txBody>
      </p:sp>
      <p:sp>
        <p:nvSpPr>
          <p:cNvPr id="3" name="Rectangle 2"/>
          <p:cNvSpPr/>
          <p:nvPr/>
        </p:nvSpPr>
        <p:spPr>
          <a:xfrm>
            <a:off x="6619780" y="5275761"/>
            <a:ext cx="1364678" cy="461665"/>
          </a:xfrm>
          <a:prstGeom prst="rect">
            <a:avLst/>
          </a:prstGeom>
        </p:spPr>
        <p:txBody>
          <a:bodyPr wrap="square">
            <a:spAutoFit/>
          </a:bodyPr>
          <a:lstStyle/>
          <a:p>
            <a:r>
              <a:rPr lang="fr-FR" sz="1200" dirty="0" err="1" smtClean="0"/>
              <a:t>Shahmoradi</a:t>
            </a:r>
            <a:r>
              <a:rPr lang="fr-FR" sz="1200" dirty="0"/>
              <a:t> et </a:t>
            </a:r>
            <a:r>
              <a:rPr lang="fr-FR" sz="1200" dirty="0" err="1" smtClean="0"/>
              <a:t>Rezayi</a:t>
            </a:r>
            <a:r>
              <a:rPr lang="fr-FR" sz="1200" dirty="0" smtClean="0"/>
              <a:t>, 2022</a:t>
            </a:r>
            <a:endParaRPr lang="fr-FR" sz="1200" dirty="0"/>
          </a:p>
        </p:txBody>
      </p:sp>
      <p:sp>
        <p:nvSpPr>
          <p:cNvPr id="4" name="Rectangle 3"/>
          <p:cNvSpPr/>
          <p:nvPr/>
        </p:nvSpPr>
        <p:spPr>
          <a:xfrm>
            <a:off x="8292637" y="5319071"/>
            <a:ext cx="1250407" cy="276999"/>
          </a:xfrm>
          <a:prstGeom prst="rect">
            <a:avLst/>
          </a:prstGeom>
        </p:spPr>
        <p:txBody>
          <a:bodyPr wrap="none">
            <a:spAutoFit/>
          </a:bodyPr>
          <a:lstStyle/>
          <a:p>
            <a:r>
              <a:rPr lang="fr-FR" sz="1200" dirty="0" err="1" smtClean="0"/>
              <a:t>Eijlers</a:t>
            </a:r>
            <a:r>
              <a:rPr lang="fr-FR" sz="1200" dirty="0" smtClean="0"/>
              <a:t> et al, 2019</a:t>
            </a:r>
            <a:endParaRPr lang="fr-FR" sz="1200" dirty="0"/>
          </a:p>
        </p:txBody>
      </p:sp>
      <p:sp>
        <p:nvSpPr>
          <p:cNvPr id="5" name="ZoneTexte 4"/>
          <p:cNvSpPr txBox="1"/>
          <p:nvPr/>
        </p:nvSpPr>
        <p:spPr>
          <a:xfrm>
            <a:off x="4828825" y="5327869"/>
            <a:ext cx="1654747" cy="276999"/>
          </a:xfrm>
          <a:prstGeom prst="rect">
            <a:avLst/>
          </a:prstGeom>
          <a:noFill/>
        </p:spPr>
        <p:txBody>
          <a:bodyPr wrap="square" rtlCol="0">
            <a:spAutoFit/>
          </a:bodyPr>
          <a:lstStyle/>
          <a:p>
            <a:r>
              <a:rPr lang="fr-FR" sz="1200" dirty="0" err="1" smtClean="0"/>
              <a:t>Ghai</a:t>
            </a:r>
            <a:r>
              <a:rPr lang="fr-FR" sz="1200" dirty="0" smtClean="0"/>
              <a:t> et </a:t>
            </a:r>
            <a:r>
              <a:rPr lang="fr-FR" sz="1200" dirty="0" err="1" smtClean="0"/>
              <a:t>Ghai</a:t>
            </a:r>
            <a:r>
              <a:rPr lang="fr-FR" sz="1200" dirty="0" smtClean="0"/>
              <a:t>, 2019</a:t>
            </a:r>
            <a:endParaRPr lang="fr-FR" sz="1200" dirty="0"/>
          </a:p>
        </p:txBody>
      </p:sp>
      <p:sp>
        <p:nvSpPr>
          <p:cNvPr id="7" name="ZoneTexte 6"/>
          <p:cNvSpPr txBox="1"/>
          <p:nvPr/>
        </p:nvSpPr>
        <p:spPr>
          <a:xfrm>
            <a:off x="2733500" y="5235535"/>
            <a:ext cx="1381300" cy="461665"/>
          </a:xfrm>
          <a:prstGeom prst="rect">
            <a:avLst/>
          </a:prstGeom>
          <a:noFill/>
        </p:spPr>
        <p:txBody>
          <a:bodyPr wrap="square" rtlCol="0">
            <a:spAutoFit/>
          </a:bodyPr>
          <a:lstStyle/>
          <a:p>
            <a:r>
              <a:rPr lang="fr-FR" sz="1200" dirty="0" err="1" smtClean="0"/>
              <a:t>Warnier</a:t>
            </a:r>
            <a:r>
              <a:rPr lang="fr-FR" sz="1200" dirty="0" smtClean="0"/>
              <a:t> et al, 2020 </a:t>
            </a:r>
          </a:p>
          <a:p>
            <a:r>
              <a:rPr lang="fr-FR" sz="1200" dirty="0" smtClean="0"/>
              <a:t>Wu et al, 2019</a:t>
            </a:r>
            <a:endParaRPr lang="fr-FR" sz="1200" dirty="0"/>
          </a:p>
        </p:txBody>
      </p:sp>
      <p:sp>
        <p:nvSpPr>
          <p:cNvPr id="8" name="Rectangle 7"/>
          <p:cNvSpPr/>
          <p:nvPr/>
        </p:nvSpPr>
        <p:spPr>
          <a:xfrm>
            <a:off x="10079778" y="5319071"/>
            <a:ext cx="1629292" cy="276999"/>
          </a:xfrm>
          <a:prstGeom prst="rect">
            <a:avLst/>
          </a:prstGeom>
        </p:spPr>
        <p:txBody>
          <a:bodyPr wrap="none">
            <a:spAutoFit/>
          </a:bodyPr>
          <a:lstStyle/>
          <a:p>
            <a:r>
              <a:rPr lang="fr-FR" sz="1200" dirty="0" smtClean="0"/>
              <a:t>Mesa-</a:t>
            </a:r>
            <a:r>
              <a:rPr lang="fr-FR" sz="1200" dirty="0" err="1" smtClean="0"/>
              <a:t>Gresa</a:t>
            </a:r>
            <a:r>
              <a:rPr lang="fr-FR" sz="1200" dirty="0" smtClean="0"/>
              <a:t> et al, 2018</a:t>
            </a:r>
            <a:endParaRPr lang="fr-FR" sz="1200" dirty="0"/>
          </a:p>
        </p:txBody>
      </p:sp>
    </p:spTree>
    <p:extLst>
      <p:ext uri="{BB962C8B-B14F-4D97-AF65-F5344CB8AC3E}">
        <p14:creationId xmlns:p14="http://schemas.microsoft.com/office/powerpoint/2010/main" val="335453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21" grpId="0"/>
      <p:bldP spid="3" grpId="0"/>
      <p:bldP spid="4" grpId="0"/>
      <p:bldP spid="5"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Réalité virtuelle et apprentissage moteur</a:t>
            </a:r>
            <a:endParaRPr lang="fr-FR" dirty="0"/>
          </a:p>
        </p:txBody>
      </p:sp>
      <p:sp>
        <p:nvSpPr>
          <p:cNvPr id="4" name="Ellipse 3"/>
          <p:cNvSpPr/>
          <p:nvPr/>
        </p:nvSpPr>
        <p:spPr>
          <a:xfrm>
            <a:off x="949235" y="2908662"/>
            <a:ext cx="4049485" cy="22381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dirty="0"/>
              <a:t>Présence de feedback</a:t>
            </a:r>
          </a:p>
          <a:p>
            <a:pPr marL="285750" indent="-285750">
              <a:buFont typeface="Arial" panose="020B0604020202020204" pitchFamily="34" charset="0"/>
              <a:buChar char="•"/>
            </a:pPr>
            <a:r>
              <a:rPr lang="fr-FR" dirty="0"/>
              <a:t>Variabilité de pratique</a:t>
            </a:r>
          </a:p>
          <a:p>
            <a:pPr marL="285750" indent="-285750">
              <a:buFont typeface="Arial" panose="020B0604020202020204" pitchFamily="34" charset="0"/>
              <a:buChar char="•"/>
            </a:pPr>
            <a:r>
              <a:rPr lang="fr-FR" dirty="0"/>
              <a:t>Spécificité de la tâche </a:t>
            </a:r>
          </a:p>
          <a:p>
            <a:pPr marL="285750" indent="-285750">
              <a:buFont typeface="Arial" panose="020B0604020202020204" pitchFamily="34" charset="0"/>
              <a:buChar char="•"/>
            </a:pPr>
            <a:r>
              <a:rPr lang="fr-FR" dirty="0"/>
              <a:t>Motivation</a:t>
            </a:r>
          </a:p>
        </p:txBody>
      </p:sp>
      <p:sp>
        <p:nvSpPr>
          <p:cNvPr id="3" name="Espace réservé du contenu 2"/>
          <p:cNvSpPr>
            <a:spLocks noGrp="1"/>
          </p:cNvSpPr>
          <p:nvPr>
            <p:ph idx="1"/>
          </p:nvPr>
        </p:nvSpPr>
        <p:spPr>
          <a:xfrm>
            <a:off x="1097280" y="1845734"/>
            <a:ext cx="10058400" cy="845216"/>
          </a:xfrm>
        </p:spPr>
        <p:txBody>
          <a:bodyPr>
            <a:normAutofit/>
          </a:bodyPr>
          <a:lstStyle/>
          <a:p>
            <a:r>
              <a:rPr lang="fr-FR" sz="1200" i="1" dirty="0" err="1" smtClean="0"/>
              <a:t>Deemers</a:t>
            </a:r>
            <a:r>
              <a:rPr lang="fr-FR" sz="1200" i="1" dirty="0" smtClean="0"/>
              <a:t> et al, 2021</a:t>
            </a:r>
          </a:p>
          <a:p>
            <a:r>
              <a:rPr lang="fr-FR" sz="1500" dirty="0" smtClean="0"/>
              <a:t>Compatibilité des principes de </a:t>
            </a:r>
            <a:r>
              <a:rPr lang="fr-FR" sz="1500" dirty="0" smtClean="0"/>
              <a:t>l’apprentissage </a:t>
            </a:r>
            <a:r>
              <a:rPr lang="fr-FR" sz="1500" dirty="0" smtClean="0"/>
              <a:t>moteur et de la réalité virtuelle : </a:t>
            </a:r>
            <a:endParaRPr lang="fr-FR" sz="1500" dirty="0"/>
          </a:p>
          <a:p>
            <a:endParaRPr lang="fr-FR" sz="1500" dirty="0" smtClean="0"/>
          </a:p>
        </p:txBody>
      </p:sp>
      <p:sp>
        <p:nvSpPr>
          <p:cNvPr id="5" name="Ellipse 4"/>
          <p:cNvSpPr/>
          <p:nvPr/>
        </p:nvSpPr>
        <p:spPr>
          <a:xfrm>
            <a:off x="7580813" y="2908662"/>
            <a:ext cx="3827415" cy="22381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dirty="0"/>
              <a:t>Répétitions? </a:t>
            </a:r>
          </a:p>
          <a:p>
            <a:pPr marL="285750" indent="-285750">
              <a:buFont typeface="Arial" panose="020B0604020202020204" pitchFamily="34" charset="0"/>
              <a:buChar char="•"/>
            </a:pPr>
            <a:r>
              <a:rPr lang="fr-FR" dirty="0"/>
              <a:t>Progression de la difficulté? </a:t>
            </a:r>
          </a:p>
          <a:p>
            <a:pPr marL="285750" indent="-285750">
              <a:buFont typeface="Arial" panose="020B0604020202020204" pitchFamily="34" charset="0"/>
              <a:buChar char="•"/>
            </a:pPr>
            <a:r>
              <a:rPr lang="fr-FR" dirty="0"/>
              <a:t>Transfert? </a:t>
            </a:r>
          </a:p>
        </p:txBody>
      </p:sp>
      <p:pic>
        <p:nvPicPr>
          <p:cNvPr id="5122" name="Picture 2" descr="Images de Point D Interrogation – Téléchargement gratuit sur Freepi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77653" y="5223693"/>
            <a:ext cx="813213" cy="81321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p:cNvPicPr>
            <a:picLocks noChangeAspect="1"/>
          </p:cNvPicPr>
          <p:nvPr/>
        </p:nvPicPr>
        <p:blipFill>
          <a:blip r:embed="rId4"/>
          <a:stretch>
            <a:fillRect/>
          </a:stretch>
        </p:blipFill>
        <p:spPr>
          <a:xfrm>
            <a:off x="2516572" y="5223693"/>
            <a:ext cx="932022" cy="932022"/>
          </a:xfrm>
          <a:prstGeom prst="rect">
            <a:avLst/>
          </a:prstGeom>
        </p:spPr>
      </p:pic>
    </p:spTree>
    <p:extLst>
      <p:ext uri="{BB962C8B-B14F-4D97-AF65-F5344CB8AC3E}">
        <p14:creationId xmlns:p14="http://schemas.microsoft.com/office/powerpoint/2010/main" val="3821884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Mais peu </a:t>
            </a:r>
            <a:r>
              <a:rPr lang="fr-FR" dirty="0" smtClean="0"/>
              <a:t>utilisée </a:t>
            </a:r>
            <a:r>
              <a:rPr lang="fr-FR" dirty="0" smtClean="0"/>
              <a:t>en pratique clinique</a:t>
            </a:r>
            <a:endParaRPr lang="fr-FR" dirty="0"/>
          </a:p>
        </p:txBody>
      </p:sp>
      <p:sp>
        <p:nvSpPr>
          <p:cNvPr id="4" name="Espace réservé du contenu 2"/>
          <p:cNvSpPr>
            <a:spLocks noGrp="1"/>
          </p:cNvSpPr>
          <p:nvPr>
            <p:ph idx="1"/>
          </p:nvPr>
        </p:nvSpPr>
        <p:spPr/>
        <p:txBody>
          <a:bodyPr/>
          <a:lstStyle/>
          <a:p>
            <a:endParaRPr lang="fr-FR" dirty="0" smtClean="0"/>
          </a:p>
          <a:p>
            <a:r>
              <a:rPr lang="fr-FR" dirty="0" smtClean="0"/>
              <a:t>De nombreux obstacles à l’utilisation de la réalité virtuelle :</a:t>
            </a:r>
          </a:p>
          <a:p>
            <a:pPr marL="0" indent="0">
              <a:buNone/>
            </a:pPr>
            <a:r>
              <a:rPr lang="fr-FR" dirty="0" smtClean="0"/>
              <a:t> </a:t>
            </a:r>
          </a:p>
          <a:p>
            <a:pPr lvl="1"/>
            <a:r>
              <a:rPr lang="fr-FR" dirty="0" smtClean="0"/>
              <a:t>Durée d’installation du matériel</a:t>
            </a:r>
          </a:p>
          <a:p>
            <a:pPr lvl="1"/>
            <a:r>
              <a:rPr lang="fr-FR" dirty="0" smtClean="0"/>
              <a:t>Sélection de jeux pertinents</a:t>
            </a:r>
          </a:p>
          <a:p>
            <a:pPr lvl="1"/>
            <a:r>
              <a:rPr lang="fr-FR" dirty="0" smtClean="0"/>
              <a:t>Manque de formation</a:t>
            </a:r>
          </a:p>
          <a:p>
            <a:pPr lvl="1"/>
            <a:r>
              <a:rPr lang="fr-FR" dirty="0" smtClean="0"/>
              <a:t>Financement</a:t>
            </a:r>
          </a:p>
          <a:p>
            <a:endParaRPr lang="fr-FR" dirty="0" smtClean="0"/>
          </a:p>
          <a:p>
            <a:pPr marL="0" indent="0">
              <a:buNone/>
            </a:pPr>
            <a:r>
              <a:rPr lang="fr-FR" dirty="0" smtClean="0"/>
              <a:t>=&gt; </a:t>
            </a:r>
            <a:r>
              <a:rPr lang="fr-FR" b="1" dirty="0"/>
              <a:t>Comment faciliter l’utilisation de la réalité virtuelle ? </a:t>
            </a:r>
          </a:p>
          <a:p>
            <a:pPr marL="0" indent="0">
              <a:buNone/>
            </a:pPr>
            <a:endParaRPr lang="fr-FR" dirty="0" smtClean="0"/>
          </a:p>
        </p:txBody>
      </p:sp>
      <p:pic>
        <p:nvPicPr>
          <p:cNvPr id="5" name="Picture 4" descr="Sticker barrière chantier travaux pas cher - le-monde-du-stickers.f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9933" y="2922851"/>
            <a:ext cx="1261789" cy="10990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Feu Clignotant Rouge. Symbole D'urgence. Clignotant Policier. Illustration  Vectorielle. | Vecteur Prem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10510103" y="756775"/>
            <a:ext cx="745998" cy="745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760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286603"/>
            <a:ext cx="5373189" cy="1450757"/>
          </a:xfrm>
        </p:spPr>
        <p:txBody>
          <a:bodyPr>
            <a:noAutofit/>
          </a:bodyPr>
          <a:lstStyle/>
          <a:p>
            <a:r>
              <a:rPr lang="fr-FR" sz="4000" dirty="0" smtClean="0"/>
              <a:t>Le </a:t>
            </a:r>
            <a:r>
              <a:rPr lang="fr-FR" sz="4000" dirty="0" err="1" smtClean="0"/>
              <a:t>Technothèque</a:t>
            </a:r>
            <a:endParaRPr lang="fr-FR" sz="4000" dirty="0"/>
          </a:p>
        </p:txBody>
      </p:sp>
      <p:sp>
        <p:nvSpPr>
          <p:cNvPr id="3" name="Espace réservé du contenu 2"/>
          <p:cNvSpPr>
            <a:spLocks noGrp="1"/>
          </p:cNvSpPr>
          <p:nvPr>
            <p:ph idx="1"/>
          </p:nvPr>
        </p:nvSpPr>
        <p:spPr>
          <a:xfrm>
            <a:off x="853440" y="2368248"/>
            <a:ext cx="4868091" cy="4023360"/>
          </a:xfrm>
        </p:spPr>
        <p:txBody>
          <a:bodyPr>
            <a:normAutofit/>
          </a:bodyPr>
          <a:lstStyle/>
          <a:p>
            <a:r>
              <a:rPr lang="fr-FR" dirty="0"/>
              <a:t>U</a:t>
            </a:r>
            <a:r>
              <a:rPr lang="fr-FR" dirty="0" smtClean="0"/>
              <a:t>n modèle canadien (Danielle </a:t>
            </a:r>
            <a:r>
              <a:rPr lang="fr-FR" dirty="0" err="1" smtClean="0"/>
              <a:t>Levac</a:t>
            </a:r>
            <a:r>
              <a:rPr lang="fr-FR" dirty="0" smtClean="0"/>
              <a:t>, Audrey </a:t>
            </a:r>
            <a:r>
              <a:rPr lang="fr-FR" dirty="0" err="1" smtClean="0"/>
              <a:t>Ferron</a:t>
            </a:r>
            <a:r>
              <a:rPr lang="fr-FR" dirty="0" smtClean="0"/>
              <a:t>)</a:t>
            </a:r>
          </a:p>
          <a:p>
            <a:endParaRPr lang="fr-FR" dirty="0" smtClean="0"/>
          </a:p>
          <a:p>
            <a:r>
              <a:rPr lang="fr-FR" dirty="0" smtClean="0"/>
              <a:t>Salle dédiée à l’utilisation de la réalité virtuelle</a:t>
            </a:r>
          </a:p>
          <a:p>
            <a:endParaRPr lang="fr-FR" dirty="0" smtClean="0"/>
          </a:p>
          <a:p>
            <a:pPr algn="just"/>
            <a:r>
              <a:rPr lang="fr-FR" altLang="fr-FR" dirty="0" err="1" smtClean="0"/>
              <a:t>Technothèque</a:t>
            </a:r>
            <a:r>
              <a:rPr lang="fr-FR" altLang="fr-FR" dirty="0" smtClean="0"/>
              <a:t> </a:t>
            </a:r>
            <a:r>
              <a:rPr lang="fr-FR" altLang="fr-FR" dirty="0"/>
              <a:t>du CHU Sainte Justine, </a:t>
            </a:r>
            <a:r>
              <a:rPr lang="fr-FR" altLang="fr-FR" dirty="0" smtClean="0"/>
              <a:t>CRME, Montréal</a:t>
            </a:r>
            <a:endParaRPr lang="fr-FR" altLang="fr-FR" dirty="0"/>
          </a:p>
          <a:p>
            <a:pPr marL="0" indent="0" algn="just">
              <a:buNone/>
            </a:pPr>
            <a:endParaRPr lang="fr-FR" altLang="fr-FR" dirty="0"/>
          </a:p>
          <a:p>
            <a:pPr marL="0" indent="0">
              <a:buNone/>
            </a:pPr>
            <a:endParaRPr lang="fr-FR" dirty="0"/>
          </a:p>
        </p:txBody>
      </p:sp>
      <p:sp>
        <p:nvSpPr>
          <p:cNvPr id="7" name="Rectangle 6"/>
          <p:cNvSpPr/>
          <p:nvPr/>
        </p:nvSpPr>
        <p:spPr>
          <a:xfrm>
            <a:off x="6594475" y="0"/>
            <a:ext cx="5597525" cy="6858000"/>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pic>
        <p:nvPicPr>
          <p:cNvPr id="5" name="Picture 14" descr="A person and person playing video games&#10;&#10;Description automatically generated">
            <a:extLst>
              <a:ext uri="{FF2B5EF4-FFF2-40B4-BE49-F238E27FC236}">
                <a16:creationId xmlns:a16="http://schemas.microsoft.com/office/drawing/2014/main" id="{89CC4977-7916-CBF2-805F-3272C5016CE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358" b="10032"/>
          <a:stretch/>
        </p:blipFill>
        <p:spPr>
          <a:xfrm>
            <a:off x="6889789" y="3606358"/>
            <a:ext cx="4994481" cy="3169336"/>
          </a:xfrm>
          <a:prstGeom prst="rect">
            <a:avLst/>
          </a:prstGeom>
        </p:spPr>
      </p:pic>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89789" y="116231"/>
            <a:ext cx="4994481" cy="3329654"/>
          </a:xfrm>
          <a:prstGeom prst="rect">
            <a:avLst/>
          </a:prstGeom>
        </p:spPr>
      </p:pic>
    </p:spTree>
    <p:extLst>
      <p:ext uri="{BB962C8B-B14F-4D97-AF65-F5344CB8AC3E}">
        <p14:creationId xmlns:p14="http://schemas.microsoft.com/office/powerpoint/2010/main" val="8948817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Objectifs</a:t>
            </a:r>
            <a:endParaRPr lang="fr-FR" dirty="0"/>
          </a:p>
        </p:txBody>
      </p:sp>
      <p:sp>
        <p:nvSpPr>
          <p:cNvPr id="7" name="Espace réservé du contenu 6"/>
          <p:cNvSpPr>
            <a:spLocks noGrp="1"/>
          </p:cNvSpPr>
          <p:nvPr>
            <p:ph idx="1"/>
          </p:nvPr>
        </p:nvSpPr>
        <p:spPr/>
        <p:txBody>
          <a:bodyPr/>
          <a:lstStyle/>
          <a:p>
            <a:endParaRPr lang="fr-FR" altLang="fr-FR" b="1" dirty="0" smtClean="0"/>
          </a:p>
          <a:p>
            <a:r>
              <a:rPr lang="fr-FR" altLang="fr-FR" b="1" dirty="0" smtClean="0"/>
              <a:t>Promouvoir </a:t>
            </a:r>
            <a:r>
              <a:rPr lang="fr-FR" altLang="fr-FR" b="1" dirty="0"/>
              <a:t>et soutenir l’intégration des technologies interactives en réadaptation </a:t>
            </a:r>
            <a:r>
              <a:rPr lang="fr-FR" altLang="fr-FR" b="1" dirty="0" smtClean="0"/>
              <a:t>pédiatrique</a:t>
            </a:r>
          </a:p>
          <a:p>
            <a:endParaRPr lang="fr-FR" altLang="fr-FR" dirty="0"/>
          </a:p>
          <a:p>
            <a:pPr>
              <a:buFont typeface="Wingdings" panose="05000000000000000000" pitchFamily="2" charset="2"/>
              <a:buChar char="Ø"/>
            </a:pPr>
            <a:r>
              <a:rPr lang="fr-FR" altLang="fr-FR" dirty="0" smtClean="0"/>
              <a:t> Adapter des outils en fonction des objectifs de l’enfant</a:t>
            </a:r>
          </a:p>
          <a:p>
            <a:pPr>
              <a:buFont typeface="Wingdings" panose="05000000000000000000" pitchFamily="2" charset="2"/>
              <a:buChar char="Ø"/>
            </a:pPr>
            <a:r>
              <a:rPr lang="fr-FR" altLang="fr-FR" dirty="0" smtClean="0"/>
              <a:t> Soutien technique</a:t>
            </a:r>
          </a:p>
          <a:p>
            <a:pPr>
              <a:buFont typeface="Wingdings" panose="05000000000000000000" pitchFamily="2" charset="2"/>
              <a:buChar char="Ø"/>
            </a:pPr>
            <a:r>
              <a:rPr lang="fr-FR" altLang="fr-FR" dirty="0" smtClean="0"/>
              <a:t> Création de ressources et mise à disposition</a:t>
            </a:r>
          </a:p>
          <a:p>
            <a:pPr>
              <a:buFont typeface="Wingdings" panose="05000000000000000000" pitchFamily="2" charset="2"/>
              <a:buChar char="Ø"/>
            </a:pPr>
            <a:r>
              <a:rPr lang="fr-FR" altLang="fr-FR" dirty="0" smtClean="0"/>
              <a:t> Individualiser la prise en charge</a:t>
            </a:r>
            <a:endParaRPr lang="fr-FR" altLang="fr-FR" dirty="0"/>
          </a:p>
          <a:p>
            <a:pPr>
              <a:buFont typeface="Wingdings" panose="05000000000000000000" pitchFamily="2" charset="2"/>
              <a:buChar char="Ø"/>
            </a:pPr>
            <a:r>
              <a:rPr lang="fr-FR" altLang="fr-FR" dirty="0" smtClean="0"/>
              <a:t> Outil supplémentaire</a:t>
            </a:r>
            <a:endParaRPr lang="fr-FR" altLang="fr-FR" dirty="0"/>
          </a:p>
        </p:txBody>
      </p:sp>
      <p:pic>
        <p:nvPicPr>
          <p:cNvPr id="3" name="Image 2"/>
          <p:cNvPicPr>
            <a:picLocks noChangeAspect="1"/>
          </p:cNvPicPr>
          <p:nvPr/>
        </p:nvPicPr>
        <p:blipFill rotWithShape="1">
          <a:blip r:embed="rId3" cstate="print">
            <a:extLst>
              <a:ext uri="{28A0092B-C50C-407E-A947-70E740481C1C}">
                <a14:useLocalDpi xmlns:a14="http://schemas.microsoft.com/office/drawing/2010/main" val="0"/>
              </a:ext>
            </a:extLst>
          </a:blip>
          <a:srcRect l="4619" t="22001" r="51377"/>
          <a:stretch/>
        </p:blipFill>
        <p:spPr>
          <a:xfrm>
            <a:off x="8948691" y="2752078"/>
            <a:ext cx="3045042" cy="3597496"/>
          </a:xfrm>
          <a:prstGeom prst="rect">
            <a:avLst/>
          </a:prstGeom>
        </p:spPr>
      </p:pic>
    </p:spTree>
    <p:extLst>
      <p:ext uri="{BB962C8B-B14F-4D97-AF65-F5344CB8AC3E}">
        <p14:creationId xmlns:p14="http://schemas.microsoft.com/office/powerpoint/2010/main" val="736321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Intérêts de la </a:t>
            </a:r>
            <a:r>
              <a:rPr lang="fr-FR" dirty="0" err="1" smtClean="0"/>
              <a:t>Technothèque</a:t>
            </a:r>
            <a:r>
              <a:rPr lang="fr-FR" dirty="0" smtClean="0"/>
              <a:t>:</a:t>
            </a:r>
            <a:endParaRPr lang="fr-FR" dirty="0"/>
          </a:p>
        </p:txBody>
      </p:sp>
      <p:sp>
        <p:nvSpPr>
          <p:cNvPr id="3" name="Espace réservé du contenu 2"/>
          <p:cNvSpPr>
            <a:spLocks noGrp="1"/>
          </p:cNvSpPr>
          <p:nvPr>
            <p:ph idx="1"/>
          </p:nvPr>
        </p:nvSpPr>
        <p:spPr>
          <a:xfrm>
            <a:off x="838200" y="1825625"/>
            <a:ext cx="10515600" cy="1647337"/>
          </a:xfrm>
        </p:spPr>
        <p:txBody>
          <a:bodyPr>
            <a:normAutofit/>
          </a:bodyPr>
          <a:lstStyle/>
          <a:p>
            <a:pPr marL="0" indent="0">
              <a:buNone/>
            </a:pPr>
            <a:r>
              <a:rPr lang="fr-FR" sz="2400" b="1" dirty="0" smtClean="0"/>
              <a:t>Pour les patients : </a:t>
            </a:r>
          </a:p>
          <a:p>
            <a:pPr lvl="1"/>
            <a:r>
              <a:rPr lang="fr-FR" dirty="0" smtClean="0"/>
              <a:t>Motiver et engager les enfants en séance</a:t>
            </a:r>
          </a:p>
          <a:p>
            <a:pPr lvl="1"/>
            <a:r>
              <a:rPr lang="fr-FR" dirty="0"/>
              <a:t>C</a:t>
            </a:r>
            <a:r>
              <a:rPr lang="fr-FR" dirty="0" smtClean="0"/>
              <a:t>hoisir le dispositif le plus adapté au profil de l’enfant</a:t>
            </a:r>
          </a:p>
          <a:p>
            <a:endParaRPr lang="fr-FR" dirty="0" smtClean="0"/>
          </a:p>
          <a:p>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8780" y="731205"/>
            <a:ext cx="3033348" cy="3383594"/>
          </a:xfrm>
          <a:prstGeom prst="ellipse">
            <a:avLst/>
          </a:prstGeom>
          <a:ln>
            <a:noFill/>
          </a:ln>
          <a:effectLst>
            <a:softEdge rad="112500"/>
          </a:effectLst>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072" y="4114799"/>
            <a:ext cx="3719147" cy="2479431"/>
          </a:xfrm>
          <a:prstGeom prst="ellipse">
            <a:avLst/>
          </a:prstGeom>
          <a:ln>
            <a:noFill/>
          </a:ln>
          <a:effectLst>
            <a:softEdge rad="112500"/>
          </a:effectLst>
        </p:spPr>
      </p:pic>
      <p:sp>
        <p:nvSpPr>
          <p:cNvPr id="6" name="ZoneTexte 5"/>
          <p:cNvSpPr txBox="1"/>
          <p:nvPr/>
        </p:nvSpPr>
        <p:spPr>
          <a:xfrm>
            <a:off x="5073162" y="4642338"/>
            <a:ext cx="5591907" cy="1846659"/>
          </a:xfrm>
          <a:prstGeom prst="rect">
            <a:avLst/>
          </a:prstGeom>
          <a:noFill/>
        </p:spPr>
        <p:txBody>
          <a:bodyPr wrap="square" rtlCol="0">
            <a:spAutoFit/>
          </a:bodyPr>
          <a:lstStyle/>
          <a:p>
            <a:r>
              <a:rPr lang="fr-FR" sz="2400" b="1" dirty="0"/>
              <a:t>Pour les thérapeutes : </a:t>
            </a:r>
          </a:p>
          <a:p>
            <a:pPr marL="800100" lvl="1" indent="-342900">
              <a:buFont typeface="Arial" panose="020B0604020202020204" pitchFamily="34" charset="0"/>
              <a:buChar char="•"/>
            </a:pPr>
            <a:r>
              <a:rPr lang="fr-FR" sz="2400" dirty="0"/>
              <a:t>Se former à de nouveaux outils de réadaptation</a:t>
            </a:r>
          </a:p>
          <a:p>
            <a:pPr marL="800100" lvl="1" indent="-342900">
              <a:buFont typeface="Arial" panose="020B0604020202020204" pitchFamily="34" charset="0"/>
              <a:buChar char="•"/>
            </a:pPr>
            <a:r>
              <a:rPr lang="fr-FR" sz="2400" dirty="0"/>
              <a:t>Varier les pratiques</a:t>
            </a:r>
          </a:p>
          <a:p>
            <a:endParaRPr lang="fr-FR" dirty="0"/>
          </a:p>
        </p:txBody>
      </p:sp>
    </p:spTree>
    <p:extLst>
      <p:ext uri="{BB962C8B-B14F-4D97-AF65-F5344CB8AC3E}">
        <p14:creationId xmlns:p14="http://schemas.microsoft.com/office/powerpoint/2010/main" val="293460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Jeux proposés</a:t>
            </a:r>
            <a:endParaRPr lang="fr-FR" dirty="0"/>
          </a:p>
        </p:txBody>
      </p:sp>
      <p:pic>
        <p:nvPicPr>
          <p:cNvPr id="5" name="Image 4"/>
          <p:cNvPicPr>
            <a:picLocks noChangeAspect="1"/>
          </p:cNvPicPr>
          <p:nvPr/>
        </p:nvPicPr>
        <p:blipFill rotWithShape="1">
          <a:blip r:embed="rId3" cstate="print">
            <a:extLst>
              <a:ext uri="{28A0092B-C50C-407E-A947-70E740481C1C}">
                <a14:useLocalDpi xmlns:a14="http://schemas.microsoft.com/office/drawing/2010/main" val="0"/>
              </a:ext>
            </a:extLst>
          </a:blip>
          <a:srcRect l="-3072" t="23538" r="37592" b="12244"/>
          <a:stretch/>
        </p:blipFill>
        <p:spPr>
          <a:xfrm>
            <a:off x="3155084" y="1894115"/>
            <a:ext cx="2206915" cy="2874565"/>
          </a:xfrm>
          <a:prstGeom prst="rect">
            <a:avLst/>
          </a:prstGeom>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6524" y="3998169"/>
            <a:ext cx="2948473" cy="2211355"/>
          </a:xfrm>
          <a:prstGeom prst="rect">
            <a:avLst/>
          </a:prstGeom>
        </p:spPr>
      </p:pic>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6035" y="1866121"/>
            <a:ext cx="2050402" cy="2733869"/>
          </a:xfrm>
          <a:prstGeom prst="rect">
            <a:avLst/>
          </a:prstGeom>
        </p:spPr>
      </p:pic>
      <p:pic>
        <p:nvPicPr>
          <p:cNvPr id="9" name="Image 8"/>
          <p:cNvPicPr>
            <a:picLocks noChangeAspect="1"/>
          </p:cNvPicPr>
          <p:nvPr/>
        </p:nvPicPr>
        <p:blipFill rotWithShape="1">
          <a:blip r:embed="rId6" cstate="print">
            <a:extLst>
              <a:ext uri="{28A0092B-C50C-407E-A947-70E740481C1C}">
                <a14:useLocalDpi xmlns:a14="http://schemas.microsoft.com/office/drawing/2010/main" val="0"/>
              </a:ext>
            </a:extLst>
          </a:blip>
          <a:srcRect l="15366" t="27621" r="28163" b="20680"/>
          <a:stretch/>
        </p:blipFill>
        <p:spPr>
          <a:xfrm>
            <a:off x="659013" y="2090055"/>
            <a:ext cx="2883160" cy="1987420"/>
          </a:xfrm>
          <a:prstGeom prst="rect">
            <a:avLst/>
          </a:prstGeom>
        </p:spPr>
      </p:pic>
    </p:spTree>
    <p:extLst>
      <p:ext uri="{BB962C8B-B14F-4D97-AF65-F5344CB8AC3E}">
        <p14:creationId xmlns:p14="http://schemas.microsoft.com/office/powerpoint/2010/main" val="36230526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llipse 7"/>
          <p:cNvSpPr/>
          <p:nvPr/>
        </p:nvSpPr>
        <p:spPr>
          <a:xfrm>
            <a:off x="-861720" y="-99815"/>
            <a:ext cx="6842331" cy="7153274"/>
          </a:xfrm>
          <a:prstGeom prst="ellipse">
            <a:avLst/>
          </a:prstGeom>
          <a:solidFill>
            <a:srgbClr val="0070C0"/>
          </a:solidFill>
          <a:ln>
            <a:solidFill>
              <a:srgbClr val="616E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1066259" y="530589"/>
            <a:ext cx="3829594" cy="1325563"/>
          </a:xfrm>
        </p:spPr>
        <p:txBody>
          <a:bodyPr/>
          <a:lstStyle/>
          <a:p>
            <a:r>
              <a:rPr lang="fr-FR" b="1" dirty="0" err="1" smtClean="0">
                <a:solidFill>
                  <a:schemeClr val="bg1"/>
                </a:solidFill>
              </a:rPr>
              <a:t>Technothèques</a:t>
            </a:r>
            <a:r>
              <a:rPr lang="fr-FR" b="1" dirty="0" smtClean="0">
                <a:solidFill>
                  <a:schemeClr val="bg1"/>
                </a:solidFill>
              </a:rPr>
              <a:t> en France</a:t>
            </a:r>
            <a:endParaRPr lang="fr-FR" b="1" dirty="0">
              <a:solidFill>
                <a:schemeClr val="bg1"/>
              </a:solidFill>
            </a:endParaRPr>
          </a:p>
        </p:txBody>
      </p:sp>
      <p:sp>
        <p:nvSpPr>
          <p:cNvPr id="3" name="Espace réservé du contenu 2"/>
          <p:cNvSpPr>
            <a:spLocks noGrp="1"/>
          </p:cNvSpPr>
          <p:nvPr>
            <p:ph idx="1"/>
          </p:nvPr>
        </p:nvSpPr>
        <p:spPr>
          <a:xfrm>
            <a:off x="812075" y="2272453"/>
            <a:ext cx="4083778" cy="4023360"/>
          </a:xfrm>
        </p:spPr>
        <p:txBody>
          <a:bodyPr>
            <a:normAutofit lnSpcReduction="10000"/>
          </a:bodyPr>
          <a:lstStyle/>
          <a:p>
            <a:r>
              <a:rPr lang="fr-FR" dirty="0">
                <a:solidFill>
                  <a:schemeClr val="bg1"/>
                </a:solidFill>
              </a:rPr>
              <a:t>Modèle transférable en France ? </a:t>
            </a:r>
            <a:endParaRPr lang="fr-FR" dirty="0" smtClean="0">
              <a:solidFill>
                <a:schemeClr val="bg1"/>
              </a:solidFill>
            </a:endParaRPr>
          </a:p>
          <a:p>
            <a:endParaRPr lang="fr-FR" dirty="0">
              <a:solidFill>
                <a:schemeClr val="bg1"/>
              </a:solidFill>
            </a:endParaRPr>
          </a:p>
          <a:p>
            <a:r>
              <a:rPr lang="fr-FR" dirty="0" smtClean="0">
                <a:solidFill>
                  <a:schemeClr val="bg1"/>
                </a:solidFill>
              </a:rPr>
              <a:t>Création </a:t>
            </a:r>
            <a:r>
              <a:rPr lang="fr-FR" dirty="0">
                <a:solidFill>
                  <a:schemeClr val="bg1"/>
                </a:solidFill>
              </a:rPr>
              <a:t>de deux </a:t>
            </a:r>
            <a:r>
              <a:rPr lang="fr-FR" dirty="0" err="1">
                <a:solidFill>
                  <a:schemeClr val="bg1"/>
                </a:solidFill>
              </a:rPr>
              <a:t>Technothèques</a:t>
            </a:r>
            <a:r>
              <a:rPr lang="fr-FR" dirty="0">
                <a:solidFill>
                  <a:schemeClr val="bg1"/>
                </a:solidFill>
              </a:rPr>
              <a:t> dans le </a:t>
            </a:r>
            <a:r>
              <a:rPr lang="fr-FR" dirty="0" smtClean="0">
                <a:solidFill>
                  <a:schemeClr val="bg1"/>
                </a:solidFill>
              </a:rPr>
              <a:t>Finistère</a:t>
            </a:r>
          </a:p>
          <a:p>
            <a:endParaRPr lang="fr-FR" dirty="0">
              <a:solidFill>
                <a:schemeClr val="bg1"/>
              </a:solidFill>
            </a:endParaRPr>
          </a:p>
          <a:p>
            <a:r>
              <a:rPr lang="fr-FR" dirty="0" smtClean="0">
                <a:solidFill>
                  <a:schemeClr val="bg1"/>
                </a:solidFill>
              </a:rPr>
              <a:t>Collaboration avec le Canada</a:t>
            </a:r>
            <a:endParaRPr lang="fr-FR" dirty="0">
              <a:solidFill>
                <a:schemeClr val="bg1"/>
              </a:solidFill>
            </a:endParaRPr>
          </a:p>
          <a:p>
            <a:endParaRPr lang="fr-FR" dirty="0"/>
          </a:p>
        </p:txBody>
      </p:sp>
      <p:pic>
        <p:nvPicPr>
          <p:cNvPr id="6" name="Espace réservé du contenu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2793" y="0"/>
            <a:ext cx="4533240" cy="3413263"/>
          </a:xfrm>
          <a:prstGeom prst="rect">
            <a:avLst/>
          </a:prstGeom>
        </p:spPr>
      </p:pic>
      <p:pic>
        <p:nvPicPr>
          <p:cNvPr id="7" name="Imag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72793" y="3455303"/>
            <a:ext cx="4519207" cy="3402697"/>
          </a:xfrm>
          <a:prstGeom prst="rect">
            <a:avLst/>
          </a:prstGeom>
        </p:spPr>
      </p:pic>
    </p:spTree>
    <p:extLst>
      <p:ext uri="{BB962C8B-B14F-4D97-AF65-F5344CB8AC3E}">
        <p14:creationId xmlns:p14="http://schemas.microsoft.com/office/powerpoint/2010/main" val="19616293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Exemples</a:t>
            </a:r>
            <a:endParaRPr lang="fr-FR" dirty="0"/>
          </a:p>
        </p:txBody>
      </p:sp>
      <p:pic>
        <p:nvPicPr>
          <p:cNvPr id="4" name="VID_20241121_11183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549525" y="1846263"/>
            <a:ext cx="7151688" cy="4022725"/>
          </a:xfrm>
        </p:spPr>
      </p:pic>
    </p:spTree>
    <p:extLst>
      <p:ext uri="{BB962C8B-B14F-4D97-AF65-F5344CB8AC3E}">
        <p14:creationId xmlns:p14="http://schemas.microsoft.com/office/powerpoint/2010/main" val="23523268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Exemples</a:t>
            </a:r>
            <a:endParaRPr lang="fr-FR" dirty="0"/>
          </a:p>
        </p:txBody>
      </p:sp>
      <p:pic>
        <p:nvPicPr>
          <p:cNvPr id="4" name="VID-20241121-WA0008">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557463" y="1846263"/>
            <a:ext cx="7137400" cy="4022725"/>
          </a:xfrm>
        </p:spPr>
      </p:pic>
    </p:spTree>
    <p:extLst>
      <p:ext uri="{BB962C8B-B14F-4D97-AF65-F5344CB8AC3E}">
        <p14:creationId xmlns:p14="http://schemas.microsoft.com/office/powerpoint/2010/main" val="37575873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9788" y="1953214"/>
            <a:ext cx="10515600" cy="1325563"/>
          </a:xfrm>
        </p:spPr>
        <p:txBody>
          <a:bodyPr/>
          <a:lstStyle/>
          <a:p>
            <a:r>
              <a:rPr lang="fr-FR" dirty="0" smtClean="0"/>
              <a:t>Merci de votre attention ! Des questions?</a:t>
            </a:r>
            <a:endParaRPr lang="fr-FR" dirty="0"/>
          </a:p>
        </p:txBody>
      </p:sp>
      <p:pic>
        <p:nvPicPr>
          <p:cNvPr id="4" name="Picture 2" descr="Afficher l’image source"/>
          <p:cNvPicPr>
            <a:picLocks noChangeAspect="1" noChangeArrowheads="1"/>
          </p:cNvPicPr>
          <p:nvPr/>
        </p:nvPicPr>
        <p:blipFill>
          <a:blip r:embed="rId2">
            <a:extLst>
              <a:ext uri="{28A0092B-C50C-407E-A947-70E740481C1C}">
                <a14:useLocalDpi xmlns:a14="http://schemas.microsoft.com/office/drawing/2010/main" val="0"/>
              </a:ext>
            </a:extLst>
          </a:blip>
          <a:srcRect l="-92" t="19542" b="-22778"/>
          <a:stretch>
            <a:fillRect/>
          </a:stretch>
        </p:blipFill>
        <p:spPr bwMode="auto">
          <a:xfrm>
            <a:off x="2991167" y="4270738"/>
            <a:ext cx="604202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4" descr="Afficher l’image sour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113" y="5648673"/>
            <a:ext cx="218440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age 3" descr="Afficher l’image sourc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8113" y="204789"/>
            <a:ext cx="2280799" cy="86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5" descr="Afficher l’image sourc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9219" y="6155879"/>
            <a:ext cx="2679700"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Image 6" descr="Afficher l’image sourc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71611" y="337193"/>
            <a:ext cx="1772739" cy="72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1" descr="Universite de Montreal – Logos Download"/>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03674" y="302894"/>
            <a:ext cx="1720681" cy="658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mag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65609" y="350060"/>
            <a:ext cx="2035938" cy="696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24639" y="204789"/>
            <a:ext cx="1755470" cy="986912"/>
          </a:xfrm>
          <a:prstGeom prst="rect">
            <a:avLst/>
          </a:prstGeom>
        </p:spPr>
      </p:pic>
      <p:sp>
        <p:nvSpPr>
          <p:cNvPr id="3" name="ZoneTexte 2"/>
          <p:cNvSpPr txBox="1"/>
          <p:nvPr/>
        </p:nvSpPr>
        <p:spPr>
          <a:xfrm>
            <a:off x="1029788" y="3094111"/>
            <a:ext cx="2892490" cy="369332"/>
          </a:xfrm>
          <a:prstGeom prst="rect">
            <a:avLst/>
          </a:prstGeom>
          <a:noFill/>
        </p:spPr>
        <p:txBody>
          <a:bodyPr wrap="square" rtlCol="0">
            <a:spAutoFit/>
          </a:bodyPr>
          <a:lstStyle/>
          <a:p>
            <a:r>
              <a:rPr lang="fr-FR" dirty="0"/>
              <a:t>j</a:t>
            </a:r>
            <a:r>
              <a:rPr lang="fr-FR" dirty="0" smtClean="0"/>
              <a:t>eromine.hervo@ildys.org</a:t>
            </a:r>
            <a:endParaRPr lang="fr-FR" dirty="0"/>
          </a:p>
        </p:txBody>
      </p:sp>
    </p:spTree>
    <p:extLst>
      <p:ext uri="{BB962C8B-B14F-4D97-AF65-F5344CB8AC3E}">
        <p14:creationId xmlns:p14="http://schemas.microsoft.com/office/powerpoint/2010/main" val="38935747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Références</a:t>
            </a:r>
            <a:endParaRPr lang="fr-FR" dirty="0"/>
          </a:p>
        </p:txBody>
      </p:sp>
      <p:sp>
        <p:nvSpPr>
          <p:cNvPr id="3" name="Espace réservé du contenu 2"/>
          <p:cNvSpPr>
            <a:spLocks noGrp="1"/>
          </p:cNvSpPr>
          <p:nvPr>
            <p:ph idx="1"/>
          </p:nvPr>
        </p:nvSpPr>
        <p:spPr/>
        <p:txBody>
          <a:bodyPr>
            <a:normAutofit fontScale="55000" lnSpcReduction="20000"/>
          </a:bodyPr>
          <a:lstStyle/>
          <a:p>
            <a:pPr marL="0" indent="0">
              <a:buNone/>
            </a:pPr>
            <a:r>
              <a:rPr lang="en-US" dirty="0" smtClean="0"/>
              <a:t> </a:t>
            </a:r>
            <a:r>
              <a:rPr lang="en-US" dirty="0" err="1"/>
              <a:t>Levac</a:t>
            </a:r>
            <a:r>
              <a:rPr lang="en-US" dirty="0"/>
              <a:t> DE, Huber ME, </a:t>
            </a:r>
            <a:r>
              <a:rPr lang="en-US" dirty="0" err="1"/>
              <a:t>Sternad</a:t>
            </a:r>
            <a:r>
              <a:rPr lang="en-US" dirty="0"/>
              <a:t> D. Learning and transfer of complex motor skills in virtual reality: a perspective review. J </a:t>
            </a:r>
            <a:r>
              <a:rPr lang="en-US" dirty="0" err="1"/>
              <a:t>NeuroEngineering</a:t>
            </a:r>
            <a:r>
              <a:rPr lang="en-US" dirty="0"/>
              <a:t> </a:t>
            </a:r>
            <a:r>
              <a:rPr lang="en-US" dirty="0" err="1"/>
              <a:t>Rehabil</a:t>
            </a:r>
            <a:r>
              <a:rPr lang="en-US" dirty="0"/>
              <a:t>. </a:t>
            </a:r>
            <a:r>
              <a:rPr lang="en-US" dirty="0" err="1"/>
              <a:t>déc</a:t>
            </a:r>
            <a:r>
              <a:rPr lang="en-US" dirty="0"/>
              <a:t> 2019;16(1):121</a:t>
            </a:r>
            <a:r>
              <a:rPr lang="en-US" dirty="0" smtClean="0"/>
              <a:t>.</a:t>
            </a:r>
            <a:endParaRPr lang="fr-FR" dirty="0"/>
          </a:p>
          <a:p>
            <a:pPr marL="0" indent="0">
              <a:buNone/>
            </a:pPr>
            <a:r>
              <a:rPr lang="fr-FR" dirty="0" err="1"/>
              <a:t>Adamovich</a:t>
            </a:r>
            <a:r>
              <a:rPr lang="fr-FR" dirty="0"/>
              <a:t> SV, Fluet GG, </a:t>
            </a:r>
            <a:r>
              <a:rPr lang="fr-FR" dirty="0" err="1"/>
              <a:t>Tunik</a:t>
            </a:r>
            <a:r>
              <a:rPr lang="fr-FR" dirty="0"/>
              <a:t> E, </a:t>
            </a:r>
            <a:r>
              <a:rPr lang="fr-FR" dirty="0" err="1"/>
              <a:t>Merians</a:t>
            </a:r>
            <a:r>
              <a:rPr lang="fr-FR" dirty="0"/>
              <a:t> AS. </a:t>
            </a:r>
            <a:r>
              <a:rPr lang="fr-FR" dirty="0" err="1"/>
              <a:t>Sensorimotor</a:t>
            </a:r>
            <a:r>
              <a:rPr lang="fr-FR" dirty="0"/>
              <a:t> training in </a:t>
            </a:r>
            <a:r>
              <a:rPr lang="fr-FR" dirty="0" err="1"/>
              <a:t>virtual</a:t>
            </a:r>
            <a:r>
              <a:rPr lang="fr-FR" dirty="0"/>
              <a:t> reality: A </a:t>
            </a:r>
            <a:r>
              <a:rPr lang="fr-FR" dirty="0" err="1"/>
              <a:t>review</a:t>
            </a:r>
            <a:r>
              <a:rPr lang="fr-FR" dirty="0"/>
              <a:t>. </a:t>
            </a:r>
            <a:r>
              <a:rPr lang="fr-FR" dirty="0" err="1"/>
              <a:t>Sinkjær</a:t>
            </a:r>
            <a:r>
              <a:rPr lang="fr-FR" dirty="0"/>
              <a:t> T, </a:t>
            </a:r>
            <a:r>
              <a:rPr lang="fr-FR" dirty="0" err="1"/>
              <a:t>Popović</a:t>
            </a:r>
            <a:r>
              <a:rPr lang="fr-FR" dirty="0"/>
              <a:t> DB, editors. NRE. 2009 </a:t>
            </a:r>
            <a:r>
              <a:rPr lang="fr-FR" dirty="0" err="1"/>
              <a:t>Aug</a:t>
            </a:r>
            <a:r>
              <a:rPr lang="fr-FR" dirty="0"/>
              <a:t> 10;25(1):29–44</a:t>
            </a:r>
            <a:r>
              <a:rPr lang="fr-FR" dirty="0" smtClean="0"/>
              <a:t>.</a:t>
            </a:r>
            <a:endParaRPr lang="fr-FR" dirty="0"/>
          </a:p>
          <a:p>
            <a:pPr marL="0" indent="0">
              <a:buNone/>
            </a:pPr>
            <a:r>
              <a:rPr lang="fr-FR" dirty="0"/>
              <a:t>Demers M, Fung K, </a:t>
            </a:r>
            <a:r>
              <a:rPr lang="fr-FR" dirty="0" err="1"/>
              <a:t>Subramanian</a:t>
            </a:r>
            <a:r>
              <a:rPr lang="fr-FR" dirty="0"/>
              <a:t> SK, Lemay M, Robert MT. </a:t>
            </a:r>
            <a:r>
              <a:rPr lang="fr-FR" dirty="0" err="1"/>
              <a:t>Integration</a:t>
            </a:r>
            <a:r>
              <a:rPr lang="fr-FR" dirty="0"/>
              <a:t> of </a:t>
            </a:r>
            <a:r>
              <a:rPr lang="fr-FR" dirty="0" err="1"/>
              <a:t>Motor</a:t>
            </a:r>
            <a:r>
              <a:rPr lang="fr-FR" dirty="0"/>
              <a:t> Learning </a:t>
            </a:r>
            <a:r>
              <a:rPr lang="fr-FR" dirty="0" err="1"/>
              <a:t>Principles</a:t>
            </a:r>
            <a:r>
              <a:rPr lang="fr-FR" dirty="0"/>
              <a:t> </a:t>
            </a:r>
            <a:r>
              <a:rPr lang="fr-FR" dirty="0" err="1"/>
              <a:t>Into</a:t>
            </a:r>
            <a:r>
              <a:rPr lang="fr-FR" dirty="0"/>
              <a:t> Virtual Reality Interventions for </a:t>
            </a:r>
            <a:r>
              <a:rPr lang="fr-FR" dirty="0" err="1"/>
              <a:t>Individuals</a:t>
            </a:r>
            <a:r>
              <a:rPr lang="fr-FR" dirty="0"/>
              <a:t> </a:t>
            </a:r>
            <a:r>
              <a:rPr lang="fr-FR" dirty="0" err="1"/>
              <a:t>With</a:t>
            </a:r>
            <a:r>
              <a:rPr lang="fr-FR" dirty="0"/>
              <a:t> </a:t>
            </a:r>
            <a:r>
              <a:rPr lang="fr-FR" dirty="0" err="1"/>
              <a:t>Cerebral</a:t>
            </a:r>
            <a:r>
              <a:rPr lang="fr-FR" dirty="0"/>
              <a:t> </a:t>
            </a:r>
            <a:r>
              <a:rPr lang="fr-FR" dirty="0" err="1"/>
              <a:t>Palsy</a:t>
            </a:r>
            <a:r>
              <a:rPr lang="fr-FR" dirty="0"/>
              <a:t>: </a:t>
            </a:r>
            <a:r>
              <a:rPr lang="fr-FR" dirty="0" err="1"/>
              <a:t>Systematic</a:t>
            </a:r>
            <a:r>
              <a:rPr lang="fr-FR" dirty="0"/>
              <a:t> </a:t>
            </a:r>
            <a:r>
              <a:rPr lang="fr-FR" dirty="0" err="1"/>
              <a:t>Review</a:t>
            </a:r>
            <a:r>
              <a:rPr lang="fr-FR" dirty="0"/>
              <a:t>. JMIR </a:t>
            </a:r>
            <a:r>
              <a:rPr lang="fr-FR" dirty="0" err="1"/>
              <a:t>Serious</a:t>
            </a:r>
            <a:r>
              <a:rPr lang="fr-FR" dirty="0"/>
              <a:t> </a:t>
            </a:r>
            <a:r>
              <a:rPr lang="fr-FR" dirty="0" err="1"/>
              <a:t>Games</a:t>
            </a:r>
            <a:r>
              <a:rPr lang="fr-FR" dirty="0"/>
              <a:t>. 2021 </a:t>
            </a:r>
            <a:r>
              <a:rPr lang="fr-FR" dirty="0" err="1"/>
              <a:t>Apr</a:t>
            </a:r>
            <a:r>
              <a:rPr lang="fr-FR" dirty="0"/>
              <a:t> 7;9(2):e23822</a:t>
            </a:r>
            <a:r>
              <a:rPr lang="fr-FR" dirty="0" smtClean="0"/>
              <a:t>.</a:t>
            </a:r>
            <a:endParaRPr lang="en-US" dirty="0"/>
          </a:p>
          <a:p>
            <a:pPr marL="0" indent="0">
              <a:buNone/>
            </a:pPr>
            <a:r>
              <a:rPr lang="en-US" dirty="0" smtClean="0"/>
              <a:t> </a:t>
            </a:r>
            <a:r>
              <a:rPr lang="fr-FR" dirty="0"/>
              <a:t>Burin-Chu S, Baillet H, Leconte P, Lejeune L, </a:t>
            </a:r>
            <a:r>
              <a:rPr lang="fr-FR" dirty="0" err="1"/>
              <a:t>Thouvarecq</a:t>
            </a:r>
            <a:r>
              <a:rPr lang="fr-FR" dirty="0"/>
              <a:t> R, </a:t>
            </a:r>
            <a:r>
              <a:rPr lang="fr-FR" dirty="0" err="1"/>
              <a:t>Benguigui</a:t>
            </a:r>
            <a:r>
              <a:rPr lang="fr-FR" dirty="0"/>
              <a:t> N. </a:t>
            </a:r>
            <a:r>
              <a:rPr lang="fr-FR" dirty="0" err="1"/>
              <a:t>Effectiveness</a:t>
            </a:r>
            <a:r>
              <a:rPr lang="fr-FR" dirty="0"/>
              <a:t> of </a:t>
            </a:r>
            <a:r>
              <a:rPr lang="fr-FR" dirty="0" err="1"/>
              <a:t>virtual</a:t>
            </a:r>
            <a:r>
              <a:rPr lang="fr-FR" dirty="0"/>
              <a:t> reality interventions of the </a:t>
            </a:r>
            <a:r>
              <a:rPr lang="fr-FR" dirty="0" err="1"/>
              <a:t>upper</a:t>
            </a:r>
            <a:r>
              <a:rPr lang="fr-FR" dirty="0"/>
              <a:t> </a:t>
            </a:r>
            <a:r>
              <a:rPr lang="fr-FR" dirty="0" err="1"/>
              <a:t>limb</a:t>
            </a:r>
            <a:r>
              <a:rPr lang="fr-FR" dirty="0"/>
              <a:t> in </a:t>
            </a:r>
            <a:r>
              <a:rPr lang="fr-FR" dirty="0" err="1"/>
              <a:t>children</a:t>
            </a:r>
            <a:r>
              <a:rPr lang="fr-FR" dirty="0"/>
              <a:t> and </a:t>
            </a:r>
            <a:r>
              <a:rPr lang="fr-FR" dirty="0" err="1"/>
              <a:t>young</a:t>
            </a:r>
            <a:r>
              <a:rPr lang="fr-FR" dirty="0"/>
              <a:t> </a:t>
            </a:r>
            <a:r>
              <a:rPr lang="fr-FR" dirty="0" err="1"/>
              <a:t>adults</a:t>
            </a:r>
            <a:r>
              <a:rPr lang="fr-FR" dirty="0"/>
              <a:t> </a:t>
            </a:r>
            <a:r>
              <a:rPr lang="fr-FR" dirty="0" err="1"/>
              <a:t>with</a:t>
            </a:r>
            <a:r>
              <a:rPr lang="fr-FR" dirty="0"/>
              <a:t> </a:t>
            </a:r>
            <a:r>
              <a:rPr lang="fr-FR" dirty="0" err="1"/>
              <a:t>cerebral</a:t>
            </a:r>
            <a:r>
              <a:rPr lang="fr-FR" dirty="0"/>
              <a:t> </a:t>
            </a:r>
            <a:r>
              <a:rPr lang="fr-FR" dirty="0" err="1"/>
              <a:t>palsy</a:t>
            </a:r>
            <a:r>
              <a:rPr lang="fr-FR" dirty="0"/>
              <a:t>: A </a:t>
            </a:r>
            <a:r>
              <a:rPr lang="fr-FR" dirty="0" err="1"/>
              <a:t>systematic</a:t>
            </a:r>
            <a:r>
              <a:rPr lang="fr-FR" dirty="0"/>
              <a:t> </a:t>
            </a:r>
            <a:r>
              <a:rPr lang="fr-FR" dirty="0" err="1"/>
              <a:t>review</a:t>
            </a:r>
            <a:r>
              <a:rPr lang="fr-FR" dirty="0"/>
              <a:t> </a:t>
            </a:r>
            <a:r>
              <a:rPr lang="fr-FR" dirty="0" err="1"/>
              <a:t>with</a:t>
            </a:r>
            <a:r>
              <a:rPr lang="fr-FR" dirty="0"/>
              <a:t> </a:t>
            </a:r>
            <a:r>
              <a:rPr lang="fr-FR" dirty="0" err="1"/>
              <a:t>meta-analysis</a:t>
            </a:r>
            <a:r>
              <a:rPr lang="fr-FR" dirty="0"/>
              <a:t>. Clin </a:t>
            </a:r>
            <a:r>
              <a:rPr lang="fr-FR" dirty="0" err="1"/>
              <a:t>Rehabil</a:t>
            </a:r>
            <a:r>
              <a:rPr lang="fr-FR" dirty="0"/>
              <a:t>. 27 </a:t>
            </a:r>
            <a:r>
              <a:rPr lang="fr-FR" dirty="0" err="1"/>
              <a:t>juill</a:t>
            </a:r>
            <a:r>
              <a:rPr lang="fr-FR" dirty="0"/>
              <a:t> 2023;02692155231187858.</a:t>
            </a:r>
          </a:p>
          <a:p>
            <a:pPr marL="0" indent="0">
              <a:buNone/>
            </a:pPr>
            <a:r>
              <a:rPr lang="fr-FR" dirty="0" smtClean="0"/>
              <a:t>Monge </a:t>
            </a:r>
            <a:r>
              <a:rPr lang="fr-FR" dirty="0"/>
              <a:t>Pereira E, Molina Rueda F, </a:t>
            </a:r>
            <a:r>
              <a:rPr lang="fr-FR" dirty="0" err="1"/>
              <a:t>Alguacil</a:t>
            </a:r>
            <a:r>
              <a:rPr lang="fr-FR" dirty="0"/>
              <a:t> Diego IM, Cano De La </a:t>
            </a:r>
            <a:r>
              <a:rPr lang="fr-FR" dirty="0" err="1"/>
              <a:t>Cuerda</a:t>
            </a:r>
            <a:r>
              <a:rPr lang="fr-FR" dirty="0"/>
              <a:t> R, De Mauro A, </a:t>
            </a:r>
            <a:r>
              <a:rPr lang="fr-FR" dirty="0" err="1"/>
              <a:t>Miangolarra</a:t>
            </a:r>
            <a:r>
              <a:rPr lang="fr-FR" dirty="0"/>
              <a:t> Page JC. Use of </a:t>
            </a:r>
            <a:r>
              <a:rPr lang="fr-FR" dirty="0" err="1"/>
              <a:t>virtual</a:t>
            </a:r>
            <a:r>
              <a:rPr lang="fr-FR" dirty="0"/>
              <a:t> reality </a:t>
            </a:r>
            <a:r>
              <a:rPr lang="fr-FR" dirty="0" err="1"/>
              <a:t>systems</a:t>
            </a:r>
            <a:r>
              <a:rPr lang="fr-FR" dirty="0"/>
              <a:t> as proprioception </a:t>
            </a:r>
            <a:r>
              <a:rPr lang="fr-FR" dirty="0" err="1"/>
              <a:t>method</a:t>
            </a:r>
            <a:r>
              <a:rPr lang="fr-FR" dirty="0"/>
              <a:t> in </a:t>
            </a:r>
            <a:r>
              <a:rPr lang="fr-FR" dirty="0" err="1"/>
              <a:t>cerebral</a:t>
            </a:r>
            <a:r>
              <a:rPr lang="fr-FR" dirty="0"/>
              <a:t> </a:t>
            </a:r>
            <a:r>
              <a:rPr lang="fr-FR" dirty="0" err="1"/>
              <a:t>palsy</a:t>
            </a:r>
            <a:r>
              <a:rPr lang="fr-FR" dirty="0"/>
              <a:t>: </a:t>
            </a:r>
            <a:r>
              <a:rPr lang="fr-FR" dirty="0" err="1"/>
              <a:t>clinical</a:t>
            </a:r>
            <a:r>
              <a:rPr lang="fr-FR" dirty="0"/>
              <a:t> practice guideline. </a:t>
            </a:r>
            <a:r>
              <a:rPr lang="fr-FR" dirty="0" err="1"/>
              <a:t>Neurología</a:t>
            </a:r>
            <a:r>
              <a:rPr lang="fr-FR" dirty="0"/>
              <a:t> (English Edition). </a:t>
            </a:r>
            <a:r>
              <a:rPr lang="fr-FR" dirty="0" err="1"/>
              <a:t>nov</a:t>
            </a:r>
            <a:r>
              <a:rPr lang="fr-FR" dirty="0"/>
              <a:t> 2014;29(9):550‑9.</a:t>
            </a:r>
          </a:p>
          <a:p>
            <a:pPr marL="0" indent="0">
              <a:buNone/>
            </a:pPr>
            <a:r>
              <a:rPr lang="fr-FR" dirty="0" err="1" smtClean="0"/>
              <a:t>Montoro</a:t>
            </a:r>
            <a:r>
              <a:rPr lang="fr-FR" dirty="0" smtClean="0"/>
              <a:t>-Cárdenas </a:t>
            </a:r>
            <a:r>
              <a:rPr lang="fr-FR" dirty="0"/>
              <a:t>D, Cortés-Pérez I, </a:t>
            </a:r>
            <a:r>
              <a:rPr lang="fr-FR" dirty="0" err="1"/>
              <a:t>Ibancos-Losada</a:t>
            </a:r>
            <a:r>
              <a:rPr lang="fr-FR" dirty="0"/>
              <a:t> M, </a:t>
            </a:r>
            <a:r>
              <a:rPr lang="fr-FR" dirty="0" err="1"/>
              <a:t>Zagalaz-Anula</a:t>
            </a:r>
            <a:r>
              <a:rPr lang="fr-FR" dirty="0"/>
              <a:t> N, </a:t>
            </a:r>
            <a:r>
              <a:rPr lang="fr-FR" dirty="0" err="1"/>
              <a:t>Obrero-Gaitán</a:t>
            </a:r>
            <a:r>
              <a:rPr lang="fr-FR" dirty="0"/>
              <a:t> E, Osuna-Pérez M. Nintendo® Wii </a:t>
            </a:r>
            <a:r>
              <a:rPr lang="fr-FR" dirty="0" err="1"/>
              <a:t>Therapy</a:t>
            </a:r>
            <a:r>
              <a:rPr lang="fr-FR" dirty="0"/>
              <a:t> </a:t>
            </a:r>
            <a:r>
              <a:rPr lang="fr-FR" dirty="0" err="1"/>
              <a:t>Improves</a:t>
            </a:r>
            <a:r>
              <a:rPr lang="fr-FR" dirty="0"/>
              <a:t> </a:t>
            </a:r>
            <a:r>
              <a:rPr lang="fr-FR" dirty="0" err="1"/>
              <a:t>Upper</a:t>
            </a:r>
            <a:r>
              <a:rPr lang="fr-FR" dirty="0"/>
              <a:t> </a:t>
            </a:r>
            <a:r>
              <a:rPr lang="fr-FR" dirty="0" err="1"/>
              <a:t>Extremity</a:t>
            </a:r>
            <a:r>
              <a:rPr lang="fr-FR" dirty="0"/>
              <a:t> </a:t>
            </a:r>
            <a:r>
              <a:rPr lang="fr-FR" dirty="0" err="1"/>
              <a:t>Motor</a:t>
            </a:r>
            <a:r>
              <a:rPr lang="fr-FR" dirty="0"/>
              <a:t> </a:t>
            </a:r>
            <a:r>
              <a:rPr lang="fr-FR" dirty="0" err="1"/>
              <a:t>Function</a:t>
            </a:r>
            <a:r>
              <a:rPr lang="fr-FR" dirty="0"/>
              <a:t> in </a:t>
            </a:r>
            <a:r>
              <a:rPr lang="fr-FR" dirty="0" err="1"/>
              <a:t>Children</a:t>
            </a:r>
            <a:r>
              <a:rPr lang="fr-FR" dirty="0"/>
              <a:t> </a:t>
            </a:r>
            <a:r>
              <a:rPr lang="fr-FR" dirty="0" err="1"/>
              <a:t>with</a:t>
            </a:r>
            <a:r>
              <a:rPr lang="fr-FR" dirty="0"/>
              <a:t> </a:t>
            </a:r>
            <a:r>
              <a:rPr lang="fr-FR" dirty="0" err="1"/>
              <a:t>Cerebral</a:t>
            </a:r>
            <a:r>
              <a:rPr lang="fr-FR" dirty="0"/>
              <a:t> </a:t>
            </a:r>
            <a:r>
              <a:rPr lang="fr-FR" dirty="0" err="1"/>
              <a:t>Palsy</a:t>
            </a:r>
            <a:r>
              <a:rPr lang="fr-FR" dirty="0"/>
              <a:t>: A </a:t>
            </a:r>
            <a:r>
              <a:rPr lang="fr-FR" dirty="0" err="1"/>
              <a:t>Systematic</a:t>
            </a:r>
            <a:r>
              <a:rPr lang="fr-FR" dirty="0"/>
              <a:t> </a:t>
            </a:r>
            <a:r>
              <a:rPr lang="fr-FR" dirty="0" err="1"/>
              <a:t>Review</a:t>
            </a:r>
            <a:r>
              <a:rPr lang="fr-FR" dirty="0"/>
              <a:t> </a:t>
            </a:r>
            <a:r>
              <a:rPr lang="fr-FR" dirty="0" err="1"/>
              <a:t>with</a:t>
            </a:r>
            <a:r>
              <a:rPr lang="fr-FR" dirty="0"/>
              <a:t> Meta-</a:t>
            </a:r>
            <a:r>
              <a:rPr lang="fr-FR" dirty="0" err="1"/>
              <a:t>Analysis</a:t>
            </a:r>
            <a:r>
              <a:rPr lang="fr-FR" dirty="0"/>
              <a:t>. IJERPH. 28 sept 2022;19(19):12343.</a:t>
            </a:r>
          </a:p>
          <a:p>
            <a:pPr marL="0" indent="0">
              <a:buNone/>
            </a:pPr>
            <a:r>
              <a:rPr lang="en-US" dirty="0" err="1" smtClean="0"/>
              <a:t>Levac</a:t>
            </a:r>
            <a:r>
              <a:rPr lang="en-US" dirty="0" smtClean="0"/>
              <a:t> </a:t>
            </a:r>
            <a:r>
              <a:rPr lang="en-US" dirty="0"/>
              <a:t>D, </a:t>
            </a:r>
            <a:r>
              <a:rPr lang="en-US" dirty="0" err="1"/>
              <a:t>Glegg</a:t>
            </a:r>
            <a:r>
              <a:rPr lang="en-US" dirty="0"/>
              <a:t> S, Colquhoun H, Miller P, </a:t>
            </a:r>
            <a:r>
              <a:rPr lang="en-US" dirty="0" err="1"/>
              <a:t>Noubary</a:t>
            </a:r>
            <a:r>
              <a:rPr lang="en-US" dirty="0"/>
              <a:t> F. Virtual Reality and Active Videogame-Based Practice, Learning Needs, and Preferences: A Cross-Canada Survey of Physical Therapists and Occupational Therapists. Games for Health Journal. </a:t>
            </a:r>
            <a:r>
              <a:rPr lang="en-US" dirty="0" err="1"/>
              <a:t>août</a:t>
            </a:r>
            <a:r>
              <a:rPr lang="en-US" dirty="0"/>
              <a:t> 2017;6(4):217‑28.</a:t>
            </a:r>
            <a:endParaRPr lang="fr-FR" dirty="0"/>
          </a:p>
          <a:p>
            <a:pPr marL="0" indent="0">
              <a:buNone/>
            </a:pPr>
            <a:r>
              <a:rPr lang="fr-FR" dirty="0" err="1" smtClean="0"/>
              <a:t>Banerjee-Guénette</a:t>
            </a:r>
            <a:r>
              <a:rPr lang="fr-FR" dirty="0" smtClean="0"/>
              <a:t> </a:t>
            </a:r>
            <a:r>
              <a:rPr lang="fr-FR" dirty="0"/>
              <a:t>P, </a:t>
            </a:r>
            <a:r>
              <a:rPr lang="fr-FR" dirty="0" err="1"/>
              <a:t>Bigford</a:t>
            </a:r>
            <a:r>
              <a:rPr lang="fr-FR" dirty="0"/>
              <a:t> S, </a:t>
            </a:r>
            <a:r>
              <a:rPr lang="fr-FR" dirty="0" err="1"/>
              <a:t>Glegg</a:t>
            </a:r>
            <a:r>
              <a:rPr lang="fr-FR" dirty="0"/>
              <a:t> SMN. </a:t>
            </a:r>
            <a:r>
              <a:rPr lang="fr-FR" dirty="0" err="1"/>
              <a:t>Facilitating</a:t>
            </a:r>
            <a:r>
              <a:rPr lang="fr-FR" dirty="0"/>
              <a:t> the </a:t>
            </a:r>
            <a:r>
              <a:rPr lang="fr-FR" dirty="0" err="1"/>
              <a:t>Implementation</a:t>
            </a:r>
            <a:r>
              <a:rPr lang="fr-FR" dirty="0"/>
              <a:t> of Virtual Reality-</a:t>
            </a:r>
            <a:r>
              <a:rPr lang="fr-FR" dirty="0" err="1"/>
              <a:t>Based</a:t>
            </a:r>
            <a:r>
              <a:rPr lang="fr-FR" dirty="0"/>
              <a:t> </a:t>
            </a:r>
            <a:r>
              <a:rPr lang="fr-FR" dirty="0" err="1"/>
              <a:t>Therapies</a:t>
            </a:r>
            <a:r>
              <a:rPr lang="fr-FR" dirty="0"/>
              <a:t> in </a:t>
            </a:r>
            <a:r>
              <a:rPr lang="fr-FR" dirty="0" err="1"/>
              <a:t>Pediatric</a:t>
            </a:r>
            <a:r>
              <a:rPr lang="fr-FR" dirty="0"/>
              <a:t> </a:t>
            </a:r>
            <a:r>
              <a:rPr lang="fr-FR" dirty="0" err="1"/>
              <a:t>Rehabilitation</a:t>
            </a:r>
            <a:r>
              <a:rPr lang="fr-FR" dirty="0"/>
              <a:t>. Physical &amp; </a:t>
            </a:r>
            <a:r>
              <a:rPr lang="fr-FR" dirty="0" err="1"/>
              <a:t>Occupational</a:t>
            </a:r>
            <a:r>
              <a:rPr lang="fr-FR" dirty="0"/>
              <a:t> </a:t>
            </a:r>
            <a:r>
              <a:rPr lang="fr-FR" dirty="0" err="1"/>
              <a:t>Therapy</a:t>
            </a:r>
            <a:r>
              <a:rPr lang="fr-FR" dirty="0"/>
              <a:t> In </a:t>
            </a:r>
            <a:r>
              <a:rPr lang="fr-FR" dirty="0" err="1"/>
              <a:t>Pediatrics</a:t>
            </a:r>
            <a:r>
              <a:rPr lang="fr-FR" dirty="0"/>
              <a:t>. 3 mars 2020;40(2):201‑16.</a:t>
            </a:r>
          </a:p>
          <a:p>
            <a:pPr marL="0" indent="0">
              <a:buNone/>
            </a:pPr>
            <a:r>
              <a:rPr lang="fr-FR" dirty="0" err="1" smtClean="0"/>
              <a:t>Glegg</a:t>
            </a:r>
            <a:r>
              <a:rPr lang="fr-FR" dirty="0" smtClean="0"/>
              <a:t> </a:t>
            </a:r>
            <a:r>
              <a:rPr lang="fr-FR" dirty="0"/>
              <a:t>SMN, </a:t>
            </a:r>
            <a:r>
              <a:rPr lang="fr-FR" dirty="0" err="1"/>
              <a:t>Levac</a:t>
            </a:r>
            <a:r>
              <a:rPr lang="fr-FR" dirty="0"/>
              <a:t> DE. </a:t>
            </a:r>
            <a:r>
              <a:rPr lang="fr-FR" dirty="0" err="1"/>
              <a:t>Barriers</a:t>
            </a:r>
            <a:r>
              <a:rPr lang="fr-FR" dirty="0"/>
              <a:t>, </a:t>
            </a:r>
            <a:r>
              <a:rPr lang="fr-FR" dirty="0" err="1"/>
              <a:t>Facilitators</a:t>
            </a:r>
            <a:r>
              <a:rPr lang="fr-FR" dirty="0"/>
              <a:t> and Interventions to Support Virtual Reality </a:t>
            </a:r>
            <a:r>
              <a:rPr lang="fr-FR" dirty="0" err="1"/>
              <a:t>Implementation</a:t>
            </a:r>
            <a:r>
              <a:rPr lang="fr-FR" dirty="0"/>
              <a:t> in </a:t>
            </a:r>
            <a:r>
              <a:rPr lang="fr-FR" dirty="0" err="1"/>
              <a:t>Rehabilitation</a:t>
            </a:r>
            <a:r>
              <a:rPr lang="fr-FR" dirty="0"/>
              <a:t>: A </a:t>
            </a:r>
            <a:r>
              <a:rPr lang="fr-FR" dirty="0" err="1"/>
              <a:t>Scoping</a:t>
            </a:r>
            <a:r>
              <a:rPr lang="fr-FR" dirty="0"/>
              <a:t> </a:t>
            </a:r>
            <a:r>
              <a:rPr lang="fr-FR" dirty="0" err="1"/>
              <a:t>Review</a:t>
            </a:r>
            <a:r>
              <a:rPr lang="fr-FR" dirty="0"/>
              <a:t>. PM&amp;R. </a:t>
            </a:r>
            <a:r>
              <a:rPr lang="fr-FR" dirty="0" err="1"/>
              <a:t>nov</a:t>
            </a:r>
            <a:r>
              <a:rPr lang="fr-FR" dirty="0"/>
              <a:t> 2018;10(11):1237-1251.e1.</a:t>
            </a:r>
          </a:p>
          <a:p>
            <a:pPr marL="0" indent="0">
              <a:buNone/>
            </a:pPr>
            <a:r>
              <a:rPr lang="fr-FR" dirty="0" err="1" smtClean="0"/>
              <a:t>Kouijzer</a:t>
            </a:r>
            <a:r>
              <a:rPr lang="fr-FR" dirty="0" smtClean="0"/>
              <a:t> </a:t>
            </a:r>
            <a:r>
              <a:rPr lang="fr-FR" dirty="0"/>
              <a:t>MMTE, Kip H, </a:t>
            </a:r>
            <a:r>
              <a:rPr lang="fr-FR" dirty="0" err="1"/>
              <a:t>Bouman</a:t>
            </a:r>
            <a:r>
              <a:rPr lang="fr-FR" dirty="0"/>
              <a:t> YHA, </a:t>
            </a:r>
            <a:r>
              <a:rPr lang="fr-FR" dirty="0" err="1"/>
              <a:t>Kelders</a:t>
            </a:r>
            <a:r>
              <a:rPr lang="fr-FR" dirty="0"/>
              <a:t> SM. </a:t>
            </a:r>
            <a:r>
              <a:rPr lang="fr-FR" dirty="0" err="1"/>
              <a:t>Implementation</a:t>
            </a:r>
            <a:r>
              <a:rPr lang="fr-FR" dirty="0"/>
              <a:t> of </a:t>
            </a:r>
            <a:r>
              <a:rPr lang="fr-FR" dirty="0" err="1"/>
              <a:t>virtual</a:t>
            </a:r>
            <a:r>
              <a:rPr lang="fr-FR" dirty="0"/>
              <a:t> reality in </a:t>
            </a:r>
            <a:r>
              <a:rPr lang="fr-FR" dirty="0" err="1"/>
              <a:t>healthcare</a:t>
            </a:r>
            <a:r>
              <a:rPr lang="fr-FR" dirty="0"/>
              <a:t>: a </a:t>
            </a:r>
            <a:r>
              <a:rPr lang="fr-FR" dirty="0" err="1"/>
              <a:t>scoping</a:t>
            </a:r>
            <a:r>
              <a:rPr lang="fr-FR" dirty="0"/>
              <a:t> </a:t>
            </a:r>
            <a:r>
              <a:rPr lang="fr-FR" dirty="0" err="1"/>
              <a:t>review</a:t>
            </a:r>
            <a:r>
              <a:rPr lang="fr-FR" dirty="0"/>
              <a:t> on the </a:t>
            </a:r>
            <a:r>
              <a:rPr lang="fr-FR" dirty="0" err="1"/>
              <a:t>implementation</a:t>
            </a:r>
            <a:r>
              <a:rPr lang="fr-FR" dirty="0"/>
              <a:t> </a:t>
            </a:r>
            <a:r>
              <a:rPr lang="fr-FR" dirty="0" err="1"/>
              <a:t>process</a:t>
            </a:r>
            <a:r>
              <a:rPr lang="fr-FR" dirty="0"/>
              <a:t> of </a:t>
            </a:r>
            <a:r>
              <a:rPr lang="fr-FR" dirty="0" err="1"/>
              <a:t>virtual</a:t>
            </a:r>
            <a:r>
              <a:rPr lang="fr-FR" dirty="0"/>
              <a:t> reality in </a:t>
            </a:r>
            <a:r>
              <a:rPr lang="fr-FR" dirty="0" err="1"/>
              <a:t>various</a:t>
            </a:r>
            <a:r>
              <a:rPr lang="fr-FR" dirty="0"/>
              <a:t> </a:t>
            </a:r>
            <a:r>
              <a:rPr lang="fr-FR" dirty="0" err="1"/>
              <a:t>healthcare</a:t>
            </a:r>
            <a:r>
              <a:rPr lang="fr-FR" dirty="0"/>
              <a:t> settings. </a:t>
            </a:r>
            <a:r>
              <a:rPr lang="fr-FR" dirty="0" err="1"/>
              <a:t>Implement</a:t>
            </a:r>
            <a:r>
              <a:rPr lang="fr-FR" dirty="0"/>
              <a:t> </a:t>
            </a:r>
            <a:r>
              <a:rPr lang="fr-FR" dirty="0" err="1"/>
              <a:t>Sci</a:t>
            </a:r>
            <a:r>
              <a:rPr lang="fr-FR" dirty="0"/>
              <a:t> Commun. 16 juin 2023;4(1):67.</a:t>
            </a:r>
          </a:p>
          <a:p>
            <a:endParaRPr lang="fr-FR" dirty="0"/>
          </a:p>
        </p:txBody>
      </p:sp>
    </p:spTree>
    <p:extLst>
      <p:ext uri="{BB962C8B-B14F-4D97-AF65-F5344CB8AC3E}">
        <p14:creationId xmlns:p14="http://schemas.microsoft.com/office/powerpoint/2010/main" val="35872999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Références</a:t>
            </a:r>
            <a:endParaRPr lang="fr-FR" dirty="0"/>
          </a:p>
        </p:txBody>
      </p:sp>
      <p:sp>
        <p:nvSpPr>
          <p:cNvPr id="3" name="Espace réservé du contenu 2"/>
          <p:cNvSpPr>
            <a:spLocks noGrp="1"/>
          </p:cNvSpPr>
          <p:nvPr>
            <p:ph idx="1"/>
          </p:nvPr>
        </p:nvSpPr>
        <p:spPr/>
        <p:txBody>
          <a:bodyPr>
            <a:normAutofit fontScale="62500" lnSpcReduction="20000"/>
          </a:bodyPr>
          <a:lstStyle/>
          <a:p>
            <a:r>
              <a:rPr lang="fr-FR" dirty="0" smtClean="0"/>
              <a:t>Mesa-</a:t>
            </a:r>
            <a:r>
              <a:rPr lang="fr-FR" dirty="0" err="1" smtClean="0"/>
              <a:t>Gresa</a:t>
            </a:r>
            <a:r>
              <a:rPr lang="fr-FR" dirty="0" smtClean="0"/>
              <a:t> </a:t>
            </a:r>
            <a:r>
              <a:rPr lang="fr-FR" dirty="0"/>
              <a:t>P, Gil-Gómez H, </a:t>
            </a:r>
            <a:r>
              <a:rPr lang="fr-FR" dirty="0" err="1"/>
              <a:t>Lozano-Quilis</a:t>
            </a:r>
            <a:r>
              <a:rPr lang="fr-FR" dirty="0"/>
              <a:t> JA, Gil-Gómez JA. </a:t>
            </a:r>
            <a:r>
              <a:rPr lang="fr-FR" dirty="0" err="1"/>
              <a:t>Effectiveness</a:t>
            </a:r>
            <a:r>
              <a:rPr lang="fr-FR" dirty="0"/>
              <a:t> of Virtual Reality for </a:t>
            </a:r>
            <a:r>
              <a:rPr lang="fr-FR" dirty="0" err="1"/>
              <a:t>Children</a:t>
            </a:r>
            <a:r>
              <a:rPr lang="fr-FR" dirty="0"/>
              <a:t> and Adolescents </a:t>
            </a:r>
            <a:r>
              <a:rPr lang="fr-FR" dirty="0" err="1"/>
              <a:t>with</a:t>
            </a:r>
            <a:r>
              <a:rPr lang="fr-FR" dirty="0"/>
              <a:t> </a:t>
            </a:r>
            <a:r>
              <a:rPr lang="fr-FR" dirty="0" err="1"/>
              <a:t>Autism</a:t>
            </a:r>
            <a:r>
              <a:rPr lang="fr-FR" dirty="0"/>
              <a:t> Spectrum </a:t>
            </a:r>
            <a:r>
              <a:rPr lang="fr-FR" dirty="0" err="1"/>
              <a:t>Disorder</a:t>
            </a:r>
            <a:r>
              <a:rPr lang="fr-FR" dirty="0"/>
              <a:t>: An Evidence-</a:t>
            </a:r>
            <a:r>
              <a:rPr lang="fr-FR" dirty="0" err="1"/>
              <a:t>Based</a:t>
            </a:r>
            <a:r>
              <a:rPr lang="fr-FR" dirty="0"/>
              <a:t> </a:t>
            </a:r>
            <a:r>
              <a:rPr lang="fr-FR" dirty="0" err="1"/>
              <a:t>Systematic</a:t>
            </a:r>
            <a:r>
              <a:rPr lang="fr-FR" dirty="0"/>
              <a:t> </a:t>
            </a:r>
            <a:r>
              <a:rPr lang="fr-FR" dirty="0" err="1"/>
              <a:t>Review</a:t>
            </a:r>
            <a:r>
              <a:rPr lang="fr-FR" dirty="0"/>
              <a:t>. </a:t>
            </a:r>
            <a:r>
              <a:rPr lang="fr-FR" dirty="0" err="1"/>
              <a:t>Sensors</a:t>
            </a:r>
            <a:r>
              <a:rPr lang="fr-FR" dirty="0"/>
              <a:t>. 2018 </a:t>
            </a:r>
            <a:r>
              <a:rPr lang="fr-FR" dirty="0" err="1"/>
              <a:t>Aug</a:t>
            </a:r>
            <a:r>
              <a:rPr lang="fr-FR" dirty="0"/>
              <a:t> 1;18(8):2486</a:t>
            </a:r>
            <a:r>
              <a:rPr lang="fr-FR" dirty="0" smtClean="0"/>
              <a:t>.</a:t>
            </a:r>
            <a:endParaRPr lang="en-US" dirty="0"/>
          </a:p>
          <a:p>
            <a:r>
              <a:rPr lang="en-US" dirty="0"/>
              <a:t>Bell J, Decker B, Eichmann A, </a:t>
            </a:r>
            <a:r>
              <a:rPr lang="en-US" dirty="0" err="1"/>
              <a:t>Palkovich</a:t>
            </a:r>
            <a:r>
              <a:rPr lang="en-US" dirty="0"/>
              <a:t> C, </a:t>
            </a:r>
            <a:r>
              <a:rPr lang="en-US" dirty="0" err="1"/>
              <a:t>Reji</a:t>
            </a:r>
            <a:r>
              <a:rPr lang="en-US" dirty="0"/>
              <a:t> C. Effectiveness of Virtual Reality for Upper Extremity Function and Motor Performance of Children With Cerebral Palsy: A Systematic Review. The American Journal of Occupational Therapy. 2024 Mar 1;78(2):7802180180</a:t>
            </a:r>
            <a:r>
              <a:rPr lang="en-US" dirty="0" smtClean="0"/>
              <a:t>.</a:t>
            </a:r>
            <a:endParaRPr lang="en-US" dirty="0"/>
          </a:p>
          <a:p>
            <a:r>
              <a:rPr lang="en-US" dirty="0"/>
              <a:t>Han Y, Park S. Effectiveness of virtual reality on activities of daily living in children with cerebral palsy: a systematic review and meta-analysis. </a:t>
            </a:r>
            <a:r>
              <a:rPr lang="en-US" dirty="0" err="1"/>
              <a:t>PeerJ</a:t>
            </a:r>
            <a:r>
              <a:rPr lang="en-US" dirty="0"/>
              <a:t>. 2023 Aug 31;11:e15964</a:t>
            </a:r>
            <a:r>
              <a:rPr lang="en-US" dirty="0" smtClean="0"/>
              <a:t>.</a:t>
            </a:r>
            <a:endParaRPr lang="en-US" dirty="0"/>
          </a:p>
          <a:p>
            <a:r>
              <a:rPr lang="en-US" dirty="0"/>
              <a:t>Zhang Y, Li R, Miao X, Cheng LJ, Lau Y. Virtual motor training to improve the activities of daily living, hand grip, and gross motor function among children with cerebral palsy: Meta-regression analysis. Gait &amp; Posture. 2022 Jan;91:297–305</a:t>
            </a:r>
            <a:r>
              <a:rPr lang="en-US" dirty="0" smtClean="0"/>
              <a:t>.</a:t>
            </a:r>
            <a:endParaRPr lang="fr-FR" dirty="0"/>
          </a:p>
          <a:p>
            <a:r>
              <a:rPr lang="fr-FR" dirty="0" err="1"/>
              <a:t>Warnier</a:t>
            </a:r>
            <a:r>
              <a:rPr lang="fr-FR" dirty="0"/>
              <a:t> N, </a:t>
            </a:r>
            <a:r>
              <a:rPr lang="fr-FR" dirty="0" err="1"/>
              <a:t>Lambregts</a:t>
            </a:r>
            <a:r>
              <a:rPr lang="fr-FR" dirty="0"/>
              <a:t> S, Port IVD. </a:t>
            </a:r>
            <a:r>
              <a:rPr lang="fr-FR" dirty="0" err="1"/>
              <a:t>Effect</a:t>
            </a:r>
            <a:r>
              <a:rPr lang="fr-FR" dirty="0"/>
              <a:t> of Virtual Reality </a:t>
            </a:r>
            <a:r>
              <a:rPr lang="fr-FR" dirty="0" err="1"/>
              <a:t>Therapy</a:t>
            </a:r>
            <a:r>
              <a:rPr lang="fr-FR" dirty="0"/>
              <a:t> on Balance and </a:t>
            </a:r>
            <a:r>
              <a:rPr lang="fr-FR" dirty="0" err="1"/>
              <a:t>Walking</a:t>
            </a:r>
            <a:r>
              <a:rPr lang="fr-FR" dirty="0"/>
              <a:t> in </a:t>
            </a:r>
            <a:r>
              <a:rPr lang="fr-FR" dirty="0" err="1"/>
              <a:t>Children</a:t>
            </a:r>
            <a:r>
              <a:rPr lang="fr-FR" dirty="0"/>
              <a:t> </a:t>
            </a:r>
            <a:r>
              <a:rPr lang="fr-FR" dirty="0" err="1"/>
              <a:t>with</a:t>
            </a:r>
            <a:r>
              <a:rPr lang="fr-FR" dirty="0"/>
              <a:t> </a:t>
            </a:r>
            <a:r>
              <a:rPr lang="fr-FR" dirty="0" err="1"/>
              <a:t>Cerebral</a:t>
            </a:r>
            <a:r>
              <a:rPr lang="fr-FR" dirty="0"/>
              <a:t> </a:t>
            </a:r>
            <a:r>
              <a:rPr lang="fr-FR" dirty="0" err="1"/>
              <a:t>Palsy</a:t>
            </a:r>
            <a:r>
              <a:rPr lang="fr-FR" dirty="0"/>
              <a:t>: A </a:t>
            </a:r>
            <a:r>
              <a:rPr lang="fr-FR" dirty="0" err="1"/>
              <a:t>Systematic</a:t>
            </a:r>
            <a:r>
              <a:rPr lang="fr-FR" dirty="0"/>
              <a:t> </a:t>
            </a:r>
            <a:r>
              <a:rPr lang="fr-FR" dirty="0" err="1"/>
              <a:t>Review</a:t>
            </a:r>
            <a:r>
              <a:rPr lang="fr-FR" dirty="0"/>
              <a:t>. </a:t>
            </a:r>
            <a:r>
              <a:rPr lang="fr-FR" dirty="0" err="1"/>
              <a:t>Developmental</a:t>
            </a:r>
            <a:r>
              <a:rPr lang="fr-FR" dirty="0"/>
              <a:t> </a:t>
            </a:r>
            <a:r>
              <a:rPr lang="fr-FR" dirty="0" err="1"/>
              <a:t>Neurorehabilitation</a:t>
            </a:r>
            <a:r>
              <a:rPr lang="fr-FR" dirty="0"/>
              <a:t>. 2020 </a:t>
            </a:r>
            <a:r>
              <a:rPr lang="fr-FR" dirty="0" err="1"/>
              <a:t>Nov</a:t>
            </a:r>
            <a:r>
              <a:rPr lang="fr-FR" dirty="0"/>
              <a:t> 16;23(8):502–18</a:t>
            </a:r>
            <a:r>
              <a:rPr lang="fr-FR" dirty="0" smtClean="0"/>
              <a:t>.</a:t>
            </a:r>
            <a:endParaRPr lang="fr-FR" dirty="0"/>
          </a:p>
          <a:p>
            <a:r>
              <a:rPr lang="fr-FR" dirty="0"/>
              <a:t>Wu J, </a:t>
            </a:r>
            <a:r>
              <a:rPr lang="fr-FR" dirty="0" err="1"/>
              <a:t>Loprinzi</a:t>
            </a:r>
            <a:r>
              <a:rPr lang="fr-FR" dirty="0"/>
              <a:t> PD, </a:t>
            </a:r>
            <a:r>
              <a:rPr lang="fr-FR" dirty="0" err="1"/>
              <a:t>Ren</a:t>
            </a:r>
            <a:r>
              <a:rPr lang="fr-FR" dirty="0"/>
              <a:t> Z. The </a:t>
            </a:r>
            <a:r>
              <a:rPr lang="fr-FR" dirty="0" err="1"/>
              <a:t>Rehabilitative</a:t>
            </a:r>
            <a:r>
              <a:rPr lang="fr-FR" dirty="0"/>
              <a:t> </a:t>
            </a:r>
            <a:r>
              <a:rPr lang="fr-FR" dirty="0" err="1"/>
              <a:t>Effects</a:t>
            </a:r>
            <a:r>
              <a:rPr lang="fr-FR" dirty="0"/>
              <a:t> of Virtual Reality </a:t>
            </a:r>
            <a:r>
              <a:rPr lang="fr-FR" dirty="0" err="1"/>
              <a:t>Games</a:t>
            </a:r>
            <a:r>
              <a:rPr lang="fr-FR" dirty="0"/>
              <a:t> on Balance Performance </a:t>
            </a:r>
            <a:r>
              <a:rPr lang="fr-FR" dirty="0" err="1"/>
              <a:t>among</a:t>
            </a:r>
            <a:r>
              <a:rPr lang="fr-FR" dirty="0"/>
              <a:t> </a:t>
            </a:r>
            <a:r>
              <a:rPr lang="fr-FR" dirty="0" err="1"/>
              <a:t>Children</a:t>
            </a:r>
            <a:r>
              <a:rPr lang="fr-FR" dirty="0"/>
              <a:t> </a:t>
            </a:r>
            <a:r>
              <a:rPr lang="fr-FR" dirty="0" err="1"/>
              <a:t>with</a:t>
            </a:r>
            <a:r>
              <a:rPr lang="fr-FR" dirty="0"/>
              <a:t> </a:t>
            </a:r>
            <a:r>
              <a:rPr lang="fr-FR" dirty="0" err="1"/>
              <a:t>Cerebral</a:t>
            </a:r>
            <a:r>
              <a:rPr lang="fr-FR" dirty="0"/>
              <a:t> </a:t>
            </a:r>
            <a:r>
              <a:rPr lang="fr-FR" dirty="0" err="1"/>
              <a:t>Palsy</a:t>
            </a:r>
            <a:r>
              <a:rPr lang="fr-FR" dirty="0"/>
              <a:t>: A Meta-</a:t>
            </a:r>
            <a:r>
              <a:rPr lang="fr-FR" dirty="0" err="1"/>
              <a:t>Analysis</a:t>
            </a:r>
            <a:r>
              <a:rPr lang="fr-FR" dirty="0"/>
              <a:t> of </a:t>
            </a:r>
            <a:r>
              <a:rPr lang="fr-FR" dirty="0" err="1"/>
              <a:t>Randomized</a:t>
            </a:r>
            <a:r>
              <a:rPr lang="fr-FR" dirty="0"/>
              <a:t> </a:t>
            </a:r>
            <a:r>
              <a:rPr lang="fr-FR" dirty="0" err="1"/>
              <a:t>Controlled</a:t>
            </a:r>
            <a:r>
              <a:rPr lang="fr-FR" dirty="0"/>
              <a:t> Trials. IJERPH. 2019 </a:t>
            </a:r>
            <a:r>
              <a:rPr lang="fr-FR" dirty="0" err="1"/>
              <a:t>Oct</a:t>
            </a:r>
            <a:r>
              <a:rPr lang="fr-FR" dirty="0"/>
              <a:t> 28;16(21):4161</a:t>
            </a:r>
            <a:r>
              <a:rPr lang="fr-FR" dirty="0" smtClean="0"/>
              <a:t>.</a:t>
            </a:r>
            <a:endParaRPr lang="fr-FR" dirty="0"/>
          </a:p>
          <a:p>
            <a:r>
              <a:rPr lang="fr-FR" dirty="0" err="1"/>
              <a:t>Ghai</a:t>
            </a:r>
            <a:r>
              <a:rPr lang="fr-FR" dirty="0"/>
              <a:t> S, </a:t>
            </a:r>
            <a:r>
              <a:rPr lang="fr-FR" dirty="0" err="1"/>
              <a:t>Ghai</a:t>
            </a:r>
            <a:r>
              <a:rPr lang="fr-FR" dirty="0"/>
              <a:t> I. Virtual Reality </a:t>
            </a:r>
            <a:r>
              <a:rPr lang="fr-FR" dirty="0" err="1"/>
              <a:t>Enhances</a:t>
            </a:r>
            <a:r>
              <a:rPr lang="fr-FR" dirty="0"/>
              <a:t> </a:t>
            </a:r>
            <a:r>
              <a:rPr lang="fr-FR" dirty="0" err="1"/>
              <a:t>Gait</a:t>
            </a:r>
            <a:r>
              <a:rPr lang="fr-FR" dirty="0"/>
              <a:t> in </a:t>
            </a:r>
            <a:r>
              <a:rPr lang="fr-FR" dirty="0" err="1"/>
              <a:t>Cerebral</a:t>
            </a:r>
            <a:r>
              <a:rPr lang="fr-FR" dirty="0"/>
              <a:t> </a:t>
            </a:r>
            <a:r>
              <a:rPr lang="fr-FR" dirty="0" err="1"/>
              <a:t>Palsy</a:t>
            </a:r>
            <a:r>
              <a:rPr lang="fr-FR" dirty="0"/>
              <a:t>: A Training Dose-</a:t>
            </a:r>
            <a:r>
              <a:rPr lang="fr-FR" dirty="0" err="1"/>
              <a:t>Response</a:t>
            </a:r>
            <a:r>
              <a:rPr lang="fr-FR" dirty="0"/>
              <a:t> Meta-</a:t>
            </a:r>
            <a:r>
              <a:rPr lang="fr-FR" dirty="0" err="1"/>
              <a:t>Analysis</a:t>
            </a:r>
            <a:r>
              <a:rPr lang="fr-FR" dirty="0"/>
              <a:t>. Front </a:t>
            </a:r>
            <a:r>
              <a:rPr lang="fr-FR" dirty="0" err="1"/>
              <a:t>Neurol</a:t>
            </a:r>
            <a:r>
              <a:rPr lang="fr-FR" dirty="0"/>
              <a:t>. 2019 Mar 26;10:236</a:t>
            </a:r>
            <a:r>
              <a:rPr lang="fr-FR" dirty="0" smtClean="0"/>
              <a:t>.</a:t>
            </a:r>
            <a:endParaRPr lang="fr-FR" dirty="0"/>
          </a:p>
          <a:p>
            <a:r>
              <a:rPr lang="fr-FR" dirty="0" err="1"/>
              <a:t>Shahmoradi</a:t>
            </a:r>
            <a:r>
              <a:rPr lang="fr-FR" dirty="0"/>
              <a:t> L, </a:t>
            </a:r>
            <a:r>
              <a:rPr lang="fr-FR" dirty="0" err="1"/>
              <a:t>Rezayi</a:t>
            </a:r>
            <a:r>
              <a:rPr lang="fr-FR" dirty="0"/>
              <a:t> S. Cognitive </a:t>
            </a:r>
            <a:r>
              <a:rPr lang="fr-FR" dirty="0" err="1"/>
              <a:t>rehabilitation</a:t>
            </a:r>
            <a:r>
              <a:rPr lang="fr-FR" dirty="0"/>
              <a:t> in people </a:t>
            </a:r>
            <a:r>
              <a:rPr lang="fr-FR" dirty="0" err="1"/>
              <a:t>with</a:t>
            </a:r>
            <a:r>
              <a:rPr lang="fr-FR" dirty="0"/>
              <a:t> </a:t>
            </a:r>
            <a:r>
              <a:rPr lang="fr-FR" dirty="0" err="1"/>
              <a:t>autism</a:t>
            </a:r>
            <a:r>
              <a:rPr lang="fr-FR" dirty="0"/>
              <a:t> </a:t>
            </a:r>
            <a:r>
              <a:rPr lang="fr-FR" dirty="0" err="1"/>
              <a:t>spectrum</a:t>
            </a:r>
            <a:r>
              <a:rPr lang="fr-FR" dirty="0"/>
              <a:t> </a:t>
            </a:r>
            <a:r>
              <a:rPr lang="fr-FR" dirty="0" err="1"/>
              <a:t>disorder</a:t>
            </a:r>
            <a:r>
              <a:rPr lang="fr-FR" dirty="0"/>
              <a:t>: a </a:t>
            </a:r>
            <a:r>
              <a:rPr lang="fr-FR" dirty="0" err="1"/>
              <a:t>systematic</a:t>
            </a:r>
            <a:r>
              <a:rPr lang="fr-FR" dirty="0"/>
              <a:t> </a:t>
            </a:r>
            <a:r>
              <a:rPr lang="fr-FR" dirty="0" err="1"/>
              <a:t>review</a:t>
            </a:r>
            <a:r>
              <a:rPr lang="fr-FR" dirty="0"/>
              <a:t> of </a:t>
            </a:r>
            <a:r>
              <a:rPr lang="fr-FR" dirty="0" err="1"/>
              <a:t>emerging</a:t>
            </a:r>
            <a:r>
              <a:rPr lang="fr-FR" dirty="0"/>
              <a:t> </a:t>
            </a:r>
            <a:r>
              <a:rPr lang="fr-FR" dirty="0" err="1"/>
              <a:t>virtual</a:t>
            </a:r>
            <a:r>
              <a:rPr lang="fr-FR" dirty="0"/>
              <a:t> reality-</a:t>
            </a:r>
            <a:r>
              <a:rPr lang="fr-FR" dirty="0" err="1"/>
              <a:t>based</a:t>
            </a:r>
            <a:r>
              <a:rPr lang="fr-FR" dirty="0"/>
              <a:t> </a:t>
            </a:r>
            <a:r>
              <a:rPr lang="fr-FR" dirty="0" err="1"/>
              <a:t>approaches</a:t>
            </a:r>
            <a:r>
              <a:rPr lang="fr-FR" dirty="0"/>
              <a:t>. J </a:t>
            </a:r>
            <a:r>
              <a:rPr lang="fr-FR" dirty="0" err="1"/>
              <a:t>Neuroeng</a:t>
            </a:r>
            <a:r>
              <a:rPr lang="fr-FR" dirty="0"/>
              <a:t> </a:t>
            </a:r>
            <a:r>
              <a:rPr lang="fr-FR" dirty="0" err="1"/>
              <a:t>Rehabil</a:t>
            </a:r>
            <a:r>
              <a:rPr lang="fr-FR" dirty="0"/>
              <a:t>. 2022 </a:t>
            </a:r>
            <a:r>
              <a:rPr lang="fr-FR" dirty="0" err="1"/>
              <a:t>Aug</a:t>
            </a:r>
            <a:r>
              <a:rPr lang="fr-FR" dirty="0"/>
              <a:t> 18;19:91</a:t>
            </a:r>
            <a:r>
              <a:rPr lang="fr-FR" dirty="0" smtClean="0"/>
              <a:t>.</a:t>
            </a:r>
            <a:endParaRPr lang="fr-FR" dirty="0"/>
          </a:p>
          <a:p>
            <a:r>
              <a:rPr lang="fr-FR" dirty="0" err="1"/>
              <a:t>Eijlers</a:t>
            </a:r>
            <a:r>
              <a:rPr lang="fr-FR" dirty="0"/>
              <a:t> R, </a:t>
            </a:r>
            <a:r>
              <a:rPr lang="fr-FR" dirty="0" err="1"/>
              <a:t>Utens</a:t>
            </a:r>
            <a:r>
              <a:rPr lang="fr-FR" dirty="0"/>
              <a:t> EMWJ, </a:t>
            </a:r>
            <a:r>
              <a:rPr lang="fr-FR" dirty="0" err="1"/>
              <a:t>Staals</a:t>
            </a:r>
            <a:r>
              <a:rPr lang="fr-FR" dirty="0"/>
              <a:t> LM, de </a:t>
            </a:r>
            <a:r>
              <a:rPr lang="fr-FR" dirty="0" err="1"/>
              <a:t>Nijs</a:t>
            </a:r>
            <a:r>
              <a:rPr lang="fr-FR" dirty="0"/>
              <a:t> PFA, Berghmans JM, </a:t>
            </a:r>
            <a:r>
              <a:rPr lang="fr-FR" dirty="0" err="1"/>
              <a:t>Wijnen</a:t>
            </a:r>
            <a:r>
              <a:rPr lang="fr-FR" dirty="0"/>
              <a:t> RMH, et al. </a:t>
            </a:r>
            <a:r>
              <a:rPr lang="fr-FR" dirty="0" err="1"/>
              <a:t>Systematic</a:t>
            </a:r>
            <a:r>
              <a:rPr lang="fr-FR" dirty="0"/>
              <a:t> </a:t>
            </a:r>
            <a:r>
              <a:rPr lang="fr-FR" dirty="0" err="1"/>
              <a:t>Review</a:t>
            </a:r>
            <a:r>
              <a:rPr lang="fr-FR" dirty="0"/>
              <a:t> and Meta-</a:t>
            </a:r>
            <a:r>
              <a:rPr lang="fr-FR" dirty="0" err="1"/>
              <a:t>analysis</a:t>
            </a:r>
            <a:r>
              <a:rPr lang="fr-FR" dirty="0"/>
              <a:t> of Virtual Reality in </a:t>
            </a:r>
            <a:r>
              <a:rPr lang="fr-FR" dirty="0" err="1"/>
              <a:t>Pediatrics</a:t>
            </a:r>
            <a:r>
              <a:rPr lang="fr-FR" dirty="0"/>
              <a:t>: </a:t>
            </a:r>
            <a:r>
              <a:rPr lang="fr-FR" dirty="0" err="1"/>
              <a:t>Effects</a:t>
            </a:r>
            <a:r>
              <a:rPr lang="fr-FR" dirty="0"/>
              <a:t> on Pain and </a:t>
            </a:r>
            <a:r>
              <a:rPr lang="fr-FR" dirty="0" err="1"/>
              <a:t>Anxiety</a:t>
            </a:r>
            <a:r>
              <a:rPr lang="fr-FR" dirty="0"/>
              <a:t>. </a:t>
            </a:r>
            <a:r>
              <a:rPr lang="fr-FR" dirty="0" err="1"/>
              <a:t>Anesthesia</a:t>
            </a:r>
            <a:r>
              <a:rPr lang="fr-FR" dirty="0"/>
              <a:t> &amp; </a:t>
            </a:r>
            <a:r>
              <a:rPr lang="fr-FR" dirty="0" err="1"/>
              <a:t>Analgesia</a:t>
            </a:r>
            <a:r>
              <a:rPr lang="fr-FR" dirty="0"/>
              <a:t>. 2019 Nov;129(5):</a:t>
            </a:r>
            <a:r>
              <a:rPr lang="fr-FR" dirty="0" smtClean="0"/>
              <a:t>1344–53</a:t>
            </a:r>
            <a:endParaRPr lang="en-US" dirty="0"/>
          </a:p>
          <a:p>
            <a:endParaRPr lang="fr-FR" dirty="0"/>
          </a:p>
          <a:p>
            <a:endParaRPr lang="fr-FR" dirty="0"/>
          </a:p>
        </p:txBody>
      </p:sp>
    </p:spTree>
    <p:extLst>
      <p:ext uri="{BB962C8B-B14F-4D97-AF65-F5344CB8AC3E}">
        <p14:creationId xmlns:p14="http://schemas.microsoft.com/office/powerpoint/2010/main" val="2534025852"/>
      </p:ext>
    </p:extLst>
  </p:cSld>
  <p:clrMapOvr>
    <a:masterClrMapping/>
  </p:clrMapOvr>
  <p:timing>
    <p:tnLst>
      <p:par>
        <p:cTn id="1" dur="indefinite" restart="never" nodeType="tmRoot"/>
      </p:par>
    </p:tnLst>
  </p:timing>
</p:sld>
</file>

<file path=ppt/theme/theme1.xml><?xml version="1.0" encoding="utf-8"?>
<a:theme xmlns:a="http://schemas.openxmlformats.org/drawingml/2006/main" name="Rétrospective">
  <a:themeElements>
    <a:clrScheme name="Rétrospective">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361</TotalTime>
  <Words>1214</Words>
  <Application>Microsoft Office PowerPoint</Application>
  <PresentationFormat>Grand écran</PresentationFormat>
  <Paragraphs>116</Paragraphs>
  <Slides>16</Slides>
  <Notes>7</Notes>
  <HiddenSlides>0</HiddenSlides>
  <MMClips>2</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16</vt:i4>
      </vt:variant>
    </vt:vector>
  </HeadingPairs>
  <TitlesOfParts>
    <vt:vector size="22" baseType="lpstr">
      <vt:lpstr>Arial</vt:lpstr>
      <vt:lpstr>Calibri</vt:lpstr>
      <vt:lpstr>Calibri Light</vt:lpstr>
      <vt:lpstr>Wingdings</vt:lpstr>
      <vt:lpstr>Rétrospective</vt:lpstr>
      <vt:lpstr>Thème Office</vt:lpstr>
      <vt:lpstr>Utilisation et intégration de la réalité virtuelle en réadaptation de l’enfant</vt:lpstr>
      <vt:lpstr>Contexte : la réalité virtuelle en réadaptation de l’enfant</vt:lpstr>
      <vt:lpstr>La réalité virtuelle</vt:lpstr>
      <vt:lpstr>Résultats prometteurs</vt:lpstr>
      <vt:lpstr>Réalité virtuelle et apprentissage moteur</vt:lpstr>
      <vt:lpstr>Mais peu utilisée en pratique clinique</vt:lpstr>
      <vt:lpstr>Le Technothèque</vt:lpstr>
      <vt:lpstr>Objectifs</vt:lpstr>
      <vt:lpstr>Intérêts de la Technothèque:</vt:lpstr>
      <vt:lpstr>Jeux proposés</vt:lpstr>
      <vt:lpstr>Technothèques en France</vt:lpstr>
      <vt:lpstr>Exemples</vt:lpstr>
      <vt:lpstr>Exemples</vt:lpstr>
      <vt:lpstr>Merci de votre attention ! Des questions?</vt:lpstr>
      <vt:lpstr>Références</vt:lpstr>
      <vt:lpstr>Références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HERVO Jéromine</dc:creator>
  <cp:lastModifiedBy>HERVO Jéromine</cp:lastModifiedBy>
  <cp:revision>50</cp:revision>
  <dcterms:created xsi:type="dcterms:W3CDTF">2024-10-21T15:02:31Z</dcterms:created>
  <dcterms:modified xsi:type="dcterms:W3CDTF">2024-11-21T20:05:54Z</dcterms:modified>
</cp:coreProperties>
</file>