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gbvQC/Chc4tVJ7XLAnEEaFjElh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b50d85bb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b50d85b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b50d85bb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5b50d85bbe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b50d85bb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35b50d85bbe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b50d85bb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35b50d85bbe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5b50d85bb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35b50d85bbe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b50d85bb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35b50d85bbe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b50d85bb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5b50d85bbe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b50d85bbe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5b50d85bb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b50d85bbe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b50d85bb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onlinelibrary.wiley.com/doi/full/10.1111/dmcn.12140" TargetMode="External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hyperlink" Target="https://www.rekre.fr/_files/ugd/05e809_f6e5277696034da5bee27b76c551c2d1.pdf" TargetMode="External"/><Relationship Id="rId5" Type="http://schemas.openxmlformats.org/officeDocument/2006/relationships/hyperlink" Target="https://www.rekre.fr/general-4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Relationship Id="rId4" Type="http://schemas.openxmlformats.org/officeDocument/2006/relationships/image" Target="../media/image11.jpg"/><Relationship Id="rId5" Type="http://schemas.openxmlformats.org/officeDocument/2006/relationships/hyperlink" Target="https://cdn.editions-chu-sainte-justine.org/system/books/document1s/000/000/011/original/Grille.pdf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hyperlink" Target="https://www.cofemer.fr/cofemer/ckeditorImage/Files/ECHELLES%20ADULTES%20TOME%202_page15.pdf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handicap.gouv.fr/sites/handicap/files/2025-04/Livret-reperage-professionnels-parents-enfant-0-3-ans-formulaire.pdf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fr-FR"/>
              <a:t>Les signes d’appel chez les enfants de 0 à 3 ans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b50d85bbe_0_0"/>
          <p:cNvSpPr txBox="1"/>
          <p:nvPr>
            <p:ph type="ctrTitle"/>
          </p:nvPr>
        </p:nvSpPr>
        <p:spPr>
          <a:xfrm>
            <a:off x="1414550" y="595276"/>
            <a:ext cx="9253500" cy="905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Nuage de mots</a:t>
            </a:r>
            <a:endParaRPr/>
          </a:p>
        </p:txBody>
      </p:sp>
      <p:sp>
        <p:nvSpPr>
          <p:cNvPr id="91" name="Google Shape;91;g35b50d85bbe_0_0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/>
              <a:t>Brainstorming – échange d’idée</a:t>
            </a:r>
            <a:br>
              <a:rPr lang="fr-FR"/>
            </a:br>
            <a:endParaRPr/>
          </a:p>
        </p:txBody>
      </p:sp>
      <p:sp>
        <p:nvSpPr>
          <p:cNvPr id="97" name="Google Shape;9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Différents Domaines</a:t>
            </a:r>
            <a:endParaRPr>
              <a:solidFill>
                <a:srgbClr val="FF0000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fr-FR">
                <a:solidFill>
                  <a:srgbClr val="FF0000"/>
                </a:solidFill>
              </a:rPr>
              <a:t>Neuromoteur 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lang="fr-FR">
                <a:solidFill>
                  <a:srgbClr val="FF0000"/>
                </a:solidFill>
              </a:rPr>
              <a:t>Hypo/hypertonie – dysharmonie – dysharmonies et asymétries</a:t>
            </a:r>
            <a:endParaRPr>
              <a:solidFill>
                <a:srgbClr val="FF0000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•"/>
            </a:pPr>
            <a:r>
              <a:rPr lang="fr-FR">
                <a:solidFill>
                  <a:schemeClr val="accent1"/>
                </a:solidFill>
              </a:rPr>
              <a:t>Émotionnel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•"/>
            </a:pPr>
            <a:r>
              <a:rPr lang="fr-FR">
                <a:solidFill>
                  <a:schemeClr val="accent6"/>
                </a:solidFill>
              </a:rPr>
              <a:t>Sensoriel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2800"/>
              <a:buChar char="•"/>
            </a:pPr>
            <a:r>
              <a:rPr lang="fr-FR">
                <a:solidFill>
                  <a:srgbClr val="7030A0"/>
                </a:solidFill>
              </a:rPr>
              <a:t>Relationnel – attachement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•"/>
            </a:pPr>
            <a:r>
              <a:rPr lang="fr-FR">
                <a:solidFill>
                  <a:schemeClr val="accent4"/>
                </a:solidFill>
              </a:rPr>
              <a:t>Cognitif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•"/>
            </a:pPr>
            <a:r>
              <a:rPr lang="fr-FR">
                <a:solidFill>
                  <a:schemeClr val="accent2"/>
                </a:solidFill>
              </a:rPr>
              <a:t>Végétatif</a:t>
            </a:r>
            <a:r>
              <a:rPr lang="fr-FR"/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/>
          <p:nvPr>
            <p:ph type="title"/>
          </p:nvPr>
        </p:nvSpPr>
        <p:spPr>
          <a:xfrm>
            <a:off x="973122" y="182396"/>
            <a:ext cx="10380677" cy="11766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Les outils de dépistage</a:t>
            </a:r>
            <a:endParaRPr>
              <a:solidFill>
                <a:srgbClr val="92D050"/>
              </a:solidFill>
            </a:endParaRPr>
          </a:p>
        </p:txBody>
      </p:sp>
      <p:sp>
        <p:nvSpPr>
          <p:cNvPr id="103" name="Google Shape;103;p3"/>
          <p:cNvSpPr txBox="1"/>
          <p:nvPr>
            <p:ph idx="1" type="body"/>
          </p:nvPr>
        </p:nvSpPr>
        <p:spPr>
          <a:xfrm>
            <a:off x="144379" y="1359033"/>
            <a:ext cx="11209500" cy="5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43522" lvl="0" marL="228600" rtl="0" algn="l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fr-FR" sz="2200">
                <a:latin typeface="Arial"/>
                <a:ea typeface="Arial"/>
                <a:cs typeface="Arial"/>
                <a:sym typeface="Arial"/>
              </a:rPr>
              <a:t>Analyse vidéo des Mouvements Généraux</a:t>
            </a:r>
            <a:r>
              <a:rPr lang="fr-FR" sz="2200">
                <a:latin typeface="Arial"/>
                <a:ea typeface="Arial"/>
                <a:cs typeface="Arial"/>
                <a:sym typeface="Arial"/>
              </a:rPr>
              <a:t> :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pré-terme jusqu’à 3-4-5 mois post terme.( prédiction fiable à 98% dans la prédiction des paralysies cérébrales contre l’IRM 88% à 100%) https://onlinelibrary.wiley.com/doi/full/10.1111/dmcn.12140</a:t>
            </a:r>
            <a:r>
              <a:rPr lang="fr-FR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243522" lvl="0" marL="228600" rtl="0" algn="l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fr-FR" sz="2200">
                <a:latin typeface="Arial"/>
                <a:ea typeface="Arial"/>
                <a:cs typeface="Arial"/>
                <a:sym typeface="Arial"/>
              </a:rPr>
              <a:t>Réflexes archaïques</a:t>
            </a:r>
            <a:r>
              <a:rPr lang="fr-FR" sz="2200">
                <a:latin typeface="Arial"/>
                <a:ea typeface="Arial"/>
                <a:cs typeface="Arial"/>
                <a:sym typeface="Arial"/>
              </a:rPr>
              <a:t> :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surveillance de leur disparition entre 3 et 12 mois.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46367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43522" lvl="0" marL="228600" rtl="0" algn="l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fr-FR" sz="2200">
                <a:latin typeface="Arial"/>
                <a:ea typeface="Arial"/>
                <a:cs typeface="Arial"/>
                <a:sym typeface="Arial"/>
              </a:rPr>
              <a:t>Aptitudes motrices innées</a:t>
            </a:r>
            <a:r>
              <a:rPr lang="fr-FR" sz="2200">
                <a:latin typeface="Arial"/>
                <a:ea typeface="Arial"/>
                <a:cs typeface="Arial"/>
                <a:sym typeface="Arial"/>
              </a:rPr>
              <a:t> :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Recherche des automatismes  d’adaptation posturale en situation de anti gravitaire (qualité de leur recrutement). puis  les réactions d’équilibration = parachutes antérieures vers 6 mois- latérales vers 8 mois- postérieurs vers 10 mois.qualité de leur recrutement.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46367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43522" lvl="0" marL="228600" rtl="0" algn="l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fr-FR" sz="2200">
                <a:latin typeface="Arial"/>
                <a:ea typeface="Arial"/>
                <a:cs typeface="Arial"/>
                <a:sym typeface="Arial"/>
              </a:rPr>
              <a:t>HINE</a:t>
            </a:r>
            <a:r>
              <a:rPr lang="fr-FR" sz="2200">
                <a:latin typeface="Arial"/>
                <a:ea typeface="Arial"/>
                <a:cs typeface="Arial"/>
                <a:sym typeface="Arial"/>
              </a:rPr>
              <a:t> :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Hammersmith Infant Neurological Examination</a:t>
            </a:r>
            <a:r>
              <a:rPr lang="fr-FR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de 3 à 24 mois à forte prédiction de PC.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46367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43522" lvl="0" marL="228600" rtl="0" algn="l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fr-FR" sz="2200">
                <a:latin typeface="Arial"/>
                <a:ea typeface="Arial"/>
                <a:cs typeface="Arial"/>
                <a:sym typeface="Arial"/>
              </a:rPr>
              <a:t>Spasticité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après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 6 mois echelle de Tardieu ou Ashworth modifiée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46367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43522" lvl="0" marL="228600" rtl="0" algn="l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b="1" lang="fr-FR" sz="2200">
                <a:latin typeface="Arial"/>
                <a:ea typeface="Arial"/>
                <a:cs typeface="Arial"/>
                <a:sym typeface="Arial"/>
              </a:rPr>
              <a:t>Denver</a:t>
            </a:r>
            <a:r>
              <a:rPr b="1" lang="fr-FR" sz="1400">
                <a:latin typeface="Arial"/>
                <a:ea typeface="Arial"/>
                <a:cs typeface="Arial"/>
                <a:sym typeface="Arial"/>
              </a:rPr>
              <a:t> </a:t>
            </a:r>
            <a:endParaRPr b="1"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43522" lvl="0" marL="228600" rtl="0" algn="l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fr-FR" sz="2200">
                <a:latin typeface="Arial"/>
                <a:ea typeface="Arial"/>
                <a:cs typeface="Arial"/>
                <a:sym typeface="Arial"/>
              </a:rPr>
              <a:t>Echelle </a:t>
            </a:r>
            <a:r>
              <a:rPr b="1" lang="fr-FR" sz="2200">
                <a:latin typeface="Arial"/>
                <a:ea typeface="Arial"/>
                <a:cs typeface="Arial"/>
                <a:sym typeface="Arial"/>
              </a:rPr>
              <a:t>Newborn Behavorial Observation</a:t>
            </a:r>
            <a:r>
              <a:rPr lang="fr-FR" sz="2200">
                <a:latin typeface="Arial"/>
                <a:ea typeface="Arial"/>
                <a:cs typeface="Arial"/>
                <a:sym typeface="Arial"/>
              </a:rPr>
              <a:t>  NBO :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observation des comportements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400">
                <a:latin typeface="Arial"/>
                <a:ea typeface="Arial"/>
                <a:cs typeface="Arial"/>
                <a:sym typeface="Arial"/>
              </a:rPr>
              <a:t>	structurés du nourrisson dans les 2 mois post terme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3202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lang="fr-FR"/>
              <a:t>Amiel Tison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Calibri"/>
              <a:buNone/>
            </a:pPr>
            <a:r>
              <a:rPr lang="fr-FR">
                <a:solidFill>
                  <a:schemeClr val="accent6"/>
                </a:solidFill>
              </a:rPr>
              <a:t>Mouvements généraux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09" name="Google Shape;10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66700" lvl="0" marL="228600" rtl="0" algn="l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fr-FR" sz="1600">
                <a:latin typeface="Arial"/>
                <a:ea typeface="Arial"/>
                <a:cs typeface="Arial"/>
                <a:sym typeface="Arial"/>
              </a:rPr>
              <a:t>pré-terme jusqu’à 3-4-5 mois post terme.( prédiction fiable à 98% dans la prédiction des paralysies cérébrales contre l’IRM 88% à 100%) </a:t>
            </a:r>
            <a:r>
              <a:rPr lang="fr-FR" sz="16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https://onlinelibrary.wiley.com/doi/full/10.1111/dmcn.12140</a:t>
            </a:r>
            <a:r>
              <a:rPr lang="fr-FR" sz="1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17900" y="2580225"/>
            <a:ext cx="8295725" cy="39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Calibri"/>
              <a:buNone/>
            </a:pPr>
            <a:r>
              <a:rPr lang="fr-FR">
                <a:solidFill>
                  <a:schemeClr val="accent6"/>
                </a:solidFill>
              </a:rPr>
              <a:t>Reflexes archaiques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16" name="Google Shape;116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228600" rtl="0" algn="l"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fr-FR" sz="27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100">
                <a:latin typeface="Arial"/>
                <a:ea typeface="Arial"/>
                <a:cs typeface="Arial"/>
                <a:sym typeface="Arial"/>
              </a:rPr>
              <a:t>surveillance de leur disparition ou asymétrie entre 3 et 12 mois. </a:t>
            </a:r>
            <a:endParaRPr sz="35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900"/>
              <a:t>Moro 4/6 mois</a:t>
            </a:r>
            <a:endParaRPr sz="2900"/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900"/>
              <a:t>Succion 6 mois</a:t>
            </a:r>
            <a:endParaRPr sz="2900"/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900"/>
              <a:t>Grassping 6 mois</a:t>
            </a:r>
            <a:endParaRPr sz="2900"/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900"/>
              <a:t>Points cardinaux 4 mois</a:t>
            </a:r>
            <a:endParaRPr sz="2900"/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900"/>
              <a:t>Babinski</a:t>
            </a:r>
            <a:endParaRPr sz="2900"/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900"/>
              <a:t>asymétrie du cou</a:t>
            </a:r>
            <a:endParaRPr sz="2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b50d85bbe_0_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>
                <a:solidFill>
                  <a:srgbClr val="92D050"/>
                </a:solidFill>
              </a:rPr>
              <a:t>Aptitudes motrices innées</a:t>
            </a:r>
            <a:endParaRPr>
              <a:solidFill>
                <a:srgbClr val="92D050"/>
              </a:solidFill>
            </a:endParaRPr>
          </a:p>
        </p:txBody>
      </p:sp>
      <p:sp>
        <p:nvSpPr>
          <p:cNvPr id="122" name="Google Shape;122;g35b50d85bbe_0_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98450" lvl="0" marL="228600" rtl="0" algn="l">
              <a:spcBef>
                <a:spcPts val="1000"/>
              </a:spcBef>
              <a:spcAft>
                <a:spcPts val="0"/>
              </a:spcAft>
              <a:buSzPts val="2900"/>
              <a:buChar char="•"/>
            </a:pPr>
            <a:r>
              <a:rPr lang="fr-FR" sz="2100">
                <a:latin typeface="Arial"/>
                <a:ea typeface="Arial"/>
                <a:cs typeface="Arial"/>
                <a:sym typeface="Arial"/>
              </a:rPr>
              <a:t>Recherche des automatismes  d’adaptation posturale en situation de </a:t>
            </a:r>
            <a:r>
              <a:rPr lang="fr-FR" sz="2100">
                <a:latin typeface="Arial"/>
                <a:ea typeface="Arial"/>
                <a:cs typeface="Arial"/>
                <a:sym typeface="Arial"/>
              </a:rPr>
              <a:t>antigravitaire</a:t>
            </a:r>
            <a:r>
              <a:rPr lang="fr-FR" sz="2100">
                <a:latin typeface="Arial"/>
                <a:ea typeface="Arial"/>
                <a:cs typeface="Arial"/>
                <a:sym typeface="Arial"/>
              </a:rPr>
              <a:t> (qualité de leur recrutement). puis  les réactions d’équilibration = parachutes antérieures vers 6 mois- latérales vers 8 mois- postérieurs vers 10 mois.qualité de leur recrutement. </a:t>
            </a:r>
            <a:endParaRPr sz="35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5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b50d85bbe_0_1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Calibri"/>
              <a:buNone/>
            </a:pPr>
            <a:r>
              <a:rPr lang="fr-FR">
                <a:solidFill>
                  <a:schemeClr val="accent6"/>
                </a:solidFill>
              </a:rPr>
              <a:t>Hine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28" name="Google Shape;128;g35b50d85bbe_0_1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228600" rtl="0" algn="l"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fr-FR" sz="1400">
                <a:latin typeface="Arial"/>
                <a:ea typeface="Arial"/>
                <a:cs typeface="Arial"/>
                <a:sym typeface="Arial"/>
              </a:rPr>
              <a:t>Hammersmith Infant Neurological Examination</a:t>
            </a:r>
            <a:r>
              <a:rPr lang="fr-FR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400">
                <a:latin typeface="Arial"/>
                <a:ea typeface="Arial"/>
                <a:cs typeface="Arial"/>
                <a:sym typeface="Arial"/>
              </a:rPr>
              <a:t>de 3 à 24 mois à forte prédiction de PC.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46367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g35b50d85bbe_0_11" title="HINE_exampl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1775" y="180975"/>
            <a:ext cx="6123600" cy="649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35b50d85bbe_0_11"/>
          <p:cNvSpPr txBox="1"/>
          <p:nvPr/>
        </p:nvSpPr>
        <p:spPr>
          <a:xfrm>
            <a:off x="241200" y="3802025"/>
            <a:ext cx="51801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https://www.rekre.fr/_files/ugd/05e809_f6e5277696034da5bee27b76c551c2d1.pdf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5b50d85bbe_0_11"/>
          <p:cNvSpPr txBox="1"/>
          <p:nvPr/>
        </p:nvSpPr>
        <p:spPr>
          <a:xfrm>
            <a:off x="461400" y="5893275"/>
            <a:ext cx="39744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expliquer bilan : </a:t>
            </a:r>
            <a:r>
              <a:rPr lang="fr-FR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https://www.rekre.fr/general-4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5b50d85bbe_0_16"/>
          <p:cNvSpPr txBox="1"/>
          <p:nvPr>
            <p:ph type="title"/>
          </p:nvPr>
        </p:nvSpPr>
        <p:spPr>
          <a:xfrm>
            <a:off x="838200" y="4111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Calibri"/>
              <a:buNone/>
            </a:pPr>
            <a:r>
              <a:rPr lang="fr-FR">
                <a:solidFill>
                  <a:schemeClr val="accent6"/>
                </a:solidFill>
              </a:rPr>
              <a:t>Amiel Tison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37" name="Google Shape;137;g35b50d85bbe_0_16"/>
          <p:cNvSpPr txBox="1"/>
          <p:nvPr>
            <p:ph idx="1" type="body"/>
          </p:nvPr>
        </p:nvSpPr>
        <p:spPr>
          <a:xfrm>
            <a:off x="764800" y="142715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228600" rtl="0" algn="l"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fr-FR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outil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d'évaluation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 pour suivre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l'évolution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 de la naissance à 6 ans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g35b50d85bbe_0_16" title="Capture d’écran_20-5-2025_232715_cdn.editions-chu-sainte-justine.org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600" y="1859075"/>
            <a:ext cx="4379000" cy="400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35b50d85bbe_0_16" title="Capture d’écran_20-5-2025_232812_cdn.editions-chu-sainte-justine.org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6950" y="273100"/>
            <a:ext cx="5341650" cy="629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35b50d85bbe_0_16"/>
          <p:cNvSpPr txBox="1"/>
          <p:nvPr/>
        </p:nvSpPr>
        <p:spPr>
          <a:xfrm>
            <a:off x="241200" y="5945700"/>
            <a:ext cx="62184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https://cdn.editions-chu-sainte-justine.org/system/books/document1s/000/000/011/original/Grille.pdf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5b50d85bbe_0_2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Calibri"/>
              <a:buNone/>
            </a:pPr>
            <a:r>
              <a:rPr lang="fr-FR">
                <a:solidFill>
                  <a:schemeClr val="accent6"/>
                </a:solidFill>
              </a:rPr>
              <a:t>Spasticité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46" name="Google Shape;146;g35b50d85bbe_0_2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228600" rtl="0" algn="l"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fr-FR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après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 6 mois, l’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échelle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 de Tardieu ou Ashworth modifiée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g35b50d85bbe_0_21" title="ashworth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5125" y="2303425"/>
            <a:ext cx="6664050" cy="4020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35b50d85bbe_0_21"/>
          <p:cNvSpPr txBox="1"/>
          <p:nvPr/>
        </p:nvSpPr>
        <p:spPr>
          <a:xfrm>
            <a:off x="1289775" y="6311625"/>
            <a:ext cx="10811400" cy="3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https://www.cofemer.fr/cofemer/ckeditorImage/Files/ECHELLES%20ADULTES%20TOME%202_page15.pdf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b50d85bbe_0_56"/>
          <p:cNvSpPr txBox="1"/>
          <p:nvPr>
            <p:ph type="title"/>
          </p:nvPr>
        </p:nvSpPr>
        <p:spPr>
          <a:xfrm>
            <a:off x="2556900" y="19995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Calibri"/>
              <a:buNone/>
            </a:pPr>
            <a:r>
              <a:rPr lang="fr-FR">
                <a:solidFill>
                  <a:schemeClr val="accent6"/>
                </a:solidFill>
              </a:rPr>
              <a:t>Denver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54" name="Google Shape;154;g35b50d85bbe_0_5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228600" rtl="0" algn="l"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fr-FR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échelle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 de 0 à 3 ans 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simplifiée</a:t>
            </a:r>
            <a:r>
              <a:rPr lang="fr-FR" sz="1400">
                <a:latin typeface="Arial"/>
                <a:ea typeface="Arial"/>
                <a:cs typeface="Arial"/>
                <a:sym typeface="Arial"/>
              </a:rPr>
              <a:t> par CPTS de laval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g35b50d85bbe_0_56" title="100005846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625" y="2305100"/>
            <a:ext cx="10400752" cy="45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35b50d85bbe_0_56"/>
          <p:cNvSpPr txBox="1"/>
          <p:nvPr/>
        </p:nvSpPr>
        <p:spPr>
          <a:xfrm>
            <a:off x="707725" y="539200"/>
            <a:ext cx="3000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Denver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b50d85bbe_0_26"/>
          <p:cNvSpPr txBox="1"/>
          <p:nvPr>
            <p:ph type="title"/>
          </p:nvPr>
        </p:nvSpPr>
        <p:spPr>
          <a:xfrm>
            <a:off x="715450" y="3618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Calibri"/>
              <a:buNone/>
            </a:pPr>
            <a:r>
              <a:rPr lang="fr-FR">
                <a:solidFill>
                  <a:schemeClr val="accent6"/>
                </a:solidFill>
              </a:rPr>
              <a:t>NBO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62" name="Google Shape;162;g35b50d85bbe_0_2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228600" rtl="0" algn="l"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fr-FR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200">
                <a:latin typeface="Arial"/>
                <a:ea typeface="Arial"/>
                <a:cs typeface="Arial"/>
                <a:sym typeface="Arial"/>
              </a:rPr>
              <a:t>Echelle </a:t>
            </a:r>
            <a:r>
              <a:rPr b="1" lang="fr-FR" sz="2200">
                <a:latin typeface="Arial"/>
                <a:ea typeface="Arial"/>
                <a:cs typeface="Arial"/>
                <a:sym typeface="Arial"/>
              </a:rPr>
              <a:t>Newborn Behavorial Observation</a:t>
            </a:r>
            <a:r>
              <a:rPr lang="fr-FR" sz="2200">
                <a:latin typeface="Arial"/>
                <a:ea typeface="Arial"/>
                <a:cs typeface="Arial"/>
                <a:sym typeface="Arial"/>
              </a:rPr>
              <a:t>: 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400">
                <a:latin typeface="Arial"/>
                <a:ea typeface="Arial"/>
                <a:cs typeface="Arial"/>
                <a:sym typeface="Arial"/>
              </a:rPr>
              <a:t>observation des comportements 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400">
                <a:latin typeface="Arial"/>
                <a:ea typeface="Arial"/>
                <a:cs typeface="Arial"/>
                <a:sym typeface="Arial"/>
              </a:rPr>
              <a:t>    structurés du nourrisson dans les 2 mois post terme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g35b50d85bbe_0_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7700" y="227075"/>
            <a:ext cx="4803650" cy="642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>
                <a:solidFill>
                  <a:srgbClr val="92D050"/>
                </a:solidFill>
              </a:rPr>
              <a:t>Autres éléments alertant:</a:t>
            </a:r>
            <a:endParaRPr>
              <a:solidFill>
                <a:srgbClr val="92D050"/>
              </a:solidFill>
            </a:endParaRPr>
          </a:p>
        </p:txBody>
      </p:sp>
      <p:sp>
        <p:nvSpPr>
          <p:cNvPr id="169" name="Google Shape;169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41934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L’inquiétude parentale</a:t>
            </a:r>
            <a:endParaRPr/>
          </a:p>
          <a:p>
            <a:pPr indent="-24193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Trouble de l’attachement</a:t>
            </a:r>
            <a:endParaRPr/>
          </a:p>
          <a:p>
            <a:pPr indent="-24193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Comportements particuliers sensoriels ou émotionnels</a:t>
            </a:r>
            <a:endParaRPr/>
          </a:p>
          <a:p>
            <a:pPr indent="-24193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Troubles du sommeil (rapport d’experts « Les 1000 premiers jours, là où tout commence »)</a:t>
            </a:r>
            <a:endParaRPr/>
          </a:p>
          <a:p>
            <a:pPr indent="-24193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Troubles de l’alimentation , de la vision ou de l’audition</a:t>
            </a:r>
            <a:endParaRPr/>
          </a:p>
          <a:p>
            <a:pPr indent="-24193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Environnement stressant (altération de la croissance cérébrale par augmentation</a:t>
            </a:r>
            <a:endParaRPr/>
          </a:p>
          <a:p>
            <a:pPr indent="-24193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du cortisol -ex : l’hospitalisation précoce est responsable de stress (sonore, visuel, tactile etc..)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b50d85bbe_0_3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Mais surtout….</a:t>
            </a:r>
            <a:endParaRPr/>
          </a:p>
        </p:txBody>
      </p:sp>
      <p:sp>
        <p:nvSpPr>
          <p:cNvPr id="175" name="Google Shape;175;g35b50d85bbe_0_3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b50d85bbe_0_44"/>
          <p:cNvSpPr txBox="1"/>
          <p:nvPr>
            <p:ph type="title"/>
          </p:nvPr>
        </p:nvSpPr>
        <p:spPr>
          <a:xfrm>
            <a:off x="838200" y="365125"/>
            <a:ext cx="10515600" cy="552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5b50d85bbe_0_4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286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100">
                <a:solidFill>
                  <a:srgbClr val="FF0000"/>
                </a:solidFill>
              </a:rPr>
              <a:t>Une régression à tout âge est un signe d’alerte</a:t>
            </a:r>
            <a:endParaRPr sz="5100"/>
          </a:p>
        </p:txBody>
      </p:sp>
      <p:pic>
        <p:nvPicPr>
          <p:cNvPr descr="Fichier:Signal attention.gif — Wikipédia" id="182" name="Google Shape;182;g35b50d85bbe_0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5200" y="3662225"/>
            <a:ext cx="2857500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/>
              <a:t>Et en cas de doutes..</a:t>
            </a:r>
            <a:endParaRPr/>
          </a:p>
        </p:txBody>
      </p:sp>
      <p:sp>
        <p:nvSpPr>
          <p:cNvPr id="188" name="Google Shape;188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 u="sng">
                <a:solidFill>
                  <a:schemeClr val="hlink"/>
                </a:solidFill>
                <a:hlinkClick r:id="rId3"/>
              </a:rPr>
              <a:t>https://handicap.gouv.fr/sites/handicap/files/2025-04/Livret-reperage-professionnels-parents-enfant-0-3-ans-formulaire.pdf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89" name="Google Shape;18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6356" y="3027739"/>
            <a:ext cx="2716413" cy="3613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05100" y="2894775"/>
            <a:ext cx="2716425" cy="3484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/>
              <a:t>Vers qui orienter ??</a:t>
            </a:r>
            <a:endParaRPr/>
          </a:p>
        </p:txBody>
      </p:sp>
      <p:sp>
        <p:nvSpPr>
          <p:cNvPr id="196" name="Google Shape;196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fr-FR"/>
              <a:t>PCO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fr-FR"/>
              <a:t>Camsp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fr-FR"/>
              <a:t>CHU Angers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000" y="3107025"/>
            <a:ext cx="6763500" cy="344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2025-05-09T09:51:38Z</dcterms:created>
  <dc:creator>Amelie LE MUZIC</dc:creator>
</cp:coreProperties>
</file>