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commentAuthors" Target="comment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6-01-22T21:31:00" idx="1">
    <p:pos x="0" y="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Franklin Gothic Book"/>
              </a:rPr>
              <a:t>Cliquez pour déplacer la diapo</a:t>
            </a: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Cliquez pour modifier le format des notes</a:t>
            </a:r>
          </a:p>
        </p:txBody>
      </p:sp>
      <p:sp>
        <p:nvSpPr>
          <p:cNvPr id="9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&lt;en-tête&gt;</a:t>
            </a:r>
          </a:p>
        </p:txBody>
      </p:sp>
      <p:sp>
        <p:nvSpPr>
          <p:cNvPr id="97" name="PlaceHolder 4"/>
          <p:cNvSpPr>
            <a:spLocks noGrp="1"/>
          </p:cNvSpPr>
          <p:nvPr>
            <p:ph type="dt" idx="4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&lt;date/heure&gt;</a:t>
            </a:r>
          </a:p>
        </p:txBody>
      </p:sp>
      <p:sp>
        <p:nvSpPr>
          <p:cNvPr id="98" name="PlaceHolder 5"/>
          <p:cNvSpPr>
            <a:spLocks noGrp="1"/>
          </p:cNvSpPr>
          <p:nvPr>
            <p:ph type="ftr" idx="4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</a:p>
        </p:txBody>
      </p:sp>
      <p:sp>
        <p:nvSpPr>
          <p:cNvPr id="99" name="PlaceHolder 6"/>
          <p:cNvSpPr>
            <a:spLocks noGrp="1"/>
          </p:cNvSpPr>
          <p:nvPr>
            <p:ph type="sldNum" idx="4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EBE26B1-0DEE-462B-8413-0C85605FDF87}" type="slidenum"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‹N°›</a:t>
            </a:fld>
            <a:endParaRPr lang="fr-FR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4D9B0F3A-CB49-49EF-8CA5-6A6D00C4AE8C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PAUSE 10H15 ! </a:t>
            </a:r>
          </a:p>
        </p:txBody>
      </p:sp>
      <p:sp>
        <p:nvSpPr>
          <p:cNvPr id="170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1A4EA79-8875-4BDB-B887-13035823C0F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+mn-lt"/>
                <a:ea typeface="Calibri"/>
              </a:rPr>
              <a:t>HELOISE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+mn-lt"/>
                <a:ea typeface="Calibri"/>
              </a:rPr>
              <a:t>Lorsque l’on recherche d’éventuels troubles neurovisuels, on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+mn-lt"/>
                <a:ea typeface="Calibri"/>
              </a:rPr>
              <a:t>ne s’intéresse donc pas à l’œil qui est la « caméra » du système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+mn-lt"/>
                <a:ea typeface="Calibri"/>
              </a:rPr>
              <a:t>visuel, mais à la façon dont le cerveau traite les informations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fr-FR" sz="1200" b="0" u="none" strike="noStrike">
                <a:solidFill>
                  <a:srgbClr val="000000"/>
                </a:solidFill>
                <a:effectLst/>
                <a:uFillTx/>
                <a:latin typeface="+mn-lt"/>
                <a:ea typeface="Calibri"/>
              </a:rPr>
              <a:t>qui lui sont envoyées par l’œil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8339694-9224-44C8-A215-E37B3F83E50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Arial"/>
              </a:rPr>
              <a:t>HELOISE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Arial"/>
              </a:rPr>
              <a:t>lésion : </a:t>
            </a: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AVC, traumatisme crânien, anoxie cérébrale, maladies dégénératives, génétiques et développementales)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Arial"/>
              </a:rPr>
              <a:t>dysfonctionnement : </a:t>
            </a:r>
            <a:r>
              <a:rPr lang="fr-FR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 Ils se répercutent sur le champ visuel, le contrôle du regard, la mémoire visuelle et bien d’autres aspects.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1240" lvl="1" indent="-2840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+mn-ea"/>
              </a:rPr>
              <a:t>héminégligence 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1240" lvl="1" indent="-2840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+mn-ea"/>
              </a:rPr>
              <a:t>Cécité corticale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741240" lvl="1" indent="-284040">
              <a:lnSpc>
                <a:spcPct val="100000"/>
              </a:lnSpc>
              <a:buClr>
                <a:srgbClr val="000000"/>
              </a:buClr>
              <a:buFont typeface="Arial"/>
              <a:buChar char="–"/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+mn-ea"/>
              </a:rPr>
              <a:t>Trouble de saccades (dans les SEP, Parkinson, dyspraxie)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059BFAA-5E72-4242-9179-3230DB8C54E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HELOISE </a:t>
            </a:r>
          </a:p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20% des – 6 ans présentent : un trouble réfractif, une amblyopie, un TNV…</a:t>
            </a:r>
          </a:p>
        </p:txBody>
      </p:sp>
      <p:sp>
        <p:nvSpPr>
          <p:cNvPr id="179" name="PlaceHolder 3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A10B1A1-E8A3-4BDC-9819-C65B6EBCC3D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HELOISE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 Forme ? Couleur ? Taille ? Orientation ? Mouvement ? Position ?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+mn-lt"/>
                <a:ea typeface="+mn-ea"/>
              </a:rPr>
              <a:t>Faire le lien avec le sensoriel et le moteur : 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+mn-lt"/>
                <a:ea typeface="+mn-ea"/>
              </a:rPr>
              <a:t>du coté dorsal : oculomoteur mais pas que (vision périphérique) 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+mn-lt"/>
                <a:ea typeface="+mn-ea"/>
              </a:rPr>
              <a:t>Ventral : sensoriel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C6B2A2E-BA3D-4FE0-9050-A7C21ACE7E5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HELOISE</a:t>
            </a:r>
          </a:p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Ce schéma de Mme Mazeau qui permet d’apporter plus de précision notamment sur les troubles neuro-visuels qui nous intéressent aujourd’hui</a:t>
            </a:r>
          </a:p>
        </p:txBody>
      </p:sp>
      <p:sp>
        <p:nvSpPr>
          <p:cNvPr id="185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EC9F700-230A-44E3-A82F-8C50C25BCF2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CORINNE</a:t>
            </a:r>
          </a:p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 support récapitulatif de l’évolution rapide de la vision chez le nourrisson : champ visuel, acuité visuelle couleurs et contrastes</a:t>
            </a:r>
          </a:p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Cela peut être un peu plus disparate selon les enfants mais on observe que même à 3 ans l’acuité visuell peut encore &lt; 10/10</a:t>
            </a:r>
            <a:r>
              <a:rPr lang="fr-FR" sz="2000" b="0" u="none" strike="noStrike" baseline="30000">
                <a:solidFill>
                  <a:srgbClr val="000000"/>
                </a:solidFill>
                <a:effectLst/>
                <a:uFillTx/>
                <a:latin typeface="Arial"/>
              </a:rPr>
              <a:t>ème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Cela montre l’importance du dépistage sur cette période particulièrement : recherche du strabisme et de l’amblyopie</a:t>
            </a:r>
          </a:p>
        </p:txBody>
      </p:sp>
      <p:sp>
        <p:nvSpPr>
          <p:cNvPr id="188" name="PlaceHolder 3"/>
          <p:cNvSpPr>
            <a:spLocks noGrp="1"/>
          </p:cNvSpPr>
          <p:nvPr>
            <p:ph type="sldNum" idx="5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A9899DA-92E2-40F7-BAF5-AB601B819175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MARINE rééducation : rythme le plus souvent hebdomadaire mais durée “courte” et reprise régulière en fonction de l’évolution dans les autres domaines de rééducation</a:t>
            </a:r>
          </a:p>
          <a:p>
            <a:pPr indent="0">
              <a:lnSpc>
                <a:spcPct val="100000"/>
              </a:lnSpc>
              <a:buNone/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PlaceHolder 3"/>
          <p:cNvSpPr>
            <a:spLocks noGrp="1"/>
          </p:cNvSpPr>
          <p:nvPr>
            <p:ph type="sldNum" idx="5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8DF83D8-478A-48D4-93FB-8537446B6B2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MARINE</a:t>
            </a:r>
          </a:p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rééducation : rythme le plus souvent hebdomadaire mais durée “courte” et reprise régulière en fonction de l’évolution dans les autres domaines de rééducation</a:t>
            </a:r>
          </a:p>
          <a:p>
            <a:pPr indent="0">
              <a:lnSpc>
                <a:spcPct val="100000"/>
              </a:lnSpc>
              <a:buNone/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Niveau d’Evolution Motrice</a:t>
            </a:r>
          </a:p>
        </p:txBody>
      </p:sp>
      <p:sp>
        <p:nvSpPr>
          <p:cNvPr id="194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AC98DC9-5056-4A4B-9797-0BA7E6364F4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10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en-US" sz="1200" b="1" u="none" strike="noStrike" spc="37">
                <a:solidFill>
                  <a:srgbClr val="007CB3"/>
                </a:solidFill>
                <a:effectLst/>
                <a:uFillTx/>
                <a:latin typeface="Raleway"/>
                <a:ea typeface="Raleway"/>
              </a:rPr>
              <a:t>HELOISE ?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en-US" sz="1200" b="1" u="none" strike="noStrike" spc="37">
                <a:solidFill>
                  <a:srgbClr val="007CB3"/>
                </a:solidFill>
                <a:effectLst/>
                <a:uFillTx/>
                <a:latin typeface="Raleway"/>
                <a:ea typeface="Raleway"/>
              </a:rPr>
              <a:t>→ Premiers jours :</a:t>
            </a:r>
            <a:r>
              <a:rPr lang="en-US" sz="1200" b="0" u="none" strike="noStrike" spc="37">
                <a:solidFill>
                  <a:srgbClr val="333333"/>
                </a:solidFill>
                <a:effectLst/>
                <a:uFillTx/>
                <a:latin typeface="Raleway"/>
                <a:ea typeface="Raleway"/>
              </a:rPr>
              <a:t> </a:t>
            </a: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pas de sensibilité à la lumière, pas de RPM, nystagmus, strabisme constant ou lueur pupillaire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en-US" sz="1200" b="1" u="none" strike="noStrike" spc="37">
                <a:solidFill>
                  <a:srgbClr val="007CB3"/>
                </a:solidFill>
                <a:effectLst/>
                <a:uFillTx/>
                <a:latin typeface="Raleway"/>
                <a:ea typeface="Raleway"/>
              </a:rPr>
              <a:t>→ 3ème mois :</a:t>
            </a:r>
            <a:r>
              <a:rPr lang="en-US" sz="1200" b="0" u="none" strike="noStrike" spc="37">
                <a:solidFill>
                  <a:srgbClr val="007CB3"/>
                </a:solidFill>
                <a:effectLst/>
                <a:uFillTx/>
                <a:latin typeface="Raleway"/>
                <a:ea typeface="Raleway"/>
              </a:rPr>
              <a:t> </a:t>
            </a:r>
            <a:r>
              <a:rPr lang="en-US" sz="1200" b="0" u="none" strike="noStrike" spc="37">
                <a:solidFill>
                  <a:srgbClr val="333333"/>
                </a:solidFill>
                <a:effectLst/>
                <a:uFillTx/>
                <a:latin typeface="Raleway"/>
                <a:ea typeface="Raleway"/>
              </a:rPr>
              <a:t>pas de fixation, ni de  poursuite d’un objet, </a:t>
            </a:r>
            <a:r>
              <a:rPr lang="fr-FR" sz="1200" b="0" u="none" strike="noStrik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pas de réponse sourire,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u="none" strike="noStrike" spc="37">
                <a:solidFill>
                  <a:srgbClr val="007CB3"/>
                </a:solidFill>
                <a:effectLst/>
                <a:uFillTx/>
                <a:latin typeface="Raleway"/>
                <a:ea typeface="Raleway"/>
              </a:rPr>
              <a:t>→ 6ème mois : </a:t>
            </a:r>
            <a:r>
              <a:rPr lang="en-US" sz="1200" b="0" u="none" strike="noStrike" spc="37">
                <a:solidFill>
                  <a:schemeClr val="dk1"/>
                </a:solidFill>
                <a:effectLst/>
                <a:uFillTx/>
                <a:latin typeface="Raleway"/>
                <a:ea typeface="Raleway"/>
              </a:rPr>
              <a:t> </a:t>
            </a:r>
            <a:r>
              <a:rPr lang="en-US" sz="1200" b="0" u="none" strike="noStrike" spc="37">
                <a:solidFill>
                  <a:srgbClr val="333333"/>
                </a:solidFill>
                <a:effectLst/>
                <a:uFillTx/>
                <a:latin typeface="Raleway"/>
                <a:ea typeface="Raleway"/>
              </a:rPr>
              <a:t> l’enfant n’attrape pas les objets,ou ne fixe pas pour attraper,pas de coordination œil-main</a:t>
            </a: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,</a:t>
            </a: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Raleway"/>
                <a:ea typeface="Raleway"/>
              </a:rPr>
              <a:t> éparpillement du regard (happé en périphérie)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u="none" strike="noStrike" spc="37">
                <a:solidFill>
                  <a:srgbClr val="007CB3"/>
                </a:solidFill>
                <a:effectLst/>
                <a:uFillTx/>
                <a:latin typeface="Raleway"/>
                <a:ea typeface="Raleway"/>
              </a:rPr>
              <a:t>→ 9mois :</a:t>
            </a:r>
            <a:r>
              <a:rPr lang="en-US" sz="1200" b="0" u="none" strike="noStrike" spc="37">
                <a:solidFill>
                  <a:srgbClr val="333333"/>
                </a:solidFill>
                <a:effectLst/>
                <a:uFillTx/>
                <a:latin typeface="Raleway"/>
                <a:ea typeface="Raleway"/>
              </a:rPr>
              <a:t> n’est pas attiré par son environnement, ne bouge pas, </a:t>
            </a:r>
            <a:r>
              <a:rPr lang="fr-FR" sz="1200" b="0" u="none" strike="noStrik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Mauvaise appréciation des distances lors de la préhension d‘un objet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u="none" strike="noStrike" spc="37">
                <a:solidFill>
                  <a:srgbClr val="007CB3"/>
                </a:solidFill>
                <a:effectLst/>
                <a:uFillTx/>
                <a:latin typeface="Raleway"/>
                <a:ea typeface="Raleway"/>
              </a:rPr>
              <a:t>→ 18 mois</a:t>
            </a: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: se frotte les yeux, rapproche les objets, ne pointe pas, est vite ébloui, </a:t>
            </a:r>
            <a:r>
              <a:rPr lang="en-US" sz="1200" b="0" u="none" strike="noStrike" spc="37">
                <a:solidFill>
                  <a:srgbClr val="333333"/>
                </a:solidFill>
                <a:effectLst/>
                <a:uFillTx/>
                <a:latin typeface="Raleway"/>
                <a:ea typeface="Raleway"/>
              </a:rPr>
              <a:t>retard de développement moteur, pas d’</a:t>
            </a: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attention conjointe .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1" u="none" strike="noStrike" spc="37">
                <a:solidFill>
                  <a:srgbClr val="007CB3"/>
                </a:solidFill>
                <a:effectLst/>
                <a:uFillTx/>
                <a:latin typeface="Raleway"/>
                <a:ea typeface="Raleway"/>
              </a:rPr>
              <a:t>→ 3 ans :</a:t>
            </a:r>
            <a:r>
              <a:rPr lang="en-US" sz="1200" b="0" u="none" strike="noStrike" spc="37">
                <a:solidFill>
                  <a:schemeClr val="dk1"/>
                </a:solidFill>
                <a:effectLst/>
                <a:uFillTx/>
                <a:latin typeface="Raleway"/>
                <a:ea typeface="Raleway"/>
              </a:rPr>
              <a:t> se rapproche ou s’éloigne pour fixer, </a:t>
            </a:r>
            <a:r>
              <a:rPr lang="en-US" sz="1200" b="0" u="none" strike="noStrike" spc="37">
                <a:solidFill>
                  <a:srgbClr val="333333"/>
                </a:solidFill>
                <a:effectLst/>
                <a:uFillTx/>
                <a:latin typeface="Raleway"/>
                <a:ea typeface="Raleway"/>
              </a:rPr>
              <a:t>se cogne souvent,maladresse, chutes, </a:t>
            </a: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Raleway"/>
                <a:ea typeface="Raleway"/>
              </a:rPr>
              <a:t>difficultés pour graphisme, puzzle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Raleway"/>
                <a:ea typeface="Raleway"/>
              </a:rPr>
              <a:t>À partir de 5 ans:  céphalées, vision floue/double (ferme un oeil, plisse les yeux). position de tête compensatoire,  t</a:t>
            </a:r>
            <a:r>
              <a:rPr lang="fr-FR" sz="1200" b="0" u="none" strike="noStrike">
                <a:solidFill>
                  <a:schemeClr val="dk2"/>
                </a:solidFill>
                <a:effectLst/>
                <a:uFillTx/>
                <a:latin typeface="Raleway"/>
                <a:ea typeface="Raleway"/>
              </a:rPr>
              <a:t>roubles des apprentissages : retard, perturbations dans le geste et le graphisme, difficultés visuo-constructives et  visuo-perceptives (spatial, dimension, position relative).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PlaceHolder 3"/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A0331E0-CDAD-484D-BED9-467CEECD5E5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11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MARINE</a:t>
            </a:r>
          </a:p>
        </p:txBody>
      </p:sp>
      <p:sp>
        <p:nvSpPr>
          <p:cNvPr id="200" name="PlaceHolder 3"/>
          <p:cNvSpPr>
            <a:spLocks noGrp="1"/>
          </p:cNvSpPr>
          <p:nvPr>
            <p:ph type="sldNum" idx="5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6EE6D03-73E2-4A75-8B60-D5A301D117B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12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buNone/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PlaceHolder 3"/>
          <p:cNvSpPr>
            <a:spLocks noGrp="1"/>
          </p:cNvSpPr>
          <p:nvPr>
            <p:ph type="sldNum" idx="5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1985E1E-CAC8-441A-B4EF-9280BC68591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13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HELOISE</a:t>
            </a:r>
          </a:p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Ces chiffres varient beaucoup selon les cohortes, car certains troubles sont difficiles à dépister (l’enfant peut compenser par des stratégies motrices ou attentionnelles). De plus, beaucoup de troubles sont </a:t>
            </a: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sous-diagnostiqués</a:t>
            </a: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si le bilan orthoptique/neuropsychologique n’est pas complet.</a:t>
            </a:r>
          </a:p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Les études rapportent qu’environ </a:t>
            </a: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30 à 60 %</a:t>
            </a: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des enfants grands prématurés présentent, à long terme, une atteinte neurovisuelle plus ou moins sévère (troubles du champ visuel, atteinte de la perception visuelle, mauvaise coordination visuomotrice).</a:t>
            </a:r>
          </a:p>
          <a:p>
            <a:pPr indent="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Types de troubles observés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Réduction de l’acuité visuelle</a:t>
            </a: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(souvent même sans atteinte oculaire majeure).</a:t>
            </a:r>
          </a:p>
          <a:p>
            <a:pPr indent="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Troubles du champ visuel</a:t>
            </a: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(quadranopsies, hémianopsies).</a:t>
            </a:r>
          </a:p>
          <a:p>
            <a:pPr indent="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Difficultés de perception visuelle</a:t>
            </a: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(agnosies visuelles, troubles de l’orientation visuo-spatiale).</a:t>
            </a:r>
          </a:p>
          <a:p>
            <a:pPr indent="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Troubles visuomoteurs</a:t>
            </a: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 (mauvaise coordination œil-main, impact sur l’écriture, la lecture, la motricité fine).</a:t>
            </a:r>
          </a:p>
          <a:p>
            <a:pPr indent="0">
              <a:lnSpc>
                <a:spcPct val="100000"/>
              </a:lnSpc>
              <a:buNone/>
            </a:pPr>
            <a:r>
              <a:rPr lang="fr-FR" sz="2000" b="1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Strabisme et nystagmus</a:t>
            </a: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, souvent associés</a:t>
            </a:r>
          </a:p>
          <a:p>
            <a:pPr indent="0">
              <a:lnSpc>
                <a:spcPct val="100000"/>
              </a:lnSpc>
              <a:buNone/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PlaceHolder 3"/>
          <p:cNvSpPr>
            <a:spLocks noGrp="1"/>
          </p:cNvSpPr>
          <p:nvPr>
            <p:ph type="sldNum" idx="5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5014034B-AA68-4791-90CC-81FA6A4887D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14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Diagnostic différentiel entre TNV et TND</a:t>
            </a:r>
          </a:p>
          <a:p>
            <a:pPr indent="0">
              <a:lnSpc>
                <a:spcPct val="100000"/>
              </a:lnSpc>
              <a:buNone/>
            </a:pP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PlaceHolder 3"/>
          <p:cNvSpPr>
            <a:spLocks noGrp="1"/>
          </p:cNvSpPr>
          <p:nvPr>
            <p:ph type="sldNum" idx="5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1A5792DE-8179-4299-BBF5-56CAAC483F7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15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0840" cy="1485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>
              <a:buNone/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1371600" y="2286000"/>
            <a:ext cx="9600840" cy="3580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spAutoFit/>
          </a:bodyPr>
          <a:lstStyle/>
          <a:p>
            <a:pPr indent="0" algn="ctr">
              <a:buNone/>
            </a:pPr>
            <a:endParaRPr lang="fr-FR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7E3B3EE-E255-4C98-8C56-E25D272A0F08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0840" cy="148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9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Modifiez le style du titre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1371600" y="2295360"/>
            <a:ext cx="9600840" cy="357156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914400" lvl="1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20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Deuxième niveau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371600" lvl="2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Troisième niveau</a:t>
            </a:r>
            <a:endParaRPr lang="en-US" sz="1800" b="0" i="1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828800" lvl="3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18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Quatrième niveau</a:t>
            </a:r>
            <a:endParaRPr lang="en-US" sz="18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2286000" lvl="4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Cinquième niveau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4"/>
          </p:nvPr>
        </p:nvSpPr>
        <p:spPr>
          <a:xfrm>
            <a:off x="139068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5"/>
          </p:nvPr>
        </p:nvSpPr>
        <p:spPr>
          <a:xfrm>
            <a:off x="2893680" y="6453360"/>
            <a:ext cx="628056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16" name="PlaceHolder 5"/>
          <p:cNvSpPr>
            <a:spLocks noGrp="1"/>
          </p:cNvSpPr>
          <p:nvPr>
            <p:ph type="sldNum" idx="6"/>
          </p:nvPr>
        </p:nvSpPr>
        <p:spPr>
          <a:xfrm>
            <a:off x="947268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4AEE4DF-631D-470D-9910-B1395A5F0572}" type="slidenum"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8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9596520" y="624240"/>
            <a:ext cx="1565280" cy="5243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indent="0" defTabSz="914400">
              <a:lnSpc>
                <a:spcPct val="89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Modifiez le style du titre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1371600" y="624240"/>
            <a:ext cx="8179200" cy="5243040"/>
          </a:xfrm>
          <a:prstGeom prst="rect">
            <a:avLst/>
          </a:prstGeom>
          <a:noFill/>
          <a:ln w="0">
            <a:noFill/>
          </a:ln>
        </p:spPr>
        <p:txBody>
          <a:bodyPr vert="eaVert" lIns="91440" tIns="45720" rIns="91440" bIns="45720" anchor="t">
            <a:noAutofit/>
          </a:bodyPr>
          <a:lstStyle/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914400" lvl="1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20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Deuxième niveau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371600" lvl="2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Troisième niveau</a:t>
            </a:r>
            <a:endParaRPr lang="en-US" sz="1800" b="0" i="1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828800" lvl="3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18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Quatrième niveau</a:t>
            </a:r>
            <a:endParaRPr lang="en-US" sz="18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2286000" lvl="4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Cinquième niveau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dt" idx="7"/>
          </p:nvPr>
        </p:nvSpPr>
        <p:spPr>
          <a:xfrm>
            <a:off x="139068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ftr" idx="8"/>
          </p:nvPr>
        </p:nvSpPr>
        <p:spPr>
          <a:xfrm>
            <a:off x="2893680" y="6453360"/>
            <a:ext cx="628056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22" name="PlaceHolder 5"/>
          <p:cNvSpPr>
            <a:spLocks noGrp="1"/>
          </p:cNvSpPr>
          <p:nvPr>
            <p:ph type="sldNum" idx="9"/>
          </p:nvPr>
        </p:nvSpPr>
        <p:spPr>
          <a:xfrm>
            <a:off x="947268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7E5B40D-8774-4491-A94D-1702CDEA0A32}" type="slidenum"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8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0840" cy="148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9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Modifiez le style du titre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1371600" y="2286000"/>
            <a:ext cx="9600840" cy="358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914400" lvl="1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20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Deuxième niveau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371600" lvl="2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Troisième niveau</a:t>
            </a:r>
            <a:endParaRPr lang="en-US" sz="1800" b="0" i="1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828800" lvl="3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18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Quatrième niveau</a:t>
            </a:r>
            <a:endParaRPr lang="en-US" sz="18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2286000" lvl="4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Cinquième niveau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dt" idx="13"/>
          </p:nvPr>
        </p:nvSpPr>
        <p:spPr>
          <a:xfrm>
            <a:off x="139068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ftr" idx="14"/>
          </p:nvPr>
        </p:nvSpPr>
        <p:spPr>
          <a:xfrm>
            <a:off x="2893680" y="6453360"/>
            <a:ext cx="628056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33" name="PlaceHolder 5"/>
          <p:cNvSpPr>
            <a:spLocks noGrp="1"/>
          </p:cNvSpPr>
          <p:nvPr>
            <p:ph type="sldNum" idx="15"/>
          </p:nvPr>
        </p:nvSpPr>
        <p:spPr>
          <a:xfrm>
            <a:off x="947268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F7A2E0A-B4BD-4523-9468-57B523889246}" type="slidenum"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re et contenu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8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0840" cy="148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9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Modifiez le style du titre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1371600" y="2286000"/>
            <a:ext cx="9600840" cy="358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914400" lvl="1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20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Deuxième niveau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371600" lvl="2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Troisième niveau</a:t>
            </a:r>
            <a:endParaRPr lang="en-US" sz="1800" b="0" i="1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828800" lvl="3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18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Quatrième niveau</a:t>
            </a:r>
            <a:endParaRPr lang="en-US" sz="18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2286000" lvl="4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Cinquième niveau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0"/>
          </p:nvPr>
        </p:nvSpPr>
        <p:spPr>
          <a:xfrm>
            <a:off x="139068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 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ftr" idx="11"/>
          </p:nvPr>
        </p:nvSpPr>
        <p:spPr>
          <a:xfrm>
            <a:off x="2893680" y="6453360"/>
            <a:ext cx="628056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28" name="PlaceHolder 5"/>
          <p:cNvSpPr>
            <a:spLocks noGrp="1"/>
          </p:cNvSpPr>
          <p:nvPr>
            <p:ph type="sldNum" idx="12"/>
          </p:nvPr>
        </p:nvSpPr>
        <p:spPr>
          <a:xfrm>
            <a:off x="947268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BD79F81-FE5D-4362-B1C2-059A7E918D11}" type="slidenum"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re de section">
    <p:bg>
      <p:bgPr>
        <a:solidFill>
          <a:srgbClr val="1A2E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8" hidden="1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765000" y="1301400"/>
            <a:ext cx="9612720" cy="285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algn="r" defTabSz="914400">
              <a:lnSpc>
                <a:spcPct val="89000"/>
              </a:lnSpc>
              <a:buNone/>
            </a:pPr>
            <a:r>
              <a:rPr lang="fr-FR" sz="7200" b="0" u="none" strike="noStrike" cap="all">
                <a:solidFill>
                  <a:schemeClr val="accent1"/>
                </a:solidFill>
                <a:effectLst/>
                <a:uFillTx/>
                <a:latin typeface="Franklin Gothic Book"/>
                <a:ea typeface="Arial"/>
              </a:rPr>
              <a:t>Modifiez le style du titre</a:t>
            </a:r>
            <a:endParaRPr lang="en-US" sz="7200" b="0" u="none" strike="noStrike">
              <a:solidFill>
                <a:schemeClr val="lt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765000" y="4216320"/>
            <a:ext cx="9612720" cy="1143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r" defTabSz="914400">
              <a:lnSpc>
                <a:spcPct val="112000"/>
              </a:lnSpc>
              <a:buNone/>
              <a:tabLst>
                <a:tab pos="0" algn="l"/>
              </a:tabLst>
            </a:pPr>
            <a:r>
              <a:rPr lang="fr-FR" sz="2400" b="0" u="none" strike="noStrike">
                <a:solidFill>
                  <a:schemeClr val="lt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2400" b="0" u="none" strike="noStrike">
              <a:solidFill>
                <a:schemeClr val="lt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dt" idx="16"/>
          </p:nvPr>
        </p:nvSpPr>
        <p:spPr>
          <a:xfrm>
            <a:off x="739080" y="6453360"/>
            <a:ext cx="162216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lt2"/>
                </a:solidFill>
                <a:effectLst/>
                <a:uFillTx/>
                <a:latin typeface="Franklin Gothic Book"/>
                <a:ea typeface="Arial"/>
              </a:rPr>
              <a:t>&lt;date/heure&gt;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ftr" idx="17"/>
          </p:nvPr>
        </p:nvSpPr>
        <p:spPr>
          <a:xfrm>
            <a:off x="2584440" y="6453360"/>
            <a:ext cx="7022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&lt;pied de page&gt;</a:t>
            </a:r>
          </a:p>
        </p:txBody>
      </p:sp>
      <p:sp>
        <p:nvSpPr>
          <p:cNvPr id="39" name="PlaceHolder 5"/>
          <p:cNvSpPr>
            <a:spLocks noGrp="1"/>
          </p:cNvSpPr>
          <p:nvPr>
            <p:ph type="sldNum" idx="18"/>
          </p:nvPr>
        </p:nvSpPr>
        <p:spPr>
          <a:xfrm>
            <a:off x="983052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lt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05D9C0F9-818A-46D5-8914-F9E89C18753B}" type="slidenum">
              <a:rPr lang="en-US" sz="1200" b="0" u="none" strike="noStrike">
                <a:solidFill>
                  <a:schemeClr val="lt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40" name="Freeform 6" title="Crop Mark"/>
          <p:cNvSpPr/>
          <p:nvPr/>
        </p:nvSpPr>
        <p:spPr>
          <a:xfrm>
            <a:off x="8151840" y="1685520"/>
            <a:ext cx="3274560" cy="4408200"/>
          </a:xfrm>
          <a:custGeom>
            <a:avLst/>
            <a:gdLst>
              <a:gd name="textAreaLeft" fmla="*/ 0 w 3274560"/>
              <a:gd name="textAreaRight" fmla="*/ 3274920 w 3274560"/>
              <a:gd name="textAreaTop" fmla="*/ 0 h 4408200"/>
              <a:gd name="textAreaBottom" fmla="*/ 4408560 h 4408200"/>
            </a:gdLst>
            <a:ahLst/>
            <a:cxnLst/>
            <a:rect l="textAreaLeft" t="textAreaTop" r="textAreaRight" b="textAreaBottom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8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0840" cy="148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9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Modifiez le style du titre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1371600" y="2286000"/>
            <a:ext cx="4447440" cy="358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914400" lvl="1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20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Deuxième niveau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371600" lvl="2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Troisième niveau</a:t>
            </a:r>
            <a:endParaRPr lang="en-US" sz="1800" b="0" i="1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828800" lvl="3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18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Quatrième niveau</a:t>
            </a:r>
            <a:endParaRPr lang="en-US" sz="18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2286000" lvl="4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Cinquième niveau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525360" y="2286000"/>
            <a:ext cx="4447440" cy="3580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914400" lvl="1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20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Deuxième niveau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371600" lvl="2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Troisième niveau</a:t>
            </a:r>
            <a:endParaRPr lang="en-US" sz="1800" b="0" i="1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828800" lvl="3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18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Quatrième niveau</a:t>
            </a:r>
            <a:endParaRPr lang="en-US" sz="18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2286000" lvl="4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Cinquième niveau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 idx="19"/>
          </p:nvPr>
        </p:nvSpPr>
        <p:spPr>
          <a:xfrm>
            <a:off x="139068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 idx="20"/>
          </p:nvPr>
        </p:nvSpPr>
        <p:spPr>
          <a:xfrm>
            <a:off x="2893680" y="6453360"/>
            <a:ext cx="628056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</a:p>
        </p:txBody>
      </p:sp>
      <p:sp>
        <p:nvSpPr>
          <p:cNvPr id="47" name="PlaceHolder 6"/>
          <p:cNvSpPr>
            <a:spLocks noGrp="1"/>
          </p:cNvSpPr>
          <p:nvPr>
            <p:ph type="sldNum" idx="21"/>
          </p:nvPr>
        </p:nvSpPr>
        <p:spPr>
          <a:xfrm>
            <a:off x="947268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731F7519-A59B-4045-A579-12560E1EFB55}" type="slidenum"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mparaison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8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0840" cy="148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9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Modifiez le style du titre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body"/>
          </p:nvPr>
        </p:nvSpPr>
        <p:spPr>
          <a:xfrm>
            <a:off x="1371600" y="2340720"/>
            <a:ext cx="444348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84000"/>
              </a:lnSpc>
              <a:buNone/>
              <a:tabLst>
                <a:tab pos="0" algn="l"/>
              </a:tabLst>
            </a:pPr>
            <a:r>
              <a:rPr lang="fr-FR" sz="3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3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 type="body"/>
          </p:nvPr>
        </p:nvSpPr>
        <p:spPr>
          <a:xfrm>
            <a:off x="1371600" y="3305160"/>
            <a:ext cx="4443480" cy="2561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914400" lvl="1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20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Deuxième niveau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371600" lvl="2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Troisième niveau</a:t>
            </a:r>
            <a:endParaRPr lang="en-US" sz="1800" b="0" i="1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828800" lvl="3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18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Quatrième niveau</a:t>
            </a:r>
            <a:endParaRPr lang="en-US" sz="18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2286000" lvl="4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Cinquième niveau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 type="body"/>
          </p:nvPr>
        </p:nvSpPr>
        <p:spPr>
          <a:xfrm>
            <a:off x="6525000" y="2340720"/>
            <a:ext cx="4443480" cy="823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defTabSz="914400">
              <a:lnSpc>
                <a:spcPct val="84000"/>
              </a:lnSpc>
              <a:buNone/>
              <a:tabLst>
                <a:tab pos="0" algn="l"/>
              </a:tabLst>
            </a:pPr>
            <a:r>
              <a:rPr lang="fr-FR" sz="3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3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53" name="PlaceHolder 5"/>
          <p:cNvSpPr>
            <a:spLocks noGrp="1"/>
          </p:cNvSpPr>
          <p:nvPr>
            <p:ph type="body"/>
          </p:nvPr>
        </p:nvSpPr>
        <p:spPr>
          <a:xfrm>
            <a:off x="6525000" y="3305160"/>
            <a:ext cx="4443480" cy="2561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914400" lvl="1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20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Deuxième niveau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371600" lvl="2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Troisième niveau</a:t>
            </a:r>
            <a:endParaRPr lang="en-US" sz="1800" b="0" i="1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828800" lvl="3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18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Quatrième niveau</a:t>
            </a:r>
            <a:endParaRPr lang="en-US" sz="18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2286000" lvl="4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Cinquième niveau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54" name="PlaceHolder 6"/>
          <p:cNvSpPr>
            <a:spLocks noGrp="1"/>
          </p:cNvSpPr>
          <p:nvPr>
            <p:ph type="dt" idx="22"/>
          </p:nvPr>
        </p:nvSpPr>
        <p:spPr>
          <a:xfrm>
            <a:off x="139068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5" name="PlaceHolder 7"/>
          <p:cNvSpPr>
            <a:spLocks noGrp="1"/>
          </p:cNvSpPr>
          <p:nvPr>
            <p:ph type="ftr" idx="23"/>
          </p:nvPr>
        </p:nvSpPr>
        <p:spPr>
          <a:xfrm>
            <a:off x="2893680" y="6453360"/>
            <a:ext cx="628056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</a:p>
        </p:txBody>
      </p:sp>
      <p:sp>
        <p:nvSpPr>
          <p:cNvPr id="56" name="PlaceHolder 8"/>
          <p:cNvSpPr>
            <a:spLocks noGrp="1"/>
          </p:cNvSpPr>
          <p:nvPr>
            <p:ph type="sldNum" idx="24"/>
          </p:nvPr>
        </p:nvSpPr>
        <p:spPr>
          <a:xfrm>
            <a:off x="947268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82054F4-BB50-4F7E-A141-E8D30A909FE6}" type="slidenum"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8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0840" cy="1485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9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Modifiez le style du titre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dt" idx="25"/>
          </p:nvPr>
        </p:nvSpPr>
        <p:spPr>
          <a:xfrm>
            <a:off x="139068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ftr" idx="26"/>
          </p:nvPr>
        </p:nvSpPr>
        <p:spPr>
          <a:xfrm>
            <a:off x="2893680" y="6453360"/>
            <a:ext cx="628056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</a:p>
        </p:txBody>
      </p:sp>
      <p:sp>
        <p:nvSpPr>
          <p:cNvPr id="61" name="PlaceHolder 4"/>
          <p:cNvSpPr>
            <a:spLocks noGrp="1"/>
          </p:cNvSpPr>
          <p:nvPr>
            <p:ph type="sldNum" idx="27"/>
          </p:nvPr>
        </p:nvSpPr>
        <p:spPr>
          <a:xfrm>
            <a:off x="947268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230B10FC-4FA2-4166-B57D-D8A1047E92BD}" type="slidenum"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2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4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Cliquez pour éditer le format du plan de texte</a:t>
            </a:r>
          </a:p>
          <a:p>
            <a:pPr marL="864000" lvl="1" indent="-324000">
              <a:lnSpc>
                <a:spcPct val="94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Second niveau de plan</a:t>
            </a:r>
          </a:p>
          <a:p>
            <a:pPr marL="1296000" lvl="2" indent="-288000">
              <a:lnSpc>
                <a:spcPct val="94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Troisième niveau de plan</a:t>
            </a:r>
          </a:p>
          <a:p>
            <a:pPr marL="1728000" lvl="3" indent="-216000">
              <a:lnSpc>
                <a:spcPct val="94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Quatrième niveau de plan</a:t>
            </a:r>
          </a:p>
          <a:p>
            <a:pPr marL="2160000" lvl="4" indent="-216000">
              <a:lnSpc>
                <a:spcPct val="94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Cinquième niveau de plan</a:t>
            </a:r>
          </a:p>
          <a:p>
            <a:pPr marL="2592000" lvl="5" indent="-216000">
              <a:lnSpc>
                <a:spcPct val="94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Sixième niveau de plan</a:t>
            </a:r>
          </a:p>
          <a:p>
            <a:pPr marL="3024000" lvl="6" indent="-216000">
              <a:lnSpc>
                <a:spcPct val="94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Septième niveau de plan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8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" name="PlaceHolder 1"/>
          <p:cNvSpPr>
            <a:spLocks noGrp="1"/>
          </p:cNvSpPr>
          <p:nvPr>
            <p:ph type="dt" idx="28"/>
          </p:nvPr>
        </p:nvSpPr>
        <p:spPr>
          <a:xfrm>
            <a:off x="139068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ftr" idx="29"/>
          </p:nvPr>
        </p:nvSpPr>
        <p:spPr>
          <a:xfrm>
            <a:off x="2893680" y="6453360"/>
            <a:ext cx="628056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</a:p>
        </p:txBody>
      </p:sp>
      <p:sp>
        <p:nvSpPr>
          <p:cNvPr id="66" name="PlaceHolder 3"/>
          <p:cNvSpPr>
            <a:spLocks noGrp="1"/>
          </p:cNvSpPr>
          <p:nvPr>
            <p:ph type="sldNum" idx="30"/>
          </p:nvPr>
        </p:nvSpPr>
        <p:spPr>
          <a:xfrm>
            <a:off x="947268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527DD07-5DD0-4D10-9654-BA9E31C5F963}" type="slidenum"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u avec légende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angle 8" hidden="1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" name="Rectangle 7" title="Background Shape"/>
          <p:cNvSpPr/>
          <p:nvPr/>
        </p:nvSpPr>
        <p:spPr>
          <a:xfrm>
            <a:off x="0" y="360"/>
            <a:ext cx="5303160" cy="685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723960" y="685800"/>
            <a:ext cx="3855240" cy="215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4000"/>
              </a:lnSpc>
              <a:buNone/>
            </a:pPr>
            <a:r>
              <a:rPr lang="fr-FR" sz="4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Modifiez le style du titre</a:t>
            </a:r>
            <a:endParaRPr lang="en-US" sz="48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6256080" y="685800"/>
            <a:ext cx="5211720" cy="517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914400" lvl="1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20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Deuxième niveau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371600" lvl="2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Troisième niveau</a:t>
            </a:r>
            <a:endParaRPr lang="en-US" sz="1800" b="0" i="1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828800" lvl="3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18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Quatrième niveau</a:t>
            </a:r>
            <a:endParaRPr lang="en-US" sz="18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2286000" lvl="4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Cinquième niveau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723960" y="2856240"/>
            <a:ext cx="3855240" cy="3010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12000"/>
              </a:lnSpc>
              <a:spcAft>
                <a:spcPts val="1500"/>
              </a:spcAft>
              <a:buNone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dt" idx="31"/>
          </p:nvPr>
        </p:nvSpPr>
        <p:spPr>
          <a:xfrm>
            <a:off x="72396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 type="ftr" idx="32"/>
          </p:nvPr>
        </p:nvSpPr>
        <p:spPr>
          <a:xfrm>
            <a:off x="2206080" y="6453360"/>
            <a:ext cx="23734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</a:p>
        </p:txBody>
      </p:sp>
      <p:sp>
        <p:nvSpPr>
          <p:cNvPr id="74" name="PlaceHolder 6"/>
          <p:cNvSpPr>
            <a:spLocks noGrp="1"/>
          </p:cNvSpPr>
          <p:nvPr>
            <p:ph type="sldNum" idx="33"/>
          </p:nvPr>
        </p:nvSpPr>
        <p:spPr>
          <a:xfrm>
            <a:off x="988308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C01AB756-1C47-4B3B-BCE0-917AD9F27BF7}" type="slidenum"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5" name="Rectangle 8" title="Divider Bar"/>
          <p:cNvSpPr/>
          <p:nvPr/>
        </p:nvSpPr>
        <p:spPr>
          <a:xfrm>
            <a:off x="530352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mage avec légende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Rectangle 8" hidden="1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7" name="Rectangle 7" title="Background Shape"/>
          <p:cNvSpPr/>
          <p:nvPr/>
        </p:nvSpPr>
        <p:spPr>
          <a:xfrm>
            <a:off x="0" y="360"/>
            <a:ext cx="5303160" cy="685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723960" y="685800"/>
            <a:ext cx="3855240" cy="215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/>
          <a:p>
            <a:pPr indent="0" defTabSz="914400">
              <a:lnSpc>
                <a:spcPct val="84000"/>
              </a:lnSpc>
              <a:buNone/>
            </a:pPr>
            <a:r>
              <a:rPr lang="fr-FR" sz="4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Modifiez le style du titre</a:t>
            </a:r>
            <a:endParaRPr lang="en-US" sz="48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5532120" y="0"/>
            <a:ext cx="6659640" cy="68576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rmAutofit/>
          </a:bodyPr>
          <a:lstStyle/>
          <a:p>
            <a:pPr indent="0" defTabSz="4572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Arial"/>
              </a:rPr>
              <a:t>Cliquez sur l'icône pour ajouter une image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723960" y="2855880"/>
            <a:ext cx="3855240" cy="3011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12000"/>
              </a:lnSpc>
              <a:spcAft>
                <a:spcPts val="1500"/>
              </a:spcAft>
              <a:buNone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 type="dt" idx="34"/>
          </p:nvPr>
        </p:nvSpPr>
        <p:spPr>
          <a:xfrm>
            <a:off x="72396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ftr" idx="35"/>
          </p:nvPr>
        </p:nvSpPr>
        <p:spPr>
          <a:xfrm>
            <a:off x="2206080" y="6453360"/>
            <a:ext cx="23734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</a:p>
        </p:txBody>
      </p:sp>
      <p:sp>
        <p:nvSpPr>
          <p:cNvPr id="83" name="PlaceHolder 6"/>
          <p:cNvSpPr>
            <a:spLocks noGrp="1"/>
          </p:cNvSpPr>
          <p:nvPr>
            <p:ph type="sldNum" idx="36"/>
          </p:nvPr>
        </p:nvSpPr>
        <p:spPr>
          <a:xfrm>
            <a:off x="988308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3F33041A-7969-4F4F-BB79-665AA4979F4F}" type="slidenum"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4" name="Rectangle 8" title="Divider Bar"/>
          <p:cNvSpPr/>
          <p:nvPr/>
        </p:nvSpPr>
        <p:spPr>
          <a:xfrm>
            <a:off x="530352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ontenu avec légende_">
    <p:bg>
      <p:bgPr>
        <a:solidFill>
          <a:schemeClr val="l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le 8" hidden="1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Rectangle 7" title="Background Shape"/>
          <p:cNvSpPr/>
          <p:nvPr/>
        </p:nvSpPr>
        <p:spPr>
          <a:xfrm>
            <a:off x="0" y="360"/>
            <a:ext cx="5303160" cy="685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723960" y="685800"/>
            <a:ext cx="3855240" cy="215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4000"/>
              </a:lnSpc>
              <a:buNone/>
            </a:pPr>
            <a:r>
              <a:rPr lang="fr-FR" sz="4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Modifiez le style du titre</a:t>
            </a:r>
            <a:endParaRPr lang="en-US" sz="48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body"/>
          </p:nvPr>
        </p:nvSpPr>
        <p:spPr>
          <a:xfrm>
            <a:off x="6256080" y="685800"/>
            <a:ext cx="5211720" cy="5175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914400" lvl="1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20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Deuxième niveau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371600" lvl="2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Troisième niveau</a:t>
            </a:r>
            <a:endParaRPr lang="en-US" sz="1800" b="0" i="1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1828800" lvl="3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</a:pPr>
            <a:r>
              <a:rPr lang="fr-FR" sz="18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Quatrième niveau</a:t>
            </a:r>
            <a:endParaRPr lang="en-US" sz="18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2286000" lvl="4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Cinquième niveau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 type="body"/>
          </p:nvPr>
        </p:nvSpPr>
        <p:spPr>
          <a:xfrm>
            <a:off x="723960" y="2856240"/>
            <a:ext cx="3855240" cy="3010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112000"/>
              </a:lnSpc>
              <a:spcAft>
                <a:spcPts val="1500"/>
              </a:spcAft>
              <a:buNone/>
              <a:tabLst>
                <a:tab pos="0" algn="l"/>
              </a:tabLst>
            </a:pPr>
            <a:r>
              <a:rPr lang="fr-FR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Modifier les styles du texte du masque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 type="dt" idx="37"/>
          </p:nvPr>
        </p:nvSpPr>
        <p:spPr>
          <a:xfrm>
            <a:off x="723960" y="6453360"/>
            <a:ext cx="120420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&lt;date/heure&gt;</a:t>
            </a:r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ftr" idx="38"/>
          </p:nvPr>
        </p:nvSpPr>
        <p:spPr>
          <a:xfrm>
            <a:off x="2206080" y="6453360"/>
            <a:ext cx="23734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&lt;pied de page&gt;</a:t>
            </a:r>
          </a:p>
        </p:txBody>
      </p:sp>
      <p:sp>
        <p:nvSpPr>
          <p:cNvPr id="92" name="PlaceHolder 6"/>
          <p:cNvSpPr>
            <a:spLocks noGrp="1"/>
          </p:cNvSpPr>
          <p:nvPr>
            <p:ph type="sldNum" idx="39"/>
          </p:nvPr>
        </p:nvSpPr>
        <p:spPr>
          <a:xfrm>
            <a:off x="988308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F5293FCD-9699-4C7B-B62F-F92980A45C27}" type="slidenum"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93" name="Rectangle 8" title="Divider Bar"/>
          <p:cNvSpPr/>
          <p:nvPr/>
        </p:nvSpPr>
        <p:spPr>
          <a:xfrm>
            <a:off x="530352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 title="Side bar"/>
          <p:cNvSpPr/>
          <p:nvPr/>
        </p:nvSpPr>
        <p:spPr>
          <a:xfrm>
            <a:off x="478080" y="360"/>
            <a:ext cx="228240" cy="68576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1915200" y="1788480"/>
            <a:ext cx="8361000" cy="2097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89000"/>
              </a:lnSpc>
              <a:buNone/>
            </a:pPr>
            <a:r>
              <a:rPr lang="fr-FR" sz="7200" b="0" u="none" strike="noStrike" cap="all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Modifiez le style du titre</a:t>
            </a:r>
            <a:endParaRPr lang="en-US" sz="72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dt" idx="1"/>
          </p:nvPr>
        </p:nvSpPr>
        <p:spPr>
          <a:xfrm>
            <a:off x="752760" y="6453360"/>
            <a:ext cx="160776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 </a:t>
            </a:r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3" name="PlaceHolder 3"/>
          <p:cNvSpPr>
            <a:spLocks noGrp="1"/>
          </p:cNvSpPr>
          <p:nvPr>
            <p:ph type="ftr" idx="2"/>
          </p:nvPr>
        </p:nvSpPr>
        <p:spPr>
          <a:xfrm>
            <a:off x="2584080" y="6453360"/>
            <a:ext cx="7022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fr-FR" sz="1400" b="0" u="none" strike="noStrike">
                <a:solidFill>
                  <a:srgbClr val="FFFFFF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sldNum" idx="3"/>
          </p:nvPr>
        </p:nvSpPr>
        <p:spPr>
          <a:xfrm>
            <a:off x="9830520" y="6453360"/>
            <a:ext cx="1595880" cy="40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7038218-C018-4919-A400-8C37DE2F3F6A}" type="slidenum">
              <a:rPr lang="en-US" sz="1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‹N°›</a:t>
            </a:fld>
            <a:endParaRPr lang="fr-FR" sz="1200" b="0" u="none" strike="noStrik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grpSp>
        <p:nvGrpSpPr>
          <p:cNvPr id="5" name="Group 8"/>
          <p:cNvGrpSpPr/>
          <p:nvPr/>
        </p:nvGrpSpPr>
        <p:grpSpPr>
          <a:xfrm>
            <a:off x="752760" y="744120"/>
            <a:ext cx="10673640" cy="5349600"/>
            <a:chOff x="752760" y="744120"/>
            <a:chExt cx="10673640" cy="5349600"/>
          </a:xfrm>
        </p:grpSpPr>
        <p:sp>
          <p:nvSpPr>
            <p:cNvPr id="6" name="Freeform 6"/>
            <p:cNvSpPr/>
            <p:nvPr/>
          </p:nvSpPr>
          <p:spPr>
            <a:xfrm>
              <a:off x="8151840" y="1685520"/>
              <a:ext cx="3274560" cy="4408200"/>
            </a:xfrm>
            <a:custGeom>
              <a:avLst/>
              <a:gdLst>
                <a:gd name="textAreaLeft" fmla="*/ 0 w 3274560"/>
                <a:gd name="textAreaRight" fmla="*/ 3274920 w 3274560"/>
                <a:gd name="textAreaTop" fmla="*/ 0 h 4408200"/>
                <a:gd name="textAreaBottom" fmla="*/ 4408560 h 4408200"/>
              </a:gdLst>
              <a:ahLst/>
              <a:cxnLst/>
              <a:rect l="textAreaLeft" t="textAreaTop" r="textAreaRight" b="textAreaBottom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7" name="Freeform 6"/>
            <p:cNvSpPr/>
            <p:nvPr/>
          </p:nvSpPr>
          <p:spPr>
            <a:xfrm flipH="1" flipV="1">
              <a:off x="752400" y="743760"/>
              <a:ext cx="3275280" cy="4408200"/>
            </a:xfrm>
            <a:custGeom>
              <a:avLst/>
              <a:gdLst>
                <a:gd name="textAreaLeft" fmla="*/ 360 w 3275280"/>
                <a:gd name="textAreaRight" fmla="*/ 3276000 w 3275280"/>
                <a:gd name="textAreaTop" fmla="*/ -360 h 4408200"/>
                <a:gd name="textAreaBottom" fmla="*/ 4408200 h 4408200"/>
              </a:gdLst>
              <a:ahLst/>
              <a:cxnLst/>
              <a:rect l="textAreaLeft" t="textAreaTop" r="textAreaRight" b="textAreaBottom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endParaRPr lang="fr-FR" sz="1800" b="0" u="none" strike="noStrike">
                <a:solidFill>
                  <a:srgbClr val="FFFFFF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4000"/>
              </a:lnSpc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Cliquez pour éditer le format du plan de texte</a:t>
            </a:r>
          </a:p>
          <a:p>
            <a:pPr marL="864000" lvl="1" indent="-324000">
              <a:lnSpc>
                <a:spcPct val="94000"/>
              </a:lnSpc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Second niveau de plan</a:t>
            </a:r>
          </a:p>
          <a:p>
            <a:pPr marL="1296000" lvl="2" indent="-288000">
              <a:lnSpc>
                <a:spcPct val="94000"/>
              </a:lnSpc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18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Troisième niveau de plan</a:t>
            </a:r>
          </a:p>
          <a:p>
            <a:pPr marL="1728000" lvl="3" indent="-216000">
              <a:lnSpc>
                <a:spcPct val="94000"/>
              </a:lnSpc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lang="en-US" sz="1600" b="0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Quatrième niveau de plan</a:t>
            </a:r>
          </a:p>
          <a:p>
            <a:pPr marL="2160000" lvl="4" indent="-216000">
              <a:lnSpc>
                <a:spcPct val="94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Cinquième niveau de plan</a:t>
            </a:r>
          </a:p>
          <a:p>
            <a:pPr marL="2592000" lvl="5" indent="-216000">
              <a:lnSpc>
                <a:spcPct val="94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Sixième niveau de plan</a:t>
            </a:r>
          </a:p>
          <a:p>
            <a:pPr marL="3024000" lvl="6" indent="-216000">
              <a:lnSpc>
                <a:spcPct val="94000"/>
              </a:lnSpc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1915200" y="1788480"/>
            <a:ext cx="8361000" cy="2097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/>
          <a:p>
            <a:pPr indent="0" algn="ctr" defTabSz="914400">
              <a:lnSpc>
                <a:spcPct val="89000"/>
              </a:lnSpc>
              <a:buNone/>
            </a:pPr>
            <a:r>
              <a:rPr lang="fr-FR" sz="6000" b="0" u="none" strike="noStrike" cap="all" dirty="0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Questionnement sur </a:t>
            </a:r>
            <a:r>
              <a:rPr lang="fr-FR" sz="6000" b="0" u="none" strike="noStrike" cap="all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les troubles </a:t>
            </a:r>
            <a:r>
              <a:rPr lang="fr-FR" sz="6000" b="0" u="none" strike="noStrike" cap="all" dirty="0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visuels</a:t>
            </a:r>
            <a:endParaRPr lang="en-US" sz="6000" b="0" u="none" strike="noStrike" dirty="0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subTitle"/>
          </p:nvPr>
        </p:nvSpPr>
        <p:spPr>
          <a:xfrm>
            <a:off x="1766160" y="4249440"/>
            <a:ext cx="9798120" cy="10857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ctr" defTabSz="914400">
              <a:lnSpc>
                <a:spcPct val="112000"/>
              </a:lnSpc>
              <a:buNone/>
              <a:tabLst>
                <a:tab pos="0" algn="l"/>
              </a:tabLst>
            </a:pPr>
            <a:r>
              <a:rPr lang="fr-FR" sz="2200" b="1" u="none" strike="noStrike">
                <a:solidFill>
                  <a:schemeClr val="lt2"/>
                </a:solidFill>
                <a:effectLst/>
                <a:uFillTx/>
                <a:latin typeface="Franklin Gothic Book"/>
                <a:ea typeface="Arial"/>
              </a:rPr>
              <a:t>Marine Cuiengnet et Héloïse Retailleau </a:t>
            </a:r>
            <a:endParaRPr lang="fr-FR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112000"/>
              </a:lnSpc>
              <a:buNone/>
              <a:tabLst>
                <a:tab pos="0" algn="l"/>
              </a:tabLst>
            </a:pPr>
            <a:r>
              <a:rPr lang="fr-FR" sz="2200" b="1" u="none" strike="noStrike">
                <a:solidFill>
                  <a:schemeClr val="lt2"/>
                </a:solidFill>
                <a:effectLst/>
                <a:uFillTx/>
                <a:latin typeface="Franklin Gothic Book"/>
                <a:ea typeface="Arial"/>
              </a:rPr>
              <a:t>orthoptistes libérales</a:t>
            </a:r>
            <a:endParaRPr lang="fr-FR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112000"/>
              </a:lnSpc>
              <a:buNone/>
              <a:tabLst>
                <a:tab pos="0" algn="l"/>
              </a:tabLst>
            </a:pPr>
            <a:r>
              <a:rPr lang="fr-FR" sz="2200" b="1" u="none" strike="noStrike">
                <a:solidFill>
                  <a:schemeClr val="lt2"/>
                </a:solidFill>
                <a:effectLst/>
                <a:uFillTx/>
                <a:latin typeface="Franklin Gothic Book"/>
                <a:ea typeface="Arial"/>
              </a:rPr>
              <a:t>Corinne Mury orthoptiste Ocens</a:t>
            </a:r>
            <a:endParaRPr lang="fr-FR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112000"/>
              </a:lnSpc>
              <a:buNone/>
              <a:tabLst>
                <a:tab pos="0" algn="l"/>
              </a:tabLst>
            </a:pPr>
            <a:endParaRPr lang="fr-FR" sz="2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indent="0" algn="ctr" defTabSz="914400">
              <a:lnSpc>
                <a:spcPct val="112000"/>
              </a:lnSpc>
              <a:buNone/>
              <a:tabLst>
                <a:tab pos="0" algn="l"/>
              </a:tabLst>
            </a:pPr>
            <a:r>
              <a:rPr lang="fr-FR" sz="2200" b="1" u="none" strike="noStrike">
                <a:solidFill>
                  <a:schemeClr val="lt2"/>
                </a:solidFill>
                <a:effectLst/>
                <a:uFillTx/>
                <a:latin typeface="Franklin Gothic Book"/>
                <a:ea typeface="Arial"/>
              </a:rPr>
              <a:t>Octobre 2025</a:t>
            </a:r>
            <a:endParaRPr lang="fr-FR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02" name="Picture 2" descr="Cokillaje"/>
          <p:cNvPicPr/>
          <p:nvPr/>
        </p:nvPicPr>
        <p:blipFill>
          <a:blip r:embed="rId3"/>
          <a:stretch/>
        </p:blipFill>
        <p:spPr>
          <a:xfrm>
            <a:off x="8476200" y="177840"/>
            <a:ext cx="3600000" cy="1266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3" name="Picture 7"/>
          <p:cNvSpPr/>
          <p:nvPr/>
        </p:nvSpPr>
        <p:spPr>
          <a:xfrm>
            <a:off x="0" y="4249440"/>
            <a:ext cx="2673000" cy="2608200"/>
          </a:xfrm>
          <a:custGeom>
            <a:avLst/>
            <a:gdLst>
              <a:gd name="textAreaLeft" fmla="*/ 0 w 2673000"/>
              <a:gd name="textAreaRight" fmla="*/ 2673360 w 2673000"/>
              <a:gd name="textAreaTop" fmla="*/ 0 h 2608200"/>
              <a:gd name="textAreaBottom" fmla="*/ 2608560 h 2608200"/>
            </a:gdLst>
            <a:ahLst/>
            <a:cxnLst/>
            <a:rect l="textAreaLeft" t="textAreaTop" r="textAreaRight" b="textAreaBottom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  <a:blipFill rotWithShape="0">
            <a:blip r:embed="rId4"/>
            <a:srcRect/>
            <a:stretch/>
          </a:blip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723960" y="685800"/>
            <a:ext cx="3855240" cy="215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4000"/>
              </a:lnSpc>
              <a:buNone/>
            </a:pPr>
            <a:r>
              <a:rPr lang="en-US" sz="4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Plan</a:t>
            </a:r>
            <a:endParaRPr lang="en-US" sz="48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02640" y="57240"/>
            <a:ext cx="5871960" cy="6110096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rmAutofit/>
          </a:bodyPr>
          <a:lstStyle/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sng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1 –</a:t>
            </a:r>
            <a:r>
              <a:rPr lang="en-US" sz="2000" b="0" u="sng" strike="noStrike" dirty="0" err="1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Quelques</a:t>
            </a:r>
            <a:r>
              <a:rPr lang="en-US" sz="2000" b="0" u="sng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 rappels </a:t>
            </a: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2000" b="0" u="none" strike="noStrike" dirty="0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sng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2 – </a:t>
            </a:r>
            <a:r>
              <a:rPr lang="en-US" sz="2000" b="0" u="sng" strike="noStrike" dirty="0" err="1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cas</a:t>
            </a:r>
            <a:r>
              <a:rPr lang="en-US" sz="2000" b="0" u="sng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 </a:t>
            </a:r>
            <a:r>
              <a:rPr lang="en-US" sz="2000" b="0" u="sng" strike="noStrike" dirty="0" err="1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cliniques</a:t>
            </a:r>
            <a:r>
              <a:rPr lang="en-US" sz="2000" b="0" u="sng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 et </a:t>
            </a:r>
            <a:r>
              <a:rPr lang="en-US" sz="2000" b="0" u="sng" strike="noStrike" dirty="0" err="1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échanges</a:t>
            </a:r>
            <a:endParaRPr lang="en-US" sz="2000" b="0" u="none" strike="noStrike" dirty="0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Diagnostic </a:t>
            </a:r>
            <a:r>
              <a:rPr lang="en-US" sz="2000" b="0" u="none" strike="noStrike" dirty="0" err="1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Différentiel</a:t>
            </a:r>
            <a:r>
              <a:rPr lang="en-US" sz="2000" b="0" u="none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 et </a:t>
            </a:r>
            <a:r>
              <a:rPr lang="en-US" sz="2000" b="0" u="none" strike="noStrike" dirty="0" err="1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parcours</a:t>
            </a:r>
            <a:r>
              <a:rPr lang="en-US" sz="2000" b="0" u="none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 TND </a:t>
            </a:r>
            <a:r>
              <a:rPr lang="en-US" sz="2000" b="0" u="none" strike="noStrike" dirty="0" err="1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plusieurs</a:t>
            </a:r>
            <a:r>
              <a:rPr lang="en-US" sz="2000" b="0" u="none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 étapes : Marion et Pierre</a:t>
            </a: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Troubles </a:t>
            </a:r>
            <a:r>
              <a:rPr lang="en-US" sz="2000" b="0" u="none" strike="noStrike" dirty="0" err="1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spécifiques</a:t>
            </a:r>
            <a:r>
              <a:rPr lang="en-US" sz="2000" b="0" u="none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 des </a:t>
            </a:r>
            <a:r>
              <a:rPr lang="en-US" sz="2000" b="0" u="none" strike="noStrike" dirty="0" err="1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apprentissages</a:t>
            </a:r>
            <a:r>
              <a:rPr lang="en-US" sz="2000" b="0" u="none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 : Marine</a:t>
            </a:r>
            <a:endParaRPr lang="en-US" sz="2000" b="0" u="none" strike="noStrike" dirty="0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 dirty="0" err="1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Simultagnosie</a:t>
            </a:r>
            <a:r>
              <a:rPr lang="en-US" sz="2000" b="0" u="none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 : Corinne</a:t>
            </a:r>
            <a:endParaRPr lang="en-US" sz="2000" b="0" u="none" strike="noStrike" dirty="0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Vision au service de la communication : Héloïse</a:t>
            </a:r>
            <a:endParaRPr lang="en-US" sz="2000" b="0" u="none" strike="noStrike" dirty="0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	</a:t>
            </a:r>
            <a:endParaRPr lang="en-US" sz="2000" b="0" u="none" strike="noStrike" dirty="0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Franklin Gothic Book"/>
              </a:rPr>
              <a:t>             </a:t>
            </a:r>
            <a:endParaRPr lang="en-US" sz="2000" b="0" u="none" strike="noStrike" dirty="0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sng" strike="noStrike" dirty="0">
                <a:solidFill>
                  <a:srgbClr val="222222"/>
                </a:solidFill>
                <a:effectLst/>
                <a:uFillTx/>
                <a:latin typeface="Franklin Gothic Book"/>
                <a:ea typeface="Arial"/>
              </a:rPr>
              <a:t>3- Conclusions </a:t>
            </a:r>
            <a:endParaRPr lang="en-US" sz="2000" b="0" u="none" strike="noStrike" dirty="0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1500" b="0" u="none" strike="noStrike" dirty="0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pic>
        <p:nvPicPr>
          <p:cNvPr id="106" name="Image 1800854534"/>
          <p:cNvPicPr/>
          <p:nvPr/>
        </p:nvPicPr>
        <p:blipFill>
          <a:blip r:embed="rId3"/>
          <a:stretch/>
        </p:blipFill>
        <p:spPr>
          <a:xfrm>
            <a:off x="723960" y="2057400"/>
            <a:ext cx="3868920" cy="38689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231480" y="685800"/>
            <a:ext cx="4170960" cy="215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4000"/>
              </a:lnSpc>
              <a:buNone/>
            </a:pPr>
            <a:r>
              <a:rPr lang="fr-FR" sz="4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Troubles neuro-visuels</a:t>
            </a:r>
            <a:endParaRPr lang="en-US" sz="48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08" name="ZoneTexte 411773791"/>
          <p:cNvSpPr/>
          <p:nvPr/>
        </p:nvSpPr>
        <p:spPr>
          <a:xfrm>
            <a:off x="5923800" y="1764720"/>
            <a:ext cx="5297040" cy="33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endParaRPr lang="fr-FR" sz="1600" b="1" u="none" strike="noStrike">
              <a:solidFill>
                <a:schemeClr val="dk1"/>
              </a:solidFill>
              <a:effectLst/>
              <a:uFillTx/>
              <a:latin typeface="Franklin Gothic Book"/>
              <a:ea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358320" y="685800"/>
            <a:ext cx="5564880" cy="3428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rmAutofit/>
          </a:bodyPr>
          <a:lstStyle/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Franklin Gothic Book"/>
              </a:rPr>
              <a:t> Les TNV regroupent les dysfonctionnements des fonctions visuo-attentionnelles, oculomotrices et visuospatiales ; les agnosies visuelles ; les atteintes anatomiques du cortex visuel primaire.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1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Franklin Gothic Book"/>
              </a:rPr>
              <a:t> Les TNV sont consécutifs à un dysfonctionnement ou une lésion des voies, des centres et des réseaux neuronaux impliqués dans le traitement de l’information visuelle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algn="r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15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Franklin Gothic Book"/>
              </a:rPr>
              <a:t>Dutton et Jacobson, 2001</a:t>
            </a:r>
            <a:endParaRPr lang="en-US" sz="15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10" name="ZoneTexte 1950325657"/>
          <p:cNvSpPr/>
          <p:nvPr/>
        </p:nvSpPr>
        <p:spPr>
          <a:xfrm>
            <a:off x="6358320" y="183240"/>
            <a:ext cx="5321520" cy="45684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fr-FR" sz="2400" b="0" u="none" strike="noStrike">
                <a:solidFill>
                  <a:schemeClr val="lt1"/>
                </a:solidFill>
                <a:effectLst/>
                <a:uFillTx/>
                <a:latin typeface="Franklin Gothic Book"/>
                <a:ea typeface="Arial"/>
              </a:rPr>
              <a:t>Définitions </a:t>
            </a:r>
            <a:endParaRPr lang="fr-FR" sz="2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ZoneTexte 347011013"/>
          <p:cNvSpPr/>
          <p:nvPr/>
        </p:nvSpPr>
        <p:spPr>
          <a:xfrm>
            <a:off x="5686920" y="4345200"/>
            <a:ext cx="6633360" cy="2225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en-US" sz="28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Franklin Gothic Book"/>
              </a:rPr>
              <a:t>Les TNV n’apparaissent explicitement dans aucune classification internationale de santé </a:t>
            </a:r>
            <a:r>
              <a:rPr lang="en-US" sz="15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Franklin Gothic Book"/>
              </a:rPr>
              <a:t>(Sakki,2018 )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lang="en-US" sz="2800" b="0" u="none" strike="noStrike">
                <a:solidFill>
                  <a:srgbClr val="FF0000"/>
                </a:solidFill>
                <a:effectLst/>
                <a:highlight>
                  <a:srgbClr val="D3D3D3"/>
                </a:highlight>
                <a:uFillTx/>
                <a:latin typeface="Franklin Gothic Book"/>
                <a:ea typeface="Franklin Gothic Book"/>
              </a:rPr>
              <a:t>Il ne s’agit pas d’un diagnostic 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457200">
              <a:lnSpc>
                <a:spcPct val="100000"/>
              </a:lnSpc>
            </a:pPr>
            <a:r>
              <a:rPr lang="en-US" sz="2800" b="0" u="none" strike="noStrike">
                <a:solidFill>
                  <a:srgbClr val="FF0000"/>
                </a:solidFill>
                <a:effectLst/>
                <a:highlight>
                  <a:srgbClr val="D3D3D3"/>
                </a:highlight>
                <a:uFillTx/>
                <a:latin typeface="Franklin Gothic Book"/>
                <a:ea typeface="Franklin Gothic Book"/>
              </a:rPr>
              <a:t>reconnu par le DSM V</a:t>
            </a:r>
            <a:endParaRPr lang="fr-FR" sz="2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12" name="Image 1836269087"/>
          <p:cNvPicPr/>
          <p:nvPr/>
        </p:nvPicPr>
        <p:blipFill>
          <a:blip r:embed="rId3"/>
          <a:stretch/>
        </p:blipFill>
        <p:spPr>
          <a:xfrm>
            <a:off x="3701520" y="5091840"/>
            <a:ext cx="1357560" cy="13575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13" name="Image 34459915"/>
          <p:cNvPicPr/>
          <p:nvPr/>
        </p:nvPicPr>
        <p:blipFill>
          <a:blip r:embed="rId4"/>
          <a:stretch/>
        </p:blipFill>
        <p:spPr>
          <a:xfrm>
            <a:off x="4425840" y="102240"/>
            <a:ext cx="1334160" cy="1337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4" name=" 1222567839"/>
          <p:cNvSpPr/>
          <p:nvPr/>
        </p:nvSpPr>
        <p:spPr>
          <a:xfrm>
            <a:off x="297360" y="2334600"/>
            <a:ext cx="4434840" cy="3139920"/>
          </a:xfr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algn="just" defTabSz="457200">
              <a:lnSpc>
                <a:spcPct val="100000"/>
              </a:lnSpc>
            </a:pPr>
            <a:r>
              <a:rPr lang="en-US" sz="3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Un trouble neurovisuel est un trouble visuel d’origine cérébrale,</a:t>
            </a:r>
            <a:endParaRPr lang="fr-FR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457200">
              <a:lnSpc>
                <a:spcPct val="100000"/>
              </a:lnSpc>
            </a:pPr>
            <a:r>
              <a:rPr lang="en-US" sz="3000" b="0" u="none" strike="noStrike">
                <a:solidFill>
                  <a:srgbClr val="000000"/>
                </a:solidFill>
                <a:effectLst/>
                <a:uFillTx/>
                <a:latin typeface="Calibri"/>
                <a:ea typeface="Calibri"/>
              </a:rPr>
              <a:t>c’est-à-dire non lié à une lésion de l’œil. </a:t>
            </a:r>
            <a:endParaRPr lang="fr-FR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457200">
              <a:lnSpc>
                <a:spcPct val="100000"/>
              </a:lnSpc>
            </a:pPr>
            <a:r>
              <a:rPr lang="fr-FR" sz="2000" b="0" u="none" strike="noStrike">
                <a:solidFill>
                  <a:srgbClr val="000000"/>
                </a:solidFill>
                <a:effectLst/>
                <a:uFillTx/>
                <a:latin typeface="Franklin Gothic Book"/>
                <a:ea typeface="Calibri"/>
              </a:rPr>
              <a:t>(Chokron &amp; Marendaz, 2005)</a:t>
            </a:r>
            <a:endParaRPr lang="fr-F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just" defTabSz="457200">
              <a:lnSpc>
                <a:spcPct val="100000"/>
              </a:lnSpc>
            </a:pPr>
            <a:endParaRPr lang="fr-FR" sz="3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 type="title"/>
          </p:nvPr>
        </p:nvSpPr>
        <p:spPr>
          <a:xfrm>
            <a:off x="723960" y="685800"/>
            <a:ext cx="3855240" cy="215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4000"/>
              </a:lnSpc>
              <a:buNone/>
            </a:pPr>
            <a:r>
              <a:rPr lang="fr-FR" sz="4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Troubles neuro-visuels</a:t>
            </a:r>
            <a:endParaRPr lang="en-US" sz="48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16" name="ZoneTexte 1323446356"/>
          <p:cNvSpPr/>
          <p:nvPr/>
        </p:nvSpPr>
        <p:spPr>
          <a:xfrm>
            <a:off x="5923800" y="1764720"/>
            <a:ext cx="5297040" cy="33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endParaRPr lang="fr-FR" sz="1600" b="1" u="none" strike="noStrike">
              <a:solidFill>
                <a:schemeClr val="dk1"/>
              </a:solidFill>
              <a:effectLst/>
              <a:uFillTx/>
              <a:latin typeface="Franklin Gothic Book"/>
              <a:ea typeface="Arial"/>
            </a:endParaRPr>
          </a:p>
        </p:txBody>
      </p:sp>
      <p:sp>
        <p:nvSpPr>
          <p:cNvPr id="117" name="ZoneTexte 708053547"/>
          <p:cNvSpPr/>
          <p:nvPr/>
        </p:nvSpPr>
        <p:spPr>
          <a:xfrm>
            <a:off x="6161040" y="777960"/>
            <a:ext cx="5563080" cy="36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endParaRPr lang="en-US" sz="1800" b="0" u="none" strike="noStrike">
              <a:solidFill>
                <a:schemeClr val="dk1"/>
              </a:solidFill>
              <a:effectLst/>
              <a:uFillTx/>
              <a:latin typeface="Franklin Gothic Book"/>
              <a:ea typeface="Aria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6358320" y="1040760"/>
            <a:ext cx="5564880" cy="4019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rmAutofit/>
          </a:bodyPr>
          <a:lstStyle/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</a:pP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Les troubles neurovisuels (TNV) de l’adulte ou de l’enfant touchent la</a:t>
            </a:r>
            <a:r>
              <a:rPr lang="fr-FR" sz="25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 </a:t>
            </a:r>
            <a:r>
              <a:rPr lang="fr-FR" sz="25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fonction visuelle d’origine cérébrale</a:t>
            </a: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. Ils apparaissent :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914400" lvl="1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  <a:tabLst>
                <a:tab pos="0" algn="l"/>
              </a:tabLst>
            </a:pPr>
            <a:r>
              <a:rPr lang="fr-FR" sz="2500" b="1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suite à une lésion</a:t>
            </a:r>
            <a:r>
              <a:rPr lang="fr-FR" sz="2000" b="0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  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530280" indent="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fr-FR" sz="2000" b="1" i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ou 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914400" lvl="1" indent="-384120" defTabSz="914400">
              <a:lnSpc>
                <a:spcPct val="94000"/>
              </a:lnSpc>
              <a:spcBef>
                <a:spcPts val="499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–"/>
              <a:tabLst>
                <a:tab pos="0" algn="l"/>
              </a:tabLst>
            </a:pPr>
            <a:r>
              <a:rPr lang="fr-FR" sz="20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un </a:t>
            </a:r>
            <a:r>
              <a:rPr lang="fr-FR" sz="25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dysfonctionnement</a:t>
            </a:r>
            <a:r>
              <a:rPr lang="fr-FR" sz="25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 des zones cérébrales </a:t>
            </a: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impliquées dans le traitement de l’information visuelle.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19" name="ZoneTexte 346993778"/>
          <p:cNvSpPr/>
          <p:nvPr/>
        </p:nvSpPr>
        <p:spPr>
          <a:xfrm>
            <a:off x="6358320" y="411840"/>
            <a:ext cx="3744360" cy="731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fr-FR" sz="2400" b="0" u="none" strike="noStrike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Franklin Gothic Book"/>
                <a:ea typeface="Arial"/>
              </a:rPr>
              <a:t>Définitions 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fr-FR" sz="18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Arial"/>
              </a:rPr>
              <a:t>(Selon Rotschild)</a:t>
            </a: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0" name="Image 1588441443"/>
          <p:cNvPicPr/>
          <p:nvPr/>
        </p:nvPicPr>
        <p:blipFill>
          <a:blip r:embed="rId3"/>
          <a:stretch/>
        </p:blipFill>
        <p:spPr>
          <a:xfrm>
            <a:off x="874440" y="2533680"/>
            <a:ext cx="3704760" cy="3714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1" name="ZoneTexte 369278180"/>
          <p:cNvSpPr/>
          <p:nvPr/>
        </p:nvSpPr>
        <p:spPr>
          <a:xfrm>
            <a:off x="5760000" y="4726440"/>
            <a:ext cx="5956200" cy="853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algn="ctr" defTabSz="457200">
              <a:lnSpc>
                <a:spcPct val="100000"/>
              </a:lnSpc>
            </a:pPr>
            <a:r>
              <a:rPr lang="fr-FR" sz="25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Dans les TND</a:t>
            </a:r>
            <a:r>
              <a:rPr lang="en-US" sz="25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, des troubles neuro-visuels doivent être systématiquement recherchés</a:t>
            </a: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231480" y="685800"/>
            <a:ext cx="4170960" cy="323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4000"/>
              </a:lnSpc>
              <a:buNone/>
            </a:pPr>
            <a:r>
              <a:rPr lang="fr-FR" sz="4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Troubles neuro-visuels</a:t>
            </a:r>
            <a:endParaRPr lang="en-US" sz="48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23" name="ZoneTexte 2"/>
          <p:cNvSpPr/>
          <p:nvPr/>
        </p:nvSpPr>
        <p:spPr>
          <a:xfrm>
            <a:off x="5923800" y="1764720"/>
            <a:ext cx="5297040" cy="33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endParaRPr lang="fr-FR" sz="1600" b="1" u="none" strike="noStrike">
              <a:solidFill>
                <a:schemeClr val="dk1"/>
              </a:solidFill>
              <a:effectLst/>
              <a:uFillTx/>
              <a:latin typeface="Franklin Gothic Book"/>
              <a:ea typeface="Arial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/>
          </p:nvPr>
        </p:nvSpPr>
        <p:spPr>
          <a:xfrm>
            <a:off x="5866560" y="900000"/>
            <a:ext cx="5833440" cy="5275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rmAutofit fontScale="47500" lnSpcReduction="19999"/>
          </a:bodyPr>
          <a:lstStyle/>
          <a:p>
            <a:pPr indent="0" defTabSz="914400">
              <a:lnSpc>
                <a:spcPct val="120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47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Franklin Gothic Book"/>
              </a:rPr>
              <a:t>TNV : 3 à 5% minimum dans la population générale d’enfants </a:t>
            </a:r>
            <a:endParaRPr lang="en-US" sz="47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13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Franklin Gothic Book"/>
              </a:rPr>
              <a:t>					</a:t>
            </a:r>
            <a:r>
              <a:rPr lang="en-US" sz="21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Franklin Gothic Book"/>
              </a:rPr>
              <a:t>selon Chokron</a:t>
            </a:r>
            <a:endParaRPr lang="en-US" sz="21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43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Ils sont sous évalués.</a:t>
            </a:r>
            <a:endParaRPr lang="en-US" sz="43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37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120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37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           </a:t>
            </a:r>
            <a:r>
              <a:rPr lang="en-US" sz="43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20 à 30% chez les enfants présentant un trouble du développement</a:t>
            </a:r>
            <a:endParaRPr lang="en-US" sz="43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120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43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120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4300" b="1" u="none" strike="noStrike">
                <a:solidFill>
                  <a:srgbClr val="FF0000"/>
                </a:solidFill>
                <a:effectLst/>
                <a:uFillTx/>
                <a:latin typeface="Franklin Gothic Book"/>
                <a:ea typeface="Arial"/>
              </a:rPr>
              <a:t>CHIFFRES A DIRE a l’oral sur les diapos précédentes</a:t>
            </a:r>
            <a:endParaRPr lang="en-US" sz="43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120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32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120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Chez les adultes ayant une lésion postérieure, au moins 60% présentent un trouble de l’analyse visual (neuro-visuelle) du fait de cette lesion.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15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Source : Vision et cognition,com (cairn.fr)</a:t>
            </a:r>
            <a:endParaRPr lang="en-US" sz="15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pic>
        <p:nvPicPr>
          <p:cNvPr id="125" name="Image 2"/>
          <p:cNvPicPr/>
          <p:nvPr/>
        </p:nvPicPr>
        <p:blipFill>
          <a:blip r:embed="rId3"/>
          <a:stretch/>
        </p:blipFill>
        <p:spPr>
          <a:xfrm>
            <a:off x="3837600" y="134640"/>
            <a:ext cx="1334160" cy="1337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6" name="1 1"/>
          <p:cNvSpPr/>
          <p:nvPr/>
        </p:nvSpPr>
        <p:spPr>
          <a:xfrm>
            <a:off x="434160" y="2852640"/>
            <a:ext cx="4874400" cy="2804400"/>
          </a:xfr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fr-FR" sz="2500" b="0" u="none" strike="noStrike">
                <a:solidFill>
                  <a:schemeClr val="lt1"/>
                </a:solidFill>
                <a:effectLst/>
                <a:uFillTx/>
                <a:latin typeface="Franklin Gothic Book"/>
                <a:ea typeface="Arial"/>
              </a:rPr>
              <a:t>QUELQUES CHIFFRES :</a:t>
            </a:r>
            <a:endParaRPr lang="fr-FR" sz="2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fr-FR" sz="2400" b="1" u="none" strike="noStrike">
                <a:solidFill>
                  <a:schemeClr val="lt1"/>
                </a:solidFill>
                <a:effectLst/>
                <a:uFillTx/>
                <a:latin typeface="Franklin Gothic Book"/>
                <a:ea typeface="Arial"/>
              </a:rPr>
              <a:t>En France, jusqu'à 20% 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fr-FR" sz="2400" b="1" u="none" strike="noStrike">
                <a:solidFill>
                  <a:schemeClr val="lt1"/>
                </a:solidFill>
                <a:effectLst/>
                <a:uFillTx/>
                <a:latin typeface="Franklin Gothic Book"/>
                <a:ea typeface="Arial"/>
              </a:rPr>
              <a:t>des enfants de – de 6 ans 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fr-FR" sz="2400" b="1" u="none" strike="noStrike">
                <a:solidFill>
                  <a:schemeClr val="lt1"/>
                </a:solidFill>
                <a:effectLst/>
                <a:uFillTx/>
                <a:latin typeface="Franklin Gothic Book"/>
                <a:ea typeface="Arial"/>
              </a:rPr>
              <a:t>présentent un trouble visuel (réfractif, amblyopie, neuro-visuel, ...)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lang="fr-FR" sz="1500" b="0" i="1" u="none" strike="noStrike">
                <a:solidFill>
                  <a:schemeClr val="lt1"/>
                </a:solidFill>
                <a:effectLst/>
                <a:uFillTx/>
                <a:latin typeface="Franklin Gothic Book"/>
                <a:ea typeface="Arial"/>
              </a:rPr>
              <a:t>source handiconnect.fr et CNS solidarité Santé</a:t>
            </a:r>
            <a:endParaRPr lang="fr-FR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7" name="Graphique 3" descr="Flèche : courbe légère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 rot="18339600">
            <a:off x="6065640" y="2567880"/>
            <a:ext cx="718560" cy="7185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1049760" y="189360"/>
            <a:ext cx="9600840" cy="85680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9000"/>
              </a:lnSpc>
              <a:buNone/>
            </a:pP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Comment ? </a:t>
            </a:r>
            <a:r>
              <a:rPr lang="fr-FR" sz="4400" b="0" u="none" strike="noStrike">
                <a:solidFill>
                  <a:schemeClr val="accent2"/>
                </a:solidFill>
                <a:effectLst/>
                <a:uFillTx/>
                <a:latin typeface="Franklin Gothic Book"/>
                <a:ea typeface="Arial"/>
              </a:rPr>
              <a:t>Les 2 voies visuelles 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pic>
        <p:nvPicPr>
          <p:cNvPr id="129" name="Image 252781467"/>
          <p:cNvPicPr/>
          <p:nvPr/>
        </p:nvPicPr>
        <p:blipFill>
          <a:blip r:embed="rId3"/>
          <a:srcRect t="9422"/>
          <a:stretch/>
        </p:blipFill>
        <p:spPr>
          <a:xfrm>
            <a:off x="2229480" y="1136160"/>
            <a:ext cx="7732800" cy="525744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Image 1611625950"/>
          <p:cNvPicPr/>
          <p:nvPr/>
        </p:nvPicPr>
        <p:blipFill>
          <a:blip r:embed="rId3"/>
          <a:stretch/>
        </p:blipFill>
        <p:spPr>
          <a:xfrm>
            <a:off x="591840" y="535320"/>
            <a:ext cx="10065600" cy="57870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1" name="PlaceHolder 1"/>
          <p:cNvSpPr>
            <a:spLocks noGrp="1"/>
          </p:cNvSpPr>
          <p:nvPr>
            <p:ph/>
          </p:nvPr>
        </p:nvSpPr>
        <p:spPr>
          <a:xfrm>
            <a:off x="7708320" y="5603400"/>
            <a:ext cx="2949480" cy="5565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rmAutofit fontScale="62500" lnSpcReduction="19999"/>
          </a:bodyPr>
          <a:lstStyle/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Neuro vision de lenfant et troubles des apprentissages. Mazeau DAlens 2024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Image 233568303"/>
          <p:cNvPicPr/>
          <p:nvPr/>
        </p:nvPicPr>
        <p:blipFill>
          <a:blip r:embed="rId3"/>
          <a:stretch/>
        </p:blipFill>
        <p:spPr>
          <a:xfrm>
            <a:off x="1564560" y="70560"/>
            <a:ext cx="4697280" cy="678708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33" name="Picture 4" descr="https://www.orthoptiste.pro/medias/picts/infos/2000x2000/photo-site-amblyopie-3ca2.png"/>
          <p:cNvPicPr/>
          <p:nvPr/>
        </p:nvPicPr>
        <p:blipFill>
          <a:blip r:embed="rId4"/>
          <a:stretch/>
        </p:blipFill>
        <p:spPr>
          <a:xfrm>
            <a:off x="6561000" y="996120"/>
            <a:ext cx="5312880" cy="52473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1564560" y="242280"/>
            <a:ext cx="10668240" cy="215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4000"/>
              </a:lnSpc>
              <a:buNone/>
            </a:pPr>
            <a:r>
              <a:rPr lang="fr-FR" sz="48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Mais que fait     </a:t>
            </a:r>
            <a:r>
              <a:rPr lang="fr-FR" sz="4800" b="1" u="none" strike="noStrike">
                <a:solidFill>
                  <a:schemeClr val="accent1">
                    <a:lumMod val="75000"/>
                  </a:schemeClr>
                </a:solidFill>
                <a:effectLst/>
                <a:uFillTx/>
                <a:latin typeface="Franklin Gothic Book"/>
                <a:ea typeface="Arial"/>
              </a:rPr>
              <a:t>l’orthoptiste  ?</a:t>
            </a:r>
            <a:endParaRPr lang="en-US" sz="48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35" name="Titre 1"/>
          <p:cNvSpPr/>
          <p:nvPr/>
        </p:nvSpPr>
        <p:spPr>
          <a:xfrm>
            <a:off x="7093080" y="309960"/>
            <a:ext cx="4412520" cy="513720"/>
          </a:xfr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defTabSz="914400">
              <a:lnSpc>
                <a:spcPct val="84000"/>
              </a:lnSpc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84000"/>
              </a:lnSpc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36" name="Image 270393398"/>
          <p:cNvPicPr/>
          <p:nvPr/>
        </p:nvPicPr>
        <p:blipFill>
          <a:blip r:embed="rId3"/>
          <a:stretch/>
        </p:blipFill>
        <p:spPr>
          <a:xfrm>
            <a:off x="1768680" y="967320"/>
            <a:ext cx="8334000" cy="585756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98720" y="177480"/>
            <a:ext cx="4926240" cy="215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4000"/>
              </a:lnSpc>
              <a:buNone/>
            </a:pPr>
            <a:r>
              <a:rPr lang="fr-FR" sz="40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Explorer la vision ?</a:t>
            </a:r>
            <a:endParaRPr lang="en-US" sz="40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5790240" y="1337760"/>
            <a:ext cx="6401160" cy="4553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rmAutofit lnSpcReduction="9999"/>
          </a:bodyPr>
          <a:lstStyle/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000000"/>
              </a:buClr>
              <a:buFont typeface="Wingdings" charset="2"/>
              <a:buChar char="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Arial"/>
              </a:rPr>
              <a:t>Exploration des capacités opto-motrices, sensorielles, et fonctionnelles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000000"/>
              </a:buClr>
              <a:buFont typeface="Wingdings" charset="2"/>
              <a:buChar char="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Arial"/>
              </a:rPr>
              <a:t>Vérification de la « gestion » de la correction optique et de son impact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000000"/>
              </a:buClr>
              <a:buFont typeface="Wingdings" charset="2"/>
              <a:buChar char=""/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Arial"/>
              </a:rPr>
              <a:t>Lien entre vision /posture/NEM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SzPct val="100017"/>
              <a:buBlip>
                <a:blip r:embed="rId3"/>
              </a:buBlip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Arial"/>
              </a:rPr>
              <a:t>Préconisations d’adaptations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SzPct val="100017"/>
              <a:buBlip>
                <a:blip r:embed="rId3"/>
              </a:buBlip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Arial"/>
              </a:rPr>
              <a:t>Orientation vers autre professionnel 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SzPct val="100017"/>
              <a:buBlip>
                <a:blip r:embed="rId3"/>
              </a:buBlip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Arial"/>
              </a:rPr>
              <a:t>Plan de soin en orthoptie et en pluridisciplinarité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SzPct val="100017"/>
              <a:buBlip>
                <a:blip r:embed="rId3"/>
              </a:buBlip>
              <a:tabLst>
                <a:tab pos="0" algn="l"/>
              </a:tabLst>
            </a:pPr>
            <a:r>
              <a:rPr lang="fr-FR" sz="2400" b="0" u="none" strike="noStrike">
                <a:solidFill>
                  <a:schemeClr val="dk1"/>
                </a:solidFill>
                <a:effectLst/>
                <a:uFillTx/>
                <a:latin typeface="Franklin Gothic Book"/>
                <a:ea typeface="Arial"/>
              </a:rPr>
              <a:t>Rééducation/réadaptation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39" name="Titre 1"/>
          <p:cNvSpPr/>
          <p:nvPr/>
        </p:nvSpPr>
        <p:spPr>
          <a:xfrm>
            <a:off x="5717160" y="381240"/>
            <a:ext cx="6237360" cy="874800"/>
          </a:xfr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defTabSz="914400">
              <a:lnSpc>
                <a:spcPct val="84000"/>
              </a:lnSpc>
            </a:pPr>
            <a:r>
              <a:rPr lang="fr-FR" sz="3500" b="1" u="none" strike="noStrike">
                <a:solidFill>
                  <a:srgbClr val="69A1AB"/>
                </a:solidFill>
                <a:effectLst/>
                <a:uFillTx/>
                <a:latin typeface="Franklin Gothic Book"/>
                <a:ea typeface="Arial"/>
              </a:rPr>
              <a:t>Bilan orthoptique</a:t>
            </a:r>
            <a:r>
              <a:rPr lang="en-US" sz="2400" b="1" u="none" strike="noStrike">
                <a:solidFill>
                  <a:srgbClr val="69A1AB"/>
                </a:solidFill>
                <a:effectLst/>
                <a:uFillTx/>
                <a:latin typeface="Franklin Gothic Book"/>
                <a:ea typeface="Arial"/>
              </a:rPr>
              <a:t> </a:t>
            </a:r>
            <a:r>
              <a:rPr lang="en-US" sz="3000" b="1" u="none" strike="noStrike">
                <a:solidFill>
                  <a:srgbClr val="69A1AB"/>
                </a:solidFill>
                <a:effectLst/>
                <a:uFillTx/>
                <a:latin typeface="Franklin Gothic Book"/>
                <a:ea typeface="Arial"/>
              </a:rPr>
              <a:t>comment </a:t>
            </a:r>
            <a:r>
              <a:rPr lang="en-US" sz="2400" b="1" u="none" strike="noStrike">
                <a:solidFill>
                  <a:srgbClr val="69A1AB"/>
                </a:solidFill>
                <a:effectLst/>
                <a:uFillTx/>
                <a:latin typeface="Franklin Gothic Book"/>
                <a:ea typeface="Arial"/>
              </a:rPr>
              <a:t>?</a:t>
            </a: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84000"/>
              </a:lnSpc>
            </a:pPr>
            <a:endParaRPr lang="fr-FR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ZoneTexte 760259763"/>
          <p:cNvSpPr/>
          <p:nvPr/>
        </p:nvSpPr>
        <p:spPr>
          <a:xfrm>
            <a:off x="5717160" y="1420920"/>
            <a:ext cx="6294960" cy="365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457200">
              <a:lnSpc>
                <a:spcPct val="100000"/>
              </a:lnSpc>
            </a:pPr>
            <a:endParaRPr lang="en-US" sz="1800" b="0" u="none" strike="noStrike">
              <a:solidFill>
                <a:schemeClr val="dk1"/>
              </a:solidFill>
              <a:effectLst/>
              <a:uFillTx/>
              <a:latin typeface="Franklin Gothic Book"/>
              <a:ea typeface="Arial"/>
            </a:endParaRPr>
          </a:p>
        </p:txBody>
      </p:sp>
      <p:pic>
        <p:nvPicPr>
          <p:cNvPr id="141" name="Image 1"/>
          <p:cNvPicPr/>
          <p:nvPr/>
        </p:nvPicPr>
        <p:blipFill>
          <a:blip r:embed="rId4"/>
          <a:stretch/>
        </p:blipFill>
        <p:spPr>
          <a:xfrm>
            <a:off x="784869" y="783180"/>
            <a:ext cx="8057160" cy="56628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2" name="Rectangle 141"/>
          <p:cNvSpPr/>
          <p:nvPr/>
        </p:nvSpPr>
        <p:spPr>
          <a:xfrm>
            <a:off x="10080000" y="5400000"/>
            <a:ext cx="1620000" cy="900000"/>
          </a:xfrm>
          <a:prstGeom prst="rect">
            <a:avLst/>
          </a:prstGeom>
          <a:solidFill>
            <a:srgbClr val="729FCF"/>
          </a:solidFill>
          <a:ln w="0">
            <a:solidFill>
              <a:srgbClr val="3465A4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/>
            <a:r>
              <a:rPr lang="fr-FR" sz="18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Préciser à l’oral que toutes les orthoptistes ne font pas des bilans neuro-visuels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PlaceHolder 1"/>
          <p:cNvSpPr>
            <a:spLocks noGrp="1"/>
          </p:cNvSpPr>
          <p:nvPr>
            <p:ph/>
          </p:nvPr>
        </p:nvSpPr>
        <p:spPr>
          <a:xfrm>
            <a:off x="5828400" y="197280"/>
            <a:ext cx="6062400" cy="6462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rmAutofit lnSpcReduction="9999"/>
          </a:bodyPr>
          <a:lstStyle/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12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1600" b="1" u="none" strike="noStrike">
                <a:solidFill>
                  <a:schemeClr val="dk2"/>
                </a:solidFill>
                <a:effectLst/>
                <a:uFillTx/>
                <a:latin typeface="Arial Nova"/>
                <a:ea typeface="Arial"/>
              </a:rPr>
              <a:t>SIGNES D’ALERTE OCULAIRE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Strabisme constant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Ferme un oeil, plissement des yeux, 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Difficulté à maintenir la fixation ? Poursuite ?</a:t>
            </a: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 mouvement de tête pour regarder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Se rapproche systématiquement 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fr-FR" sz="1600" b="1" u="none" strike="noStrike">
                <a:solidFill>
                  <a:schemeClr val="dk2"/>
                </a:solidFill>
                <a:effectLst/>
                <a:uFillTx/>
                <a:latin typeface="Arial Nova"/>
                <a:ea typeface="Arial"/>
              </a:rPr>
              <a:t>SIGNES EVOCATEUR d’un trouble visuel ?</a:t>
            </a:r>
            <a:endParaRPr lang="en-US" sz="16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Retard psychomoteur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Troubles de la coordination (mauvaise préhension) maladresses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Pas d’intérêt pour son environnement visuel et sonore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Chutes, heurts, “marche en glissement”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Trouble de la posture (attitude de tête)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Retard des apprentissages : écriture, lecture, copie...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44" name="PlaceHolder 2"/>
          <p:cNvSpPr>
            <a:spLocks noGrp="1"/>
          </p:cNvSpPr>
          <p:nvPr>
            <p:ph type="title"/>
          </p:nvPr>
        </p:nvSpPr>
        <p:spPr>
          <a:xfrm>
            <a:off x="723960" y="685800"/>
            <a:ext cx="3855240" cy="215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4000"/>
              </a:lnSpc>
              <a:buNone/>
            </a:pPr>
            <a:r>
              <a:rPr lang="fr-FR" sz="4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Symptômes et signes d’appels chez l’enfant</a:t>
            </a:r>
            <a:endParaRPr lang="en-US" sz="48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pic>
        <p:nvPicPr>
          <p:cNvPr id="145" name="Picture 1" descr="Le strabisme c'est quoi"/>
          <p:cNvPicPr/>
          <p:nvPr/>
        </p:nvPicPr>
        <p:blipFill>
          <a:blip r:embed="rId3"/>
          <a:stretch/>
        </p:blipFill>
        <p:spPr>
          <a:xfrm>
            <a:off x="713880" y="3780000"/>
            <a:ext cx="3865320" cy="25801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223560" y="758160"/>
            <a:ext cx="3855240" cy="215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4000"/>
              </a:lnSpc>
              <a:buNone/>
            </a:pPr>
            <a:r>
              <a:rPr lang="fr-FR" sz="48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Symptômes et signes d’appels</a:t>
            </a:r>
            <a:endParaRPr lang="en-US" sz="48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pic>
        <p:nvPicPr>
          <p:cNvPr id="147" name="Image 357661889"/>
          <p:cNvPicPr/>
          <p:nvPr/>
        </p:nvPicPr>
        <p:blipFill>
          <a:blip r:embed="rId3"/>
          <a:stretch/>
        </p:blipFill>
        <p:spPr>
          <a:xfrm>
            <a:off x="3795840" y="685800"/>
            <a:ext cx="8416080" cy="52689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48" name="Picture 2" descr="La vision de bébé : que voit-il dans sa première année ? - Application GO  élan"/>
          <p:cNvPicPr/>
          <p:nvPr/>
        </p:nvPicPr>
        <p:blipFill>
          <a:blip r:embed="rId4"/>
          <a:stretch/>
        </p:blipFill>
        <p:spPr>
          <a:xfrm>
            <a:off x="493200" y="3363840"/>
            <a:ext cx="2142720" cy="21427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765000" y="1301400"/>
            <a:ext cx="9612720" cy="2852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rmAutofit/>
          </a:bodyPr>
          <a:lstStyle/>
          <a:p>
            <a:pPr indent="0" algn="r" defTabSz="914400">
              <a:lnSpc>
                <a:spcPct val="89000"/>
              </a:lnSpc>
              <a:buNone/>
            </a:pPr>
            <a:r>
              <a:rPr lang="en-US" sz="7200" b="0" u="none" strike="noStrike" cap="all">
                <a:solidFill>
                  <a:schemeClr val="accent1"/>
                </a:solidFill>
                <a:effectLst/>
                <a:uFillTx/>
                <a:latin typeface="Franklin Gothic Book"/>
                <a:ea typeface="Arial"/>
              </a:rPr>
              <a:t>CAS CLINIQUES</a:t>
            </a:r>
            <a:endParaRPr lang="en-US" sz="7200" b="0" u="none" strike="noStrike">
              <a:solidFill>
                <a:schemeClr val="lt1"/>
              </a:solidFill>
              <a:effectLst/>
              <a:uFillTx/>
              <a:latin typeface="Franklin Gothic Book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/>
          </p:nvPr>
        </p:nvSpPr>
        <p:spPr>
          <a:xfrm>
            <a:off x="227880" y="287640"/>
            <a:ext cx="4170960" cy="3239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84000"/>
              </a:lnSpc>
              <a:buNone/>
            </a:pPr>
            <a:r>
              <a:rPr lang="fr-FR" sz="4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Troubles neuro-visuels</a:t>
            </a:r>
            <a:endParaRPr lang="en-US" sz="40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51" name="ZoneTexte 411773791"/>
          <p:cNvSpPr/>
          <p:nvPr/>
        </p:nvSpPr>
        <p:spPr>
          <a:xfrm>
            <a:off x="5923800" y="1764720"/>
            <a:ext cx="5297040" cy="335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marL="457200" defTabSz="457200">
              <a:lnSpc>
                <a:spcPct val="100000"/>
              </a:lnSpc>
            </a:pPr>
            <a:endParaRPr lang="fr-FR" sz="1600" b="1" u="none" strike="noStrike">
              <a:solidFill>
                <a:schemeClr val="dk1"/>
              </a:solidFill>
              <a:effectLst/>
              <a:uFillTx/>
              <a:latin typeface="Franklin Gothic Book"/>
              <a:ea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6329520" y="234720"/>
            <a:ext cx="5564880" cy="5275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rmAutofit/>
          </a:bodyPr>
          <a:lstStyle/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fr-FR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Sources : PMC, PubMed, ScienceDirect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Chez les adultes ayant une lésion postérieure au moins 60% présentent un trouble de l’analyse visual (neuro-visuelle) du fait de cette lesion.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Source : Vision et cognition,com (cairn.fr)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pic>
        <p:nvPicPr>
          <p:cNvPr id="153" name="Image 34459915"/>
          <p:cNvPicPr/>
          <p:nvPr/>
        </p:nvPicPr>
        <p:blipFill>
          <a:blip r:embed="rId3"/>
          <a:stretch/>
        </p:blipFill>
        <p:spPr>
          <a:xfrm>
            <a:off x="3837600" y="134640"/>
            <a:ext cx="1120320" cy="112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4" name=" 1222567839"/>
          <p:cNvSpPr/>
          <p:nvPr/>
        </p:nvSpPr>
        <p:spPr>
          <a:xfrm>
            <a:off x="297360" y="2334600"/>
            <a:ext cx="1114560" cy="4114800"/>
          </a:xfr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4572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457200">
              <a:lnSpc>
                <a:spcPct val="100000"/>
              </a:lnSpc>
            </a:pPr>
            <a:endParaRPr lang="fr-F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55" name="Picture 2"/>
          <p:cNvPicPr/>
          <p:nvPr/>
        </p:nvPicPr>
        <p:blipFill>
          <a:blip r:embed="rId4"/>
          <a:srcRect t="6417"/>
          <a:stretch>
            <a:fillRect/>
          </a:stretch>
        </p:blipFill>
        <p:spPr>
          <a:xfrm>
            <a:off x="1815840" y="1764720"/>
            <a:ext cx="10179720" cy="4935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6" name="Rectangle 1"/>
          <p:cNvSpPr/>
          <p:nvPr/>
        </p:nvSpPr>
        <p:spPr>
          <a:xfrm>
            <a:off x="1817640" y="2162880"/>
            <a:ext cx="3792600" cy="619200"/>
          </a:xfrm>
          <a:prstGeom prst="rect">
            <a:avLst/>
          </a:prstGeom>
          <a:noFill/>
          <a:ln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Franklin Gothic Book"/>
              <a:ea typeface="Arial"/>
            </a:endParaRPr>
          </a:p>
        </p:txBody>
      </p:sp>
      <p:sp>
        <p:nvSpPr>
          <p:cNvPr id="157" name="Rectangle 8"/>
          <p:cNvSpPr/>
          <p:nvPr/>
        </p:nvSpPr>
        <p:spPr>
          <a:xfrm>
            <a:off x="1817640" y="2805120"/>
            <a:ext cx="3792600" cy="777240"/>
          </a:xfrm>
          <a:prstGeom prst="rect">
            <a:avLst/>
          </a:prstGeom>
          <a:noFill/>
          <a:ln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Franklin Gothic Book"/>
              <a:ea typeface="Arial"/>
            </a:endParaRPr>
          </a:p>
        </p:txBody>
      </p:sp>
      <p:sp>
        <p:nvSpPr>
          <p:cNvPr id="158" name="Rectangle 9"/>
          <p:cNvSpPr/>
          <p:nvPr/>
        </p:nvSpPr>
        <p:spPr>
          <a:xfrm>
            <a:off x="1817640" y="4344840"/>
            <a:ext cx="3792600" cy="780480"/>
          </a:xfrm>
          <a:prstGeom prst="rect">
            <a:avLst/>
          </a:prstGeom>
          <a:noFill/>
          <a:ln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Franklin Gothic Book"/>
              <a:ea typeface="Arial"/>
            </a:endParaRPr>
          </a:p>
        </p:txBody>
      </p:sp>
      <p:sp>
        <p:nvSpPr>
          <p:cNvPr id="159" name="Rectangle 10"/>
          <p:cNvSpPr/>
          <p:nvPr/>
        </p:nvSpPr>
        <p:spPr>
          <a:xfrm>
            <a:off x="1815840" y="5293800"/>
            <a:ext cx="3792600" cy="780480"/>
          </a:xfrm>
          <a:prstGeom prst="rect">
            <a:avLst/>
          </a:prstGeom>
          <a:noFill/>
          <a:ln>
            <a:solidFill>
              <a:srgbClr val="0070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 defTabSz="457200">
              <a:lnSpc>
                <a:spcPct val="100000"/>
              </a:lnSpc>
            </a:pPr>
            <a:endParaRPr lang="fr-FR" sz="1800" b="0" u="none" strike="noStrike">
              <a:solidFill>
                <a:schemeClr val="lt1"/>
              </a:solidFill>
              <a:effectLst/>
              <a:uFillTx/>
              <a:latin typeface="Franklin Gothic Book"/>
              <a:ea typeface="Arial"/>
            </a:endParaRPr>
          </a:p>
        </p:txBody>
      </p:sp>
      <p:sp>
        <p:nvSpPr>
          <p:cNvPr id="160" name="ZoneTexte 3"/>
          <p:cNvSpPr/>
          <p:nvPr/>
        </p:nvSpPr>
        <p:spPr>
          <a:xfrm>
            <a:off x="5888880" y="183240"/>
            <a:ext cx="6740640" cy="60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horzOverflow="overflow" numCol="1" spcCol="0" anchor="t">
            <a:spAutoFit/>
          </a:bodyPr>
          <a:lstStyle/>
          <a:p>
            <a:pPr defTabSz="457200">
              <a:lnSpc>
                <a:spcPct val="100000"/>
              </a:lnSpc>
            </a:pPr>
            <a:r>
              <a:rPr lang="fr-FR" sz="3400" b="1" u="none" strike="noStrike">
                <a:solidFill>
                  <a:schemeClr val="accent6"/>
                </a:solidFill>
                <a:effectLst/>
                <a:uFillTx/>
                <a:latin typeface="Franklin Gothic Book"/>
                <a:ea typeface="Arial"/>
              </a:rPr>
              <a:t>Quelques rappels</a:t>
            </a:r>
            <a:endParaRPr lang="fr-FR" sz="3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2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1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 additive="repl">
                                        <p:cTn id="2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562760" y="20520"/>
            <a:ext cx="9600840" cy="1221120"/>
          </a:xfrm>
          <a:prstGeom prst="rect">
            <a:avLst/>
          </a:prstGeom>
          <a:solidFill>
            <a:schemeClr val="accent1"/>
          </a:solidFill>
          <a:ln w="0">
            <a:noFill/>
          </a:ln>
        </p:spPr>
        <p:txBody>
          <a:bodyPr lIns="91440" tIns="45720" rIns="91440" bIns="45720" anchor="t">
            <a:normAutofit lnSpcReduction="9999"/>
          </a:bodyPr>
          <a:lstStyle/>
          <a:p>
            <a:pPr indent="0" algn="ctr" defTabSz="914400">
              <a:lnSpc>
                <a:spcPct val="89000"/>
              </a:lnSpc>
              <a:buNone/>
            </a:pPr>
            <a:br>
              <a:rPr sz="4400"/>
            </a:br>
            <a:r>
              <a:rPr lang="fr-FR" sz="4400" b="0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CONCLUSIONS</a:t>
            </a:r>
            <a:endParaRPr lang="en-US" sz="4400" b="0" u="none" strike="noStrike">
              <a:solidFill>
                <a:schemeClr val="dk1"/>
              </a:solidFill>
              <a:effectLst/>
              <a:uFillTx/>
              <a:latin typeface="Franklin Gothic Book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1260000" y="1553400"/>
            <a:ext cx="9600840" cy="4926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numCol="1" spcCol="0" anchor="t">
            <a:normAutofit/>
          </a:bodyPr>
          <a:lstStyle/>
          <a:p>
            <a:pPr marL="384120" indent="-38412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Clr>
                <a:srgbClr val="1A2E40"/>
              </a:buClr>
              <a:buFont typeface="Franklin Gothic Book"/>
              <a:buChar char="■"/>
            </a:pPr>
            <a:r>
              <a:rPr lang="fr-FR" sz="25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Un trouble neuro-visuel n’écarte pas un TND, l’un ne remplace pas l’autre.</a:t>
            </a:r>
            <a:endParaRPr lang="en-US" sz="25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25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fr-FR" sz="25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	Les troubles neuro-visuels sont polymorphes et nécessitent</a:t>
            </a:r>
            <a:endParaRPr lang="en-US" sz="25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fr-FR" sz="2500" b="1" u="none" strike="noStrike">
                <a:solidFill>
                  <a:schemeClr val="dk2"/>
                </a:solidFill>
                <a:effectLst/>
                <a:uFillTx/>
                <a:latin typeface="Franklin Gothic Book"/>
                <a:ea typeface="Arial"/>
              </a:rPr>
              <a:t>		 le regard croisés de nombreux professionnels </a:t>
            </a:r>
            <a:endParaRPr lang="en-US" sz="25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25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algn="ctr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r>
              <a:rPr lang="fr-FR" sz="2500" b="1" u="none" strike="noStrike">
                <a:solidFill>
                  <a:schemeClr val="accent1"/>
                </a:solidFill>
                <a:effectLst/>
                <a:uFillTx/>
                <a:latin typeface="Rockwell Nova Light"/>
                <a:ea typeface="Arial"/>
              </a:rPr>
              <a:t>Merci pour votre attention</a:t>
            </a:r>
            <a:endParaRPr lang="en-US" sz="25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  <a:p>
            <a:pPr indent="0" defTabSz="914400">
              <a:lnSpc>
                <a:spcPct val="94000"/>
              </a:lnSpc>
              <a:spcBef>
                <a:spcPts val="1001"/>
              </a:spcBef>
              <a:spcAft>
                <a:spcPts val="201"/>
              </a:spcAft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Franklin Gothic Book"/>
            </a:endParaRPr>
          </a:p>
        </p:txBody>
      </p:sp>
      <p:pic>
        <p:nvPicPr>
          <p:cNvPr id="163" name="Graphique 2" descr="Flèches de chevron"/>
          <p:cNvPicPr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1219320" y="4457880"/>
            <a:ext cx="914040" cy="91404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4" name="Graphique 4" descr="Cycle avec des personnes"/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0440000" y="3414600"/>
            <a:ext cx="1625400" cy="162540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Rognage">
  <a:themeElements>
    <a:clrScheme name="Rognage">
      <a:dk1>
        <a:srgbClr val="000000"/>
      </a:dk1>
      <a:lt1>
        <a:srgbClr val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Rognage">
      <a:majorFont>
        <a:latin typeface="Franklin Gothic Book"/>
        <a:ea typeface="Arial"/>
        <a:cs typeface="Arial"/>
      </a:majorFont>
      <a:minorFont>
        <a:latin typeface="Franklin Gothic Book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/>
        </a:gradFill>
      </a:fillStyleLst>
      <a:lnStyleLst>
        <a:ln w="6350" cap="flat" cmpd="sng" algn="in">
          <a:prstDash val="solid"/>
        </a:ln>
        <a:ln w="34925" cap="flat" cmpd="sng" algn="in">
          <a:prstDash val="solid"/>
        </a:ln>
        <a:ln w="19050" cap="flat" cmpd="sng" algn="in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ognage">
  <a:themeElements>
    <a:clrScheme name="Rognage">
      <a:dk1>
        <a:srgbClr val="000000"/>
      </a:dk1>
      <a:lt1>
        <a:srgbClr val="FFFFFF"/>
      </a:lt1>
      <a:dk2>
        <a:srgbClr val="1A2E40"/>
      </a:dk2>
      <a:lt2>
        <a:srgbClr val="EBE7DD"/>
      </a:lt2>
      <a:accent1>
        <a:srgbClr val="69A1AB"/>
      </a:accent1>
      <a:accent2>
        <a:srgbClr val="F2C418"/>
      </a:accent2>
      <a:accent3>
        <a:srgbClr val="87492C"/>
      </a:accent3>
      <a:accent4>
        <a:srgbClr val="4A845E"/>
      </a:accent4>
      <a:accent5>
        <a:srgbClr val="DC9528"/>
      </a:accent5>
      <a:accent6>
        <a:srgbClr val="9A5D78"/>
      </a:accent6>
      <a:hlink>
        <a:srgbClr val="66C8E3"/>
      </a:hlink>
      <a:folHlink>
        <a:srgbClr val="B162A1"/>
      </a:folHlink>
    </a:clrScheme>
    <a:fontScheme name="Rognage">
      <a:majorFont>
        <a:latin typeface="Franklin Gothic Book"/>
        <a:ea typeface="Arial"/>
        <a:cs typeface="Arial"/>
      </a:majorFont>
      <a:minorFont>
        <a:latin typeface="Franklin Gothic Book"/>
        <a:ea typeface="Arial"/>
        <a:cs typeface="Arial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</a:schemeClr>
            </a:gs>
            <a:gs pos="50000">
              <a:schemeClr val="phClr">
                <a:tint val="73000"/>
                <a:lumMod val="105000"/>
              </a:schemeClr>
            </a:gs>
            <a:gs pos="100000">
              <a:schemeClr val="phClr">
                <a:tint val="81000"/>
                <a:lumMod val="105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/>
        </a:gradFill>
      </a:fillStyleLst>
      <a:lnStyleLst>
        <a:ln w="6350" cap="flat" cmpd="sng" algn="in">
          <a:prstDash val="solid"/>
        </a:ln>
        <a:ln w="34925" cap="flat" cmpd="sng" algn="in">
          <a:prstDash val="solid"/>
        </a:ln>
        <a:ln w="19050" cap="flat" cmpd="sng" algn="in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Cadrage</Template>
  <TotalTime>469</TotalTime>
  <Words>1297</Words>
  <Application>Microsoft Office PowerPoint</Application>
  <PresentationFormat>Grand écran</PresentationFormat>
  <Paragraphs>170</Paragraphs>
  <Slides>15</Slides>
  <Notes>15</Notes>
  <HiddenSlides>2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15</vt:i4>
      </vt:variant>
    </vt:vector>
  </HeadingPairs>
  <TitlesOfParts>
    <vt:vector size="26" baseType="lpstr">
      <vt:lpstr>Arial</vt:lpstr>
      <vt:lpstr>Arial Nova</vt:lpstr>
      <vt:lpstr>Calibri</vt:lpstr>
      <vt:lpstr>Franklin Gothic Book</vt:lpstr>
      <vt:lpstr>Raleway</vt:lpstr>
      <vt:lpstr>Rockwell Nova Light</vt:lpstr>
      <vt:lpstr>Symbol</vt:lpstr>
      <vt:lpstr>Times New Roman</vt:lpstr>
      <vt:lpstr>Wingdings</vt:lpstr>
      <vt:lpstr>Rognage</vt:lpstr>
      <vt:lpstr>Rognage</vt:lpstr>
      <vt:lpstr>Questionnement sur les troubles visuels</vt:lpstr>
      <vt:lpstr>Plan</vt:lpstr>
      <vt:lpstr>Troubles neuro-visuels</vt:lpstr>
      <vt:lpstr>Troubles neuro-visuels</vt:lpstr>
      <vt:lpstr>Troubles neuro-visuels</vt:lpstr>
      <vt:lpstr>Comment ? Les 2 voies visuelles </vt:lpstr>
      <vt:lpstr>Présentation PowerPoint</vt:lpstr>
      <vt:lpstr>Présentation PowerPoint</vt:lpstr>
      <vt:lpstr>Mais que fait     l’orthoptiste  ?</vt:lpstr>
      <vt:lpstr>Explorer la vision ?</vt:lpstr>
      <vt:lpstr>Symptômes et signes d’appels chez l’enfant</vt:lpstr>
      <vt:lpstr>Symptômes et signes d’appels</vt:lpstr>
      <vt:lpstr>CAS CLINIQUES</vt:lpstr>
      <vt:lpstr>Troubles neuro-visuels</vt:lpstr>
      <vt:lpstr> CONCLUSIONS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troubles neuro-visuels</dc:title>
  <dc:subject/>
  <dc:creator>Mury Corinne</dc:creator>
  <dc:description/>
  <cp:lastModifiedBy>Héloïse Retailleau</cp:lastModifiedBy>
  <cp:revision>159</cp:revision>
  <dcterms:created xsi:type="dcterms:W3CDTF">2025-06-16T19:21:42Z</dcterms:created>
  <dcterms:modified xsi:type="dcterms:W3CDTF">2026-02-13T12:31:17Z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2</vt:i4>
  </property>
  <property fmtid="{D5CDD505-2E9C-101B-9397-08002B2CF9AE}" pid="3" name="Notes">
    <vt:i4>56</vt:i4>
  </property>
  <property fmtid="{D5CDD505-2E9C-101B-9397-08002B2CF9AE}" pid="4" name="PresentationFormat">
    <vt:lpwstr>Grand écran</vt:lpwstr>
  </property>
  <property fmtid="{D5CDD505-2E9C-101B-9397-08002B2CF9AE}" pid="5" name="Slides">
    <vt:i4>56</vt:i4>
  </property>
</Properties>
</file>