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107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739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Oui le strabisme peut influencer la lecture et l’écriture si l’angle est instable</a:t>
            </a:r>
          </a:p>
          <a:p>
            <a:endParaRPr lang="en-US"/>
          </a:p>
          <a:p>
            <a:r>
              <a:rPr lang="en-US"/>
              <a:t>Mais ce n’est pas la seule cause  : </a:t>
            </a:r>
          </a:p>
          <a:p>
            <a:r>
              <a:rPr lang="en-US"/>
              <a:t>troubles oculo-lexiques</a:t>
            </a:r>
          </a:p>
          <a:p>
            <a:r>
              <a:rPr lang="en-US"/>
              <a:t>troubles visuo-attentionnels</a:t>
            </a:r>
          </a:p>
          <a:p>
            <a:r>
              <a:rPr lang="en-US"/>
              <a:t>troubles visuo-spatiaux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endParaRPr/>
          </a:p>
          <a:p>
            <a:r>
              <a:rPr lang="en-US"/>
              <a:t>Ensuite, il y a des difficultés d’analyse visuo-spatiale élémentaire. Cela signifie qu'E peut avoir du mal à reconnaître les lettres, ce qui est crucial pour la lecture et l'écriture. </a:t>
            </a:r>
          </a:p>
          <a:p>
            <a:endParaRPr lang="en-US"/>
          </a:p>
          <a:p>
            <a:r>
              <a:rPr lang="en-US"/>
              <a:t>Enfin, les difficultés visuo-attentionnelles, déjà relevées lors du bilan orthophonique, E a du mal à maintenir son attention visuelle, ce qui peut impacter sa capacité à lire et à écrire efficacement.</a:t>
            </a:r>
          </a:p>
          <a:p>
            <a:endParaRPr lang="en-US"/>
          </a:p>
          <a:p>
            <a:r>
              <a:rPr lang="en-US"/>
              <a:t>E fait face à des difficultés dans les stratégies oculo-lexiques. Ces difficultés peuvent entraîner une lenteur de lecture, ainsi que des sauts de mots et de lignes. Cela peut être particulièrement frustrant pour E et nécessite notre attention.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Facteurs favorables : </a:t>
            </a:r>
          </a:p>
          <a:p>
            <a:r>
              <a:rPr lang="en-US"/>
              <a:t>Amélioration sous rééduc, implication de E</a:t>
            </a:r>
          </a:p>
          <a:p>
            <a:r>
              <a:rPr lang="en-US"/>
              <a:t>CO adaptée</a:t>
            </a:r>
          </a:p>
          <a:p>
            <a:endParaRPr lang="en-US"/>
          </a:p>
          <a:p>
            <a:r>
              <a:rPr lang="en-US"/>
              <a:t>Facteurs défavorables </a:t>
            </a:r>
          </a:p>
          <a:p>
            <a:r>
              <a:rPr lang="en-US"/>
              <a:t>trouble multifactoriel</a:t>
            </a:r>
          </a:p>
          <a:p>
            <a:r>
              <a:rPr lang="en-US"/>
              <a:t>retard scolaire installé</a:t>
            </a:r>
          </a:p>
          <a:p>
            <a:r>
              <a:rPr lang="en-US"/>
              <a:t>arrêt orthophonie </a:t>
            </a:r>
          </a:p>
          <a:p>
            <a:r>
              <a:rPr lang="en-US"/>
              <a:t>contexte familial --</a:t>
            </a:r>
          </a:p>
          <a:p>
            <a:r>
              <a:rPr lang="en-US"/>
              <a:t>troubles VS persistants </a:t>
            </a:r>
          </a:p>
          <a:p>
            <a:endParaRPr lang="en-US"/>
          </a:p>
          <a:p>
            <a:r>
              <a:rPr lang="en-US"/>
              <a:t>Recommandations : </a:t>
            </a:r>
          </a:p>
          <a:p>
            <a:r>
              <a:rPr lang="en-US"/>
              <a:t>Pluridisciplinarité</a:t>
            </a:r>
          </a:p>
          <a:p>
            <a:r>
              <a:rPr lang="en-US"/>
              <a:t>reprise ortho</a:t>
            </a:r>
          </a:p>
          <a:p>
            <a:r>
              <a:rPr lang="en-US"/>
              <a:t>bilan psychomot</a:t>
            </a:r>
          </a:p>
          <a:p>
            <a:r>
              <a:rPr lang="en-US"/>
              <a:t>bilan neuropsy</a:t>
            </a:r>
          </a:p>
          <a:p>
            <a:r>
              <a:rPr lang="en-US"/>
              <a:t>aménagements scolaires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99538" y="4343038"/>
            <a:ext cx="5844653" cy="1952228"/>
            <a:chOff x="0" y="0"/>
            <a:chExt cx="1539332" cy="5141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9332" cy="514167"/>
            </a:xfrm>
            <a:custGeom>
              <a:avLst/>
              <a:gdLst/>
              <a:ahLst/>
              <a:cxnLst/>
              <a:rect l="l" t="t" r="r" b="b"/>
              <a:pathLst>
                <a:path w="1539332" h="514167">
                  <a:moveTo>
                    <a:pt x="67555" y="0"/>
                  </a:moveTo>
                  <a:lnTo>
                    <a:pt x="1471777" y="0"/>
                  </a:lnTo>
                  <a:cubicBezTo>
                    <a:pt x="1509087" y="0"/>
                    <a:pt x="1539332" y="30246"/>
                    <a:pt x="1539332" y="67555"/>
                  </a:cubicBezTo>
                  <a:lnTo>
                    <a:pt x="1539332" y="446611"/>
                  </a:lnTo>
                  <a:cubicBezTo>
                    <a:pt x="1539332" y="483921"/>
                    <a:pt x="1509087" y="514167"/>
                    <a:pt x="1471777" y="514167"/>
                  </a:cubicBezTo>
                  <a:lnTo>
                    <a:pt x="67555" y="514167"/>
                  </a:lnTo>
                  <a:cubicBezTo>
                    <a:pt x="30246" y="514167"/>
                    <a:pt x="0" y="483921"/>
                    <a:pt x="0" y="446611"/>
                  </a:cubicBezTo>
                  <a:lnTo>
                    <a:pt x="0" y="67555"/>
                  </a:lnTo>
                  <a:cubicBezTo>
                    <a:pt x="0" y="30246"/>
                    <a:pt x="30246" y="0"/>
                    <a:pt x="67555" y="0"/>
                  </a:cubicBezTo>
                  <a:close/>
                </a:path>
              </a:pathLst>
            </a:custGeom>
            <a:solidFill>
              <a:srgbClr val="C2DC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39332" cy="552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87328" y="1332496"/>
            <a:ext cx="7818181" cy="2670114"/>
            <a:chOff x="0" y="0"/>
            <a:chExt cx="2059110" cy="7032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9110" cy="703240"/>
            </a:xfrm>
            <a:custGeom>
              <a:avLst/>
              <a:gdLst/>
              <a:ahLst/>
              <a:cxnLst/>
              <a:rect l="l" t="t" r="r" b="b"/>
              <a:pathLst>
                <a:path w="2059110" h="703240">
                  <a:moveTo>
                    <a:pt x="50503" y="0"/>
                  </a:moveTo>
                  <a:lnTo>
                    <a:pt x="2008607" y="0"/>
                  </a:lnTo>
                  <a:cubicBezTo>
                    <a:pt x="2022001" y="0"/>
                    <a:pt x="2034847" y="5321"/>
                    <a:pt x="2044318" y="14792"/>
                  </a:cubicBezTo>
                  <a:cubicBezTo>
                    <a:pt x="2053789" y="24263"/>
                    <a:pt x="2059110" y="37108"/>
                    <a:pt x="2059110" y="50503"/>
                  </a:cubicBezTo>
                  <a:lnTo>
                    <a:pt x="2059110" y="652737"/>
                  </a:lnTo>
                  <a:cubicBezTo>
                    <a:pt x="2059110" y="666132"/>
                    <a:pt x="2053789" y="678977"/>
                    <a:pt x="2044318" y="688448"/>
                  </a:cubicBezTo>
                  <a:cubicBezTo>
                    <a:pt x="2034847" y="697919"/>
                    <a:pt x="2022001" y="703240"/>
                    <a:pt x="2008607" y="703240"/>
                  </a:cubicBezTo>
                  <a:lnTo>
                    <a:pt x="50503" y="703240"/>
                  </a:lnTo>
                  <a:cubicBezTo>
                    <a:pt x="37108" y="703240"/>
                    <a:pt x="24263" y="697919"/>
                    <a:pt x="14792" y="688448"/>
                  </a:cubicBezTo>
                  <a:cubicBezTo>
                    <a:pt x="5321" y="678977"/>
                    <a:pt x="0" y="666132"/>
                    <a:pt x="0" y="652737"/>
                  </a:cubicBezTo>
                  <a:lnTo>
                    <a:pt x="0" y="50503"/>
                  </a:lnTo>
                  <a:cubicBezTo>
                    <a:pt x="0" y="37108"/>
                    <a:pt x="5321" y="24263"/>
                    <a:pt x="14792" y="14792"/>
                  </a:cubicBezTo>
                  <a:cubicBezTo>
                    <a:pt x="24263" y="5321"/>
                    <a:pt x="37108" y="0"/>
                    <a:pt x="50503" y="0"/>
                  </a:cubicBez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59110" cy="741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7962" y="2890677"/>
            <a:ext cx="9152767" cy="3404589"/>
            <a:chOff x="0" y="0"/>
            <a:chExt cx="2410605" cy="8966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10605" cy="896682"/>
            </a:xfrm>
            <a:custGeom>
              <a:avLst/>
              <a:gdLst/>
              <a:ahLst/>
              <a:cxnLst/>
              <a:rect l="l" t="t" r="r" b="b"/>
              <a:pathLst>
                <a:path w="2410605" h="896682">
                  <a:moveTo>
                    <a:pt x="43139" y="0"/>
                  </a:moveTo>
                  <a:lnTo>
                    <a:pt x="2367467" y="0"/>
                  </a:lnTo>
                  <a:cubicBezTo>
                    <a:pt x="2391291" y="0"/>
                    <a:pt x="2410605" y="19314"/>
                    <a:pt x="2410605" y="43139"/>
                  </a:cubicBezTo>
                  <a:lnTo>
                    <a:pt x="2410605" y="853543"/>
                  </a:lnTo>
                  <a:cubicBezTo>
                    <a:pt x="2410605" y="877368"/>
                    <a:pt x="2391291" y="896682"/>
                    <a:pt x="2367467" y="896682"/>
                  </a:cubicBezTo>
                  <a:lnTo>
                    <a:pt x="43139" y="896682"/>
                  </a:lnTo>
                  <a:cubicBezTo>
                    <a:pt x="19314" y="896682"/>
                    <a:pt x="0" y="877368"/>
                    <a:pt x="0" y="853543"/>
                  </a:cubicBezTo>
                  <a:lnTo>
                    <a:pt x="0" y="43139"/>
                  </a:lnTo>
                  <a:cubicBezTo>
                    <a:pt x="0" y="19314"/>
                    <a:pt x="19314" y="0"/>
                    <a:pt x="43139" y="0"/>
                  </a:cubicBezTo>
                  <a:close/>
                </a:path>
              </a:pathLst>
            </a:custGeom>
            <a:solidFill>
              <a:srgbClr val="BFECA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410605" cy="934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85480" y="516604"/>
            <a:ext cx="5413258" cy="177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3"/>
              </a:lnSpc>
            </a:pPr>
            <a:r>
              <a:rPr lang="en-US" sz="509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Patient : E. garçon</a:t>
            </a:r>
          </a:p>
          <a:p>
            <a:pPr algn="ctr">
              <a:lnSpc>
                <a:spcPts val="7133"/>
              </a:lnSpc>
              <a:spcBef>
                <a:spcPct val="0"/>
              </a:spcBef>
            </a:pPr>
            <a:r>
              <a:rPr lang="en-US" sz="509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Âge: 8 ans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4690" y="2973722"/>
            <a:ext cx="8539310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SIGNES FONCTIONNELS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lenteur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lecture,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sauts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mots , de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lignes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inversions de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syllabes</a:t>
            </a: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copie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d’orthographe</a:t>
            </a: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écriture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irrégulière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serrée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pression sur son crayon,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douleurs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parfois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99538" y="1538128"/>
            <a:ext cx="7984262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APPRENTISSAGES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suspicion d’un trouble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spécifique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langage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écrit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fin de CE1)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retard global des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apprentissages</a:t>
            </a: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259156" y="6777208"/>
            <a:ext cx="9097805" cy="2939772"/>
            <a:chOff x="0" y="0"/>
            <a:chExt cx="2396130" cy="7742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96130" cy="774261"/>
            </a:xfrm>
            <a:custGeom>
              <a:avLst/>
              <a:gdLst/>
              <a:ahLst/>
              <a:cxnLst/>
              <a:rect l="l" t="t" r="r" b="b"/>
              <a:pathLst>
                <a:path w="2396130" h="774261">
                  <a:moveTo>
                    <a:pt x="43399" y="0"/>
                  </a:moveTo>
                  <a:lnTo>
                    <a:pt x="2352730" y="0"/>
                  </a:lnTo>
                  <a:cubicBezTo>
                    <a:pt x="2364241" y="0"/>
                    <a:pt x="2375279" y="4572"/>
                    <a:pt x="2383418" y="12711"/>
                  </a:cubicBezTo>
                  <a:cubicBezTo>
                    <a:pt x="2391557" y="20850"/>
                    <a:pt x="2396130" y="31889"/>
                    <a:pt x="2396130" y="43399"/>
                  </a:cubicBezTo>
                  <a:lnTo>
                    <a:pt x="2396130" y="730862"/>
                  </a:lnTo>
                  <a:cubicBezTo>
                    <a:pt x="2396130" y="742372"/>
                    <a:pt x="2391557" y="753411"/>
                    <a:pt x="2383418" y="761549"/>
                  </a:cubicBezTo>
                  <a:cubicBezTo>
                    <a:pt x="2375279" y="769688"/>
                    <a:pt x="2364241" y="774261"/>
                    <a:pt x="2352730" y="774261"/>
                  </a:cubicBezTo>
                  <a:lnTo>
                    <a:pt x="43399" y="774261"/>
                  </a:lnTo>
                  <a:cubicBezTo>
                    <a:pt x="31889" y="774261"/>
                    <a:pt x="20850" y="769688"/>
                    <a:pt x="12711" y="761549"/>
                  </a:cubicBezTo>
                  <a:cubicBezTo>
                    <a:pt x="4572" y="753411"/>
                    <a:pt x="0" y="742372"/>
                    <a:pt x="0" y="730862"/>
                  </a:cubicBezTo>
                  <a:lnTo>
                    <a:pt x="0" y="43399"/>
                  </a:lnTo>
                  <a:cubicBezTo>
                    <a:pt x="0" y="31889"/>
                    <a:pt x="4572" y="20850"/>
                    <a:pt x="12711" y="12711"/>
                  </a:cubicBezTo>
                  <a:cubicBezTo>
                    <a:pt x="20850" y="4572"/>
                    <a:pt x="31889" y="0"/>
                    <a:pt x="43399" y="0"/>
                  </a:cubicBezTo>
                  <a:close/>
                </a:path>
              </a:pathLst>
            </a:custGeom>
            <a:solidFill>
              <a:srgbClr val="C2F6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396130" cy="8123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89189" y="6866361"/>
            <a:ext cx="8767772" cy="2590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CONTEXTE</a:t>
            </a:r>
          </a:p>
          <a:p>
            <a:pPr marL="646944" lvl="1" indent="-323472" algn="l">
              <a:lnSpc>
                <a:spcPts val="4195"/>
              </a:lnSpc>
              <a:buFont typeface="Arial"/>
              <a:buChar char="•"/>
            </a:pP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famille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monoparentale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fraterie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nombreuse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présence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limitée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l’adulte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à la maison </a:t>
            </a:r>
          </a:p>
          <a:p>
            <a:pPr marL="646944" lvl="1" indent="-323472" algn="l">
              <a:lnSpc>
                <a:spcPts val="4195"/>
              </a:lnSpc>
              <a:buFont typeface="Arial"/>
              <a:buChar char="•"/>
            </a:pP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économiques</a:t>
            </a:r>
            <a:endParaRPr lang="en-US" sz="299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46944" lvl="1" indent="-323472" algn="l">
              <a:lnSpc>
                <a:spcPts val="4195"/>
              </a:lnSpc>
              <a:spcBef>
                <a:spcPct val="0"/>
              </a:spcBef>
              <a:buFont typeface="Arial"/>
              <a:buChar char="•"/>
            </a:pP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sommeil</a:t>
            </a:r>
            <a:r>
              <a:rPr lang="en-US" sz="29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996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perturbé</a:t>
            </a:r>
            <a:endParaRPr lang="en-US" sz="299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891976" y="4535822"/>
            <a:ext cx="6208886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TROUBLES VISUELS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strabisme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convergent</a:t>
            </a:r>
          </a:p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amblyopie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OD </a:t>
            </a:r>
            <a:r>
              <a:rPr lang="en-US" sz="3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rééduquée</a:t>
            </a:r>
            <a:r>
              <a:rPr lang="en-US" sz="3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524017" y="6894241"/>
            <a:ext cx="7139105" cy="2533823"/>
            <a:chOff x="0" y="0"/>
            <a:chExt cx="1880258" cy="6673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80258" cy="667344"/>
            </a:xfrm>
            <a:custGeom>
              <a:avLst/>
              <a:gdLst/>
              <a:ahLst/>
              <a:cxnLst/>
              <a:rect l="l" t="t" r="r" b="b"/>
              <a:pathLst>
                <a:path w="1880258" h="667344">
                  <a:moveTo>
                    <a:pt x="55306" y="0"/>
                  </a:moveTo>
                  <a:lnTo>
                    <a:pt x="1824952" y="0"/>
                  </a:lnTo>
                  <a:cubicBezTo>
                    <a:pt x="1839620" y="0"/>
                    <a:pt x="1853687" y="5827"/>
                    <a:pt x="1864059" y="16199"/>
                  </a:cubicBezTo>
                  <a:cubicBezTo>
                    <a:pt x="1874431" y="26571"/>
                    <a:pt x="1880258" y="40638"/>
                    <a:pt x="1880258" y="55306"/>
                  </a:cubicBezTo>
                  <a:lnTo>
                    <a:pt x="1880258" y="612038"/>
                  </a:lnTo>
                  <a:cubicBezTo>
                    <a:pt x="1880258" y="642583"/>
                    <a:pt x="1855497" y="667344"/>
                    <a:pt x="1824952" y="667344"/>
                  </a:cubicBezTo>
                  <a:lnTo>
                    <a:pt x="55306" y="667344"/>
                  </a:lnTo>
                  <a:cubicBezTo>
                    <a:pt x="40638" y="667344"/>
                    <a:pt x="26571" y="661517"/>
                    <a:pt x="16199" y="651146"/>
                  </a:cubicBezTo>
                  <a:cubicBezTo>
                    <a:pt x="5827" y="640774"/>
                    <a:pt x="0" y="626706"/>
                    <a:pt x="0" y="612038"/>
                  </a:cubicBezTo>
                  <a:lnTo>
                    <a:pt x="0" y="55306"/>
                  </a:lnTo>
                  <a:cubicBezTo>
                    <a:pt x="0" y="40638"/>
                    <a:pt x="5827" y="26571"/>
                    <a:pt x="16199" y="16199"/>
                  </a:cubicBezTo>
                  <a:cubicBezTo>
                    <a:pt x="26571" y="5827"/>
                    <a:pt x="40638" y="0"/>
                    <a:pt x="55306" y="0"/>
                  </a:cubicBezTo>
                  <a:close/>
                </a:path>
              </a:pathLst>
            </a:custGeom>
            <a:solidFill>
              <a:srgbClr val="FFD6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880258" cy="705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31115" y="7047336"/>
            <a:ext cx="7067622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PRISES EN CHARGE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suivi orthophonique initial 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suivi ophtalmologique régulier depuis l’âge de 1an.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18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1319" y="692280"/>
            <a:ext cx="16925362" cy="2396894"/>
            <a:chOff x="0" y="0"/>
            <a:chExt cx="4457708" cy="6312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57709" cy="631281"/>
            </a:xfrm>
            <a:custGeom>
              <a:avLst/>
              <a:gdLst/>
              <a:ahLst/>
              <a:cxnLst/>
              <a:rect l="l" t="t" r="r" b="b"/>
              <a:pathLst>
                <a:path w="4457709" h="631281">
                  <a:moveTo>
                    <a:pt x="23328" y="0"/>
                  </a:moveTo>
                  <a:lnTo>
                    <a:pt x="4434380" y="0"/>
                  </a:lnTo>
                  <a:cubicBezTo>
                    <a:pt x="4440567" y="0"/>
                    <a:pt x="4446501" y="2458"/>
                    <a:pt x="4450876" y="6833"/>
                  </a:cubicBezTo>
                  <a:cubicBezTo>
                    <a:pt x="4455251" y="11208"/>
                    <a:pt x="4457709" y="17141"/>
                    <a:pt x="4457709" y="23328"/>
                  </a:cubicBezTo>
                  <a:lnTo>
                    <a:pt x="4457709" y="607953"/>
                  </a:lnTo>
                  <a:cubicBezTo>
                    <a:pt x="4457709" y="614140"/>
                    <a:pt x="4455251" y="620073"/>
                    <a:pt x="4450876" y="624448"/>
                  </a:cubicBezTo>
                  <a:cubicBezTo>
                    <a:pt x="4446501" y="628823"/>
                    <a:pt x="4440567" y="631281"/>
                    <a:pt x="4434380" y="631281"/>
                  </a:cubicBezTo>
                  <a:lnTo>
                    <a:pt x="23328" y="631281"/>
                  </a:lnTo>
                  <a:cubicBezTo>
                    <a:pt x="17141" y="631281"/>
                    <a:pt x="11208" y="628823"/>
                    <a:pt x="6833" y="624448"/>
                  </a:cubicBezTo>
                  <a:cubicBezTo>
                    <a:pt x="2458" y="620073"/>
                    <a:pt x="0" y="614140"/>
                    <a:pt x="0" y="607953"/>
                  </a:cubicBezTo>
                  <a:lnTo>
                    <a:pt x="0" y="23328"/>
                  </a:lnTo>
                  <a:cubicBezTo>
                    <a:pt x="0" y="17141"/>
                    <a:pt x="2458" y="11208"/>
                    <a:pt x="6833" y="6833"/>
                  </a:cubicBezTo>
                  <a:cubicBezTo>
                    <a:pt x="11208" y="2458"/>
                    <a:pt x="17141" y="0"/>
                    <a:pt x="23328" y="0"/>
                  </a:cubicBezTo>
                  <a:close/>
                </a:path>
              </a:pathLst>
            </a:custGeom>
            <a:solidFill>
              <a:srgbClr val="99F0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57708" cy="6693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32442" y="3415848"/>
            <a:ext cx="11314927" cy="2433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633" lvl="1" indent="-345316" algn="l">
              <a:lnSpc>
                <a:spcPts val="4478"/>
              </a:lnSpc>
              <a:spcBef>
                <a:spcPct val="0"/>
              </a:spcBef>
              <a:buFont typeface="Arial"/>
              <a:buChar char="•"/>
            </a:pP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strabisme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convergent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accommodatif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</a:t>
            </a:r>
          </a:p>
          <a:p>
            <a:pPr algn="l">
              <a:lnSpc>
                <a:spcPts val="4478"/>
              </a:lnSpc>
              <a:spcBef>
                <a:spcPct val="0"/>
              </a:spcBef>
            </a:pP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angle de près &gt; angle de loin avec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correction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optique</a:t>
            </a:r>
            <a:endParaRPr lang="en-US" sz="319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678"/>
              </a:lnSpc>
              <a:spcBef>
                <a:spcPct val="0"/>
              </a:spcBef>
            </a:pPr>
            <a:endParaRPr lang="en-US" sz="319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90633" lvl="1" indent="-345316" algn="l">
              <a:lnSpc>
                <a:spcPts val="4478"/>
              </a:lnSpc>
              <a:spcBef>
                <a:spcPct val="0"/>
              </a:spcBef>
              <a:buFont typeface="Arial"/>
              <a:buChar char="•"/>
            </a:pP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mouvements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oculaires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perturbés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19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vision de près</a:t>
            </a:r>
          </a:p>
          <a:p>
            <a:pPr algn="l">
              <a:lnSpc>
                <a:spcPts val="4478"/>
              </a:lnSpc>
              <a:spcBef>
                <a:spcPct val="0"/>
              </a:spcBef>
            </a:pPr>
            <a:endParaRPr lang="en-US" sz="319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2573174" y="3142064"/>
            <a:ext cx="3391935" cy="3723371"/>
          </a:xfrm>
          <a:custGeom>
            <a:avLst/>
            <a:gdLst/>
            <a:ahLst/>
            <a:cxnLst/>
            <a:rect l="l" t="t" r="r" b="b"/>
            <a:pathLst>
              <a:path w="3391935" h="3723371">
                <a:moveTo>
                  <a:pt x="0" y="0"/>
                </a:moveTo>
                <a:lnTo>
                  <a:pt x="3391935" y="0"/>
                </a:lnTo>
                <a:lnTo>
                  <a:pt x="3391935" y="3723371"/>
                </a:lnTo>
                <a:lnTo>
                  <a:pt x="0" y="3723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3825689" y="6918325"/>
            <a:ext cx="3262896" cy="3262896"/>
          </a:xfrm>
          <a:custGeom>
            <a:avLst/>
            <a:gdLst/>
            <a:ahLst/>
            <a:cxnLst/>
            <a:rect l="l" t="t" r="r" b="b"/>
            <a:pathLst>
              <a:path w="3262896" h="3262896">
                <a:moveTo>
                  <a:pt x="0" y="0"/>
                </a:moveTo>
                <a:lnTo>
                  <a:pt x="3262896" y="0"/>
                </a:lnTo>
                <a:lnTo>
                  <a:pt x="3262896" y="3262896"/>
                </a:lnTo>
                <a:lnTo>
                  <a:pt x="0" y="32628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8" name="Group 8"/>
          <p:cNvGrpSpPr/>
          <p:nvPr/>
        </p:nvGrpSpPr>
        <p:grpSpPr>
          <a:xfrm>
            <a:off x="681319" y="5961748"/>
            <a:ext cx="10801373" cy="1538555"/>
            <a:chOff x="0" y="0"/>
            <a:chExt cx="2844806" cy="4052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44806" cy="405216"/>
            </a:xfrm>
            <a:custGeom>
              <a:avLst/>
              <a:gdLst/>
              <a:ahLst/>
              <a:cxnLst/>
              <a:rect l="l" t="t" r="r" b="b"/>
              <a:pathLst>
                <a:path w="2844806" h="405216">
                  <a:moveTo>
                    <a:pt x="36554" y="0"/>
                  </a:moveTo>
                  <a:lnTo>
                    <a:pt x="2808252" y="0"/>
                  </a:lnTo>
                  <a:cubicBezTo>
                    <a:pt x="2828440" y="0"/>
                    <a:pt x="2844806" y="16366"/>
                    <a:pt x="2844806" y="36554"/>
                  </a:cubicBezTo>
                  <a:lnTo>
                    <a:pt x="2844806" y="368662"/>
                  </a:lnTo>
                  <a:cubicBezTo>
                    <a:pt x="2844806" y="378357"/>
                    <a:pt x="2840955" y="387654"/>
                    <a:pt x="2834099" y="394510"/>
                  </a:cubicBezTo>
                  <a:cubicBezTo>
                    <a:pt x="2827244" y="401365"/>
                    <a:pt x="2817946" y="405216"/>
                    <a:pt x="2808252" y="405216"/>
                  </a:cubicBezTo>
                  <a:lnTo>
                    <a:pt x="36554" y="405216"/>
                  </a:lnTo>
                  <a:cubicBezTo>
                    <a:pt x="16366" y="405216"/>
                    <a:pt x="0" y="388850"/>
                    <a:pt x="0" y="368662"/>
                  </a:cubicBezTo>
                  <a:lnTo>
                    <a:pt x="0" y="36554"/>
                  </a:lnTo>
                  <a:cubicBezTo>
                    <a:pt x="0" y="16366"/>
                    <a:pt x="16366" y="0"/>
                    <a:pt x="36554" y="0"/>
                  </a:cubicBezTo>
                  <a:close/>
                </a:path>
              </a:pathLst>
            </a:custGeom>
            <a:solidFill>
              <a:srgbClr val="FFD6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844806" cy="443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81319" y="916422"/>
            <a:ext cx="16897891" cy="1881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2"/>
              </a:lnSpc>
              <a:spcBef>
                <a:spcPct val="0"/>
              </a:spcBef>
            </a:pP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Questionnement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initial de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l’orthophoniste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 </a:t>
            </a:r>
          </a:p>
          <a:p>
            <a:pPr marL="771488" lvl="1" indent="-385744" algn="l">
              <a:lnSpc>
                <a:spcPts val="5002"/>
              </a:lnSpc>
              <a:spcBef>
                <a:spcPct val="0"/>
              </a:spcBef>
              <a:buFont typeface="Arial"/>
              <a:buChar char="•"/>
            </a:pP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Est-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que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son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strabisme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peut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avoir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un impact sur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lecture et son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écriture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marL="771488" lvl="1" indent="-385744" algn="l">
              <a:lnSpc>
                <a:spcPts val="5002"/>
              </a:lnSpc>
              <a:spcBef>
                <a:spcPct val="0"/>
              </a:spcBef>
              <a:buFont typeface="Arial"/>
              <a:buChar char="•"/>
            </a:pP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Y’a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 il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d’autres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troubles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visuels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7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fonctionnels</a:t>
            </a:r>
            <a:r>
              <a:rPr lang="en-US" sz="357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81319" y="7751246"/>
            <a:ext cx="10657641" cy="1335467"/>
            <a:chOff x="0" y="0"/>
            <a:chExt cx="2806951" cy="3517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06951" cy="351728"/>
            </a:xfrm>
            <a:custGeom>
              <a:avLst/>
              <a:gdLst/>
              <a:ahLst/>
              <a:cxnLst/>
              <a:rect l="l" t="t" r="r" b="b"/>
              <a:pathLst>
                <a:path w="2806951" h="351728">
                  <a:moveTo>
                    <a:pt x="37047" y="0"/>
                  </a:moveTo>
                  <a:lnTo>
                    <a:pt x="2769903" y="0"/>
                  </a:lnTo>
                  <a:cubicBezTo>
                    <a:pt x="2790364" y="0"/>
                    <a:pt x="2806951" y="16587"/>
                    <a:pt x="2806951" y="37047"/>
                  </a:cubicBezTo>
                  <a:lnTo>
                    <a:pt x="2806951" y="314681"/>
                  </a:lnTo>
                  <a:cubicBezTo>
                    <a:pt x="2806951" y="324506"/>
                    <a:pt x="2803048" y="333929"/>
                    <a:pt x="2796100" y="340877"/>
                  </a:cubicBezTo>
                  <a:cubicBezTo>
                    <a:pt x="2789152" y="347825"/>
                    <a:pt x="2779729" y="351728"/>
                    <a:pt x="2769903" y="351728"/>
                  </a:cubicBezTo>
                  <a:lnTo>
                    <a:pt x="37047" y="351728"/>
                  </a:lnTo>
                  <a:cubicBezTo>
                    <a:pt x="27222" y="351728"/>
                    <a:pt x="17799" y="347825"/>
                    <a:pt x="10851" y="340877"/>
                  </a:cubicBezTo>
                  <a:cubicBezTo>
                    <a:pt x="3903" y="333929"/>
                    <a:pt x="0" y="324506"/>
                    <a:pt x="0" y="314681"/>
                  </a:cubicBezTo>
                  <a:lnTo>
                    <a:pt x="0" y="37047"/>
                  </a:lnTo>
                  <a:cubicBezTo>
                    <a:pt x="0" y="27222"/>
                    <a:pt x="3903" y="17799"/>
                    <a:pt x="10851" y="10851"/>
                  </a:cubicBezTo>
                  <a:cubicBezTo>
                    <a:pt x="17799" y="3903"/>
                    <a:pt x="27222" y="0"/>
                    <a:pt x="37047" y="0"/>
                  </a:cubicBez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806951" cy="3898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6143464"/>
            <a:ext cx="11053789" cy="1115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→ consultation chez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l’ophtalmologiste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pour un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équipement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progressif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4AC3EEC-640F-454A-4561-B048ABFFF5F4}"/>
              </a:ext>
            </a:extLst>
          </p:cNvPr>
          <p:cNvSpPr txBox="1"/>
          <p:nvPr/>
        </p:nvSpPr>
        <p:spPr>
          <a:xfrm>
            <a:off x="762000" y="7927270"/>
            <a:ext cx="105769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→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stabilisation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l’angle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strabisme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de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mouvements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oculaires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vision de près. 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1" grpId="0"/>
      <p:bldP spid="15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442751" y="259284"/>
            <a:ext cx="2310966" cy="3811501"/>
          </a:xfrm>
          <a:custGeom>
            <a:avLst/>
            <a:gdLst/>
            <a:ahLst/>
            <a:cxnLst/>
            <a:rect l="l" t="t" r="r" b="b"/>
            <a:pathLst>
              <a:path w="2310966" h="3811501">
                <a:moveTo>
                  <a:pt x="0" y="0"/>
                </a:moveTo>
                <a:lnTo>
                  <a:pt x="2310966" y="0"/>
                </a:lnTo>
                <a:lnTo>
                  <a:pt x="2310966" y="3811500"/>
                </a:lnTo>
                <a:lnTo>
                  <a:pt x="0" y="3811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539604" y="1729559"/>
            <a:ext cx="5525218" cy="1201987"/>
            <a:chOff x="0" y="0"/>
            <a:chExt cx="1455202" cy="3165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5201" cy="316573"/>
            </a:xfrm>
            <a:custGeom>
              <a:avLst/>
              <a:gdLst/>
              <a:ahLst/>
              <a:cxnLst/>
              <a:rect l="l" t="t" r="r" b="b"/>
              <a:pathLst>
                <a:path w="1455201" h="316573">
                  <a:moveTo>
                    <a:pt x="71461" y="0"/>
                  </a:moveTo>
                  <a:lnTo>
                    <a:pt x="1383740" y="0"/>
                  </a:lnTo>
                  <a:cubicBezTo>
                    <a:pt x="1423207" y="0"/>
                    <a:pt x="1455201" y="31994"/>
                    <a:pt x="1455201" y="71461"/>
                  </a:cubicBezTo>
                  <a:lnTo>
                    <a:pt x="1455201" y="245112"/>
                  </a:lnTo>
                  <a:cubicBezTo>
                    <a:pt x="1455201" y="284578"/>
                    <a:pt x="1423207" y="316573"/>
                    <a:pt x="1383740" y="316573"/>
                  </a:cubicBezTo>
                  <a:lnTo>
                    <a:pt x="71461" y="316573"/>
                  </a:lnTo>
                  <a:cubicBezTo>
                    <a:pt x="31994" y="316573"/>
                    <a:pt x="0" y="284578"/>
                    <a:pt x="0" y="245112"/>
                  </a:cubicBezTo>
                  <a:lnTo>
                    <a:pt x="0" y="71461"/>
                  </a:lnTo>
                  <a:cubicBezTo>
                    <a:pt x="0" y="31994"/>
                    <a:pt x="31994" y="0"/>
                    <a:pt x="71461" y="0"/>
                  </a:cubicBezTo>
                  <a:close/>
                </a:path>
              </a:pathLst>
            </a:custGeom>
            <a:solidFill>
              <a:srgbClr val="99F0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55202" cy="354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66096" y="5682954"/>
            <a:ext cx="6083346" cy="729727"/>
            <a:chOff x="0" y="0"/>
            <a:chExt cx="1602198" cy="1921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02198" cy="192191"/>
            </a:xfrm>
            <a:custGeom>
              <a:avLst/>
              <a:gdLst/>
              <a:ahLst/>
              <a:cxnLst/>
              <a:rect l="l" t="t" r="r" b="b"/>
              <a:pathLst>
                <a:path w="1602198" h="192191">
                  <a:moveTo>
                    <a:pt x="64905" y="0"/>
                  </a:moveTo>
                  <a:lnTo>
                    <a:pt x="1537293" y="0"/>
                  </a:lnTo>
                  <a:cubicBezTo>
                    <a:pt x="1573139" y="0"/>
                    <a:pt x="1602198" y="29059"/>
                    <a:pt x="1602198" y="64905"/>
                  </a:cubicBezTo>
                  <a:lnTo>
                    <a:pt x="1602198" y="127287"/>
                  </a:lnTo>
                  <a:cubicBezTo>
                    <a:pt x="1602198" y="163133"/>
                    <a:pt x="1573139" y="192191"/>
                    <a:pt x="1537293" y="192191"/>
                  </a:cubicBezTo>
                  <a:lnTo>
                    <a:pt x="64905" y="192191"/>
                  </a:lnTo>
                  <a:cubicBezTo>
                    <a:pt x="29059" y="192191"/>
                    <a:pt x="0" y="163133"/>
                    <a:pt x="0" y="127287"/>
                  </a:cubicBezTo>
                  <a:lnTo>
                    <a:pt x="0" y="64905"/>
                  </a:lnTo>
                  <a:cubicBezTo>
                    <a:pt x="0" y="29059"/>
                    <a:pt x="29059" y="0"/>
                    <a:pt x="64905" y="0"/>
                  </a:cubicBezTo>
                  <a:close/>
                </a:path>
              </a:pathLst>
            </a:custGeom>
            <a:solidFill>
              <a:srgbClr val="FFD6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02198" cy="230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51257" y="5905954"/>
            <a:ext cx="5313566" cy="669481"/>
            <a:chOff x="0" y="0"/>
            <a:chExt cx="1399458" cy="1763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99458" cy="176324"/>
            </a:xfrm>
            <a:custGeom>
              <a:avLst/>
              <a:gdLst/>
              <a:ahLst/>
              <a:cxnLst/>
              <a:rect l="l" t="t" r="r" b="b"/>
              <a:pathLst>
                <a:path w="1399458" h="176324">
                  <a:moveTo>
                    <a:pt x="74308" y="0"/>
                  </a:moveTo>
                  <a:lnTo>
                    <a:pt x="1325150" y="0"/>
                  </a:lnTo>
                  <a:cubicBezTo>
                    <a:pt x="1344858" y="0"/>
                    <a:pt x="1363758" y="7829"/>
                    <a:pt x="1377694" y="21764"/>
                  </a:cubicBezTo>
                  <a:cubicBezTo>
                    <a:pt x="1391629" y="35700"/>
                    <a:pt x="1399458" y="54600"/>
                    <a:pt x="1399458" y="74308"/>
                  </a:cubicBezTo>
                  <a:lnTo>
                    <a:pt x="1399458" y="102017"/>
                  </a:lnTo>
                  <a:cubicBezTo>
                    <a:pt x="1399458" y="121724"/>
                    <a:pt x="1391629" y="140625"/>
                    <a:pt x="1377694" y="154560"/>
                  </a:cubicBezTo>
                  <a:cubicBezTo>
                    <a:pt x="1363758" y="168495"/>
                    <a:pt x="1344858" y="176324"/>
                    <a:pt x="1325150" y="176324"/>
                  </a:cubicBezTo>
                  <a:lnTo>
                    <a:pt x="74308" y="176324"/>
                  </a:lnTo>
                  <a:cubicBezTo>
                    <a:pt x="54600" y="176324"/>
                    <a:pt x="35700" y="168495"/>
                    <a:pt x="21764" y="154560"/>
                  </a:cubicBezTo>
                  <a:cubicBezTo>
                    <a:pt x="7829" y="140625"/>
                    <a:pt x="0" y="121724"/>
                    <a:pt x="0" y="102017"/>
                  </a:cubicBezTo>
                  <a:lnTo>
                    <a:pt x="0" y="74308"/>
                  </a:lnTo>
                  <a:cubicBezTo>
                    <a:pt x="0" y="54600"/>
                    <a:pt x="7829" y="35700"/>
                    <a:pt x="21764" y="21764"/>
                  </a:cubicBezTo>
                  <a:cubicBezTo>
                    <a:pt x="35700" y="7829"/>
                    <a:pt x="54600" y="0"/>
                    <a:pt x="74308" y="0"/>
                  </a:cubicBez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99458" cy="214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16562" y="3195610"/>
            <a:ext cx="2396940" cy="1791726"/>
          </a:xfrm>
          <a:custGeom>
            <a:avLst/>
            <a:gdLst/>
            <a:ahLst/>
            <a:cxnLst/>
            <a:rect l="l" t="t" r="r" b="b"/>
            <a:pathLst>
              <a:path w="2396940" h="1791726">
                <a:moveTo>
                  <a:pt x="0" y="0"/>
                </a:moveTo>
                <a:lnTo>
                  <a:pt x="2396940" y="0"/>
                </a:lnTo>
                <a:lnTo>
                  <a:pt x="2396940" y="1791726"/>
                </a:lnTo>
                <a:lnTo>
                  <a:pt x="0" y="17917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564" b="-2121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2868494" y="6842135"/>
            <a:ext cx="3472292" cy="2572398"/>
          </a:xfrm>
          <a:custGeom>
            <a:avLst/>
            <a:gdLst/>
            <a:ahLst/>
            <a:cxnLst/>
            <a:rect l="l" t="t" r="r" b="b"/>
            <a:pathLst>
              <a:path w="3472292" h="2572398">
                <a:moveTo>
                  <a:pt x="0" y="0"/>
                </a:moveTo>
                <a:lnTo>
                  <a:pt x="3472291" y="0"/>
                </a:lnTo>
                <a:lnTo>
                  <a:pt x="3472291" y="2572398"/>
                </a:lnTo>
                <a:lnTo>
                  <a:pt x="0" y="25723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4443" b="-2053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4790528" y="6842135"/>
            <a:ext cx="2300076" cy="3251162"/>
          </a:xfrm>
          <a:custGeom>
            <a:avLst/>
            <a:gdLst/>
            <a:ahLst/>
            <a:cxnLst/>
            <a:rect l="l" t="t" r="r" b="b"/>
            <a:pathLst>
              <a:path w="2300076" h="3251162">
                <a:moveTo>
                  <a:pt x="0" y="0"/>
                </a:moveTo>
                <a:lnTo>
                  <a:pt x="2300076" y="0"/>
                </a:lnTo>
                <a:lnTo>
                  <a:pt x="2300076" y="3251162"/>
                </a:lnTo>
                <a:lnTo>
                  <a:pt x="0" y="32511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5" name="Group 15"/>
          <p:cNvGrpSpPr/>
          <p:nvPr/>
        </p:nvGrpSpPr>
        <p:grpSpPr>
          <a:xfrm>
            <a:off x="8278458" y="2259941"/>
            <a:ext cx="5950657" cy="749841"/>
            <a:chOff x="0" y="0"/>
            <a:chExt cx="1567251" cy="19748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67251" cy="197489"/>
            </a:xfrm>
            <a:custGeom>
              <a:avLst/>
              <a:gdLst/>
              <a:ahLst/>
              <a:cxnLst/>
              <a:rect l="l" t="t" r="r" b="b"/>
              <a:pathLst>
                <a:path w="1567251" h="197489">
                  <a:moveTo>
                    <a:pt x="66352" y="0"/>
                  </a:moveTo>
                  <a:lnTo>
                    <a:pt x="1500899" y="0"/>
                  </a:lnTo>
                  <a:cubicBezTo>
                    <a:pt x="1518497" y="0"/>
                    <a:pt x="1535374" y="6991"/>
                    <a:pt x="1547817" y="19434"/>
                  </a:cubicBezTo>
                  <a:cubicBezTo>
                    <a:pt x="1560261" y="31877"/>
                    <a:pt x="1567251" y="48754"/>
                    <a:pt x="1567251" y="66352"/>
                  </a:cubicBezTo>
                  <a:lnTo>
                    <a:pt x="1567251" y="131137"/>
                  </a:lnTo>
                  <a:cubicBezTo>
                    <a:pt x="1567251" y="148735"/>
                    <a:pt x="1560261" y="165612"/>
                    <a:pt x="1547817" y="178055"/>
                  </a:cubicBezTo>
                  <a:cubicBezTo>
                    <a:pt x="1535374" y="190498"/>
                    <a:pt x="1518497" y="197489"/>
                    <a:pt x="1500899" y="197489"/>
                  </a:cubicBezTo>
                  <a:lnTo>
                    <a:pt x="66352" y="197489"/>
                  </a:lnTo>
                  <a:cubicBezTo>
                    <a:pt x="48754" y="197489"/>
                    <a:pt x="31877" y="190498"/>
                    <a:pt x="19434" y="178055"/>
                  </a:cubicBezTo>
                  <a:cubicBezTo>
                    <a:pt x="6991" y="165612"/>
                    <a:pt x="0" y="148735"/>
                    <a:pt x="0" y="131137"/>
                  </a:cubicBezTo>
                  <a:lnTo>
                    <a:pt x="0" y="66352"/>
                  </a:lnTo>
                  <a:cubicBezTo>
                    <a:pt x="0" y="48754"/>
                    <a:pt x="6991" y="31877"/>
                    <a:pt x="19434" y="19434"/>
                  </a:cubicBezTo>
                  <a:cubicBezTo>
                    <a:pt x="31877" y="6991"/>
                    <a:pt x="48754" y="0"/>
                    <a:pt x="66352" y="0"/>
                  </a:cubicBezTo>
                  <a:close/>
                </a:path>
              </a:pathLst>
            </a:custGeom>
            <a:solidFill>
              <a:srgbClr val="BFECA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567251" cy="235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2399560" y="3649104"/>
            <a:ext cx="1268143" cy="1268143"/>
          </a:xfrm>
          <a:custGeom>
            <a:avLst/>
            <a:gdLst/>
            <a:ahLst/>
            <a:cxnLst/>
            <a:rect l="l" t="t" r="r" b="b"/>
            <a:pathLst>
              <a:path w="1268143" h="1268143">
                <a:moveTo>
                  <a:pt x="0" y="0"/>
                </a:moveTo>
                <a:lnTo>
                  <a:pt x="1268143" y="0"/>
                </a:lnTo>
                <a:lnTo>
                  <a:pt x="1268143" y="1268143"/>
                </a:lnTo>
                <a:lnTo>
                  <a:pt x="0" y="1268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9" name="Group 19"/>
          <p:cNvGrpSpPr/>
          <p:nvPr/>
        </p:nvGrpSpPr>
        <p:grpSpPr>
          <a:xfrm>
            <a:off x="13667703" y="3721763"/>
            <a:ext cx="1122826" cy="1122826"/>
            <a:chOff x="0" y="0"/>
            <a:chExt cx="1167028" cy="11670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66998" cy="1166998"/>
            </a:xfrm>
            <a:custGeom>
              <a:avLst/>
              <a:gdLst/>
              <a:ahLst/>
              <a:cxnLst/>
              <a:rect l="l" t="t" r="r" b="b"/>
              <a:pathLst>
                <a:path w="1166998" h="1166998">
                  <a:moveTo>
                    <a:pt x="1166998" y="37338"/>
                  </a:moveTo>
                  <a:lnTo>
                    <a:pt x="1166998" y="36957"/>
                  </a:lnTo>
                  <a:cubicBezTo>
                    <a:pt x="1166871" y="26924"/>
                    <a:pt x="1163315" y="18288"/>
                    <a:pt x="1156203" y="10922"/>
                  </a:cubicBezTo>
                  <a:cubicBezTo>
                    <a:pt x="1148964" y="3683"/>
                    <a:pt x="1140201" y="0"/>
                    <a:pt x="1129914" y="0"/>
                  </a:cubicBezTo>
                  <a:cubicBezTo>
                    <a:pt x="1128517" y="0"/>
                    <a:pt x="1127247" y="0"/>
                    <a:pt x="1125977" y="127"/>
                  </a:cubicBezTo>
                  <a:cubicBezTo>
                    <a:pt x="1117341" y="1016"/>
                    <a:pt x="1109975" y="4572"/>
                    <a:pt x="1103625" y="10922"/>
                  </a:cubicBezTo>
                  <a:lnTo>
                    <a:pt x="1103498" y="10922"/>
                  </a:lnTo>
                  <a:cubicBezTo>
                    <a:pt x="1098418" y="16002"/>
                    <a:pt x="1095243" y="21844"/>
                    <a:pt x="1093719" y="28448"/>
                  </a:cubicBezTo>
                  <a:lnTo>
                    <a:pt x="947543" y="28448"/>
                  </a:lnTo>
                  <a:cubicBezTo>
                    <a:pt x="946019" y="21844"/>
                    <a:pt x="942717" y="16002"/>
                    <a:pt x="937764" y="10922"/>
                  </a:cubicBezTo>
                  <a:cubicBezTo>
                    <a:pt x="930398" y="3683"/>
                    <a:pt x="921762" y="127"/>
                    <a:pt x="911602" y="0"/>
                  </a:cubicBezTo>
                  <a:cubicBezTo>
                    <a:pt x="911475" y="0"/>
                    <a:pt x="911475" y="0"/>
                    <a:pt x="911348" y="0"/>
                  </a:cubicBezTo>
                  <a:lnTo>
                    <a:pt x="911094" y="0"/>
                  </a:lnTo>
                  <a:cubicBezTo>
                    <a:pt x="900934" y="127"/>
                    <a:pt x="892171" y="3683"/>
                    <a:pt x="885059" y="10922"/>
                  </a:cubicBezTo>
                  <a:lnTo>
                    <a:pt x="884932" y="10922"/>
                  </a:lnTo>
                  <a:cubicBezTo>
                    <a:pt x="879852" y="16002"/>
                    <a:pt x="876677" y="21844"/>
                    <a:pt x="875153" y="28448"/>
                  </a:cubicBezTo>
                  <a:lnTo>
                    <a:pt x="728977" y="28448"/>
                  </a:lnTo>
                  <a:cubicBezTo>
                    <a:pt x="727453" y="21844"/>
                    <a:pt x="724151" y="16002"/>
                    <a:pt x="719198" y="10922"/>
                  </a:cubicBezTo>
                  <a:cubicBezTo>
                    <a:pt x="711959" y="3683"/>
                    <a:pt x="703196" y="127"/>
                    <a:pt x="693036" y="0"/>
                  </a:cubicBezTo>
                  <a:lnTo>
                    <a:pt x="692655" y="0"/>
                  </a:lnTo>
                  <a:cubicBezTo>
                    <a:pt x="682495" y="127"/>
                    <a:pt x="673732" y="3683"/>
                    <a:pt x="666620" y="10922"/>
                  </a:cubicBezTo>
                  <a:lnTo>
                    <a:pt x="666493" y="10922"/>
                  </a:lnTo>
                  <a:cubicBezTo>
                    <a:pt x="661413" y="16002"/>
                    <a:pt x="658238" y="21844"/>
                    <a:pt x="656714" y="28448"/>
                  </a:cubicBezTo>
                  <a:lnTo>
                    <a:pt x="510411" y="28448"/>
                  </a:lnTo>
                  <a:cubicBezTo>
                    <a:pt x="508887" y="21844"/>
                    <a:pt x="505585" y="16002"/>
                    <a:pt x="500632" y="10922"/>
                  </a:cubicBezTo>
                  <a:cubicBezTo>
                    <a:pt x="493393" y="3683"/>
                    <a:pt x="484630" y="127"/>
                    <a:pt x="474470" y="0"/>
                  </a:cubicBezTo>
                  <a:lnTo>
                    <a:pt x="474089" y="0"/>
                  </a:lnTo>
                  <a:cubicBezTo>
                    <a:pt x="463929" y="127"/>
                    <a:pt x="455166" y="3683"/>
                    <a:pt x="448054" y="10922"/>
                  </a:cubicBezTo>
                  <a:lnTo>
                    <a:pt x="447927" y="10922"/>
                  </a:lnTo>
                  <a:cubicBezTo>
                    <a:pt x="442847" y="16002"/>
                    <a:pt x="439672" y="21844"/>
                    <a:pt x="438148" y="28448"/>
                  </a:cubicBezTo>
                  <a:lnTo>
                    <a:pt x="291845" y="28448"/>
                  </a:lnTo>
                  <a:cubicBezTo>
                    <a:pt x="290321" y="21844"/>
                    <a:pt x="287019" y="16002"/>
                    <a:pt x="282066" y="10922"/>
                  </a:cubicBezTo>
                  <a:cubicBezTo>
                    <a:pt x="274827" y="3683"/>
                    <a:pt x="266064" y="127"/>
                    <a:pt x="255904" y="0"/>
                  </a:cubicBezTo>
                  <a:lnTo>
                    <a:pt x="255523" y="0"/>
                  </a:lnTo>
                  <a:cubicBezTo>
                    <a:pt x="245363" y="127"/>
                    <a:pt x="236600" y="3683"/>
                    <a:pt x="229488" y="10922"/>
                  </a:cubicBezTo>
                  <a:lnTo>
                    <a:pt x="229361" y="10922"/>
                  </a:lnTo>
                  <a:cubicBezTo>
                    <a:pt x="224281" y="16002"/>
                    <a:pt x="221106" y="21844"/>
                    <a:pt x="219582" y="28448"/>
                  </a:cubicBezTo>
                  <a:lnTo>
                    <a:pt x="73279" y="28448"/>
                  </a:lnTo>
                  <a:cubicBezTo>
                    <a:pt x="71755" y="21844"/>
                    <a:pt x="68453" y="16002"/>
                    <a:pt x="63500" y="10922"/>
                  </a:cubicBezTo>
                  <a:cubicBezTo>
                    <a:pt x="56261" y="3683"/>
                    <a:pt x="47371" y="0"/>
                    <a:pt x="37211" y="0"/>
                  </a:cubicBezTo>
                  <a:cubicBezTo>
                    <a:pt x="27051" y="0"/>
                    <a:pt x="18161" y="3683"/>
                    <a:pt x="10922" y="10922"/>
                  </a:cubicBezTo>
                  <a:lnTo>
                    <a:pt x="10795" y="10922"/>
                  </a:lnTo>
                  <a:cubicBezTo>
                    <a:pt x="3683" y="18161"/>
                    <a:pt x="127" y="26924"/>
                    <a:pt x="0" y="36957"/>
                  </a:cubicBezTo>
                  <a:lnTo>
                    <a:pt x="0" y="37338"/>
                  </a:lnTo>
                  <a:cubicBezTo>
                    <a:pt x="127" y="47625"/>
                    <a:pt x="3683" y="56261"/>
                    <a:pt x="10922" y="63500"/>
                  </a:cubicBezTo>
                  <a:cubicBezTo>
                    <a:pt x="16002" y="68580"/>
                    <a:pt x="21717" y="71755"/>
                    <a:pt x="28448" y="73279"/>
                  </a:cubicBezTo>
                  <a:lnTo>
                    <a:pt x="28448" y="219582"/>
                  </a:lnTo>
                  <a:cubicBezTo>
                    <a:pt x="21844" y="221106"/>
                    <a:pt x="16002" y="224408"/>
                    <a:pt x="10922" y="229488"/>
                  </a:cubicBezTo>
                  <a:lnTo>
                    <a:pt x="10795" y="229488"/>
                  </a:lnTo>
                  <a:cubicBezTo>
                    <a:pt x="3683" y="236727"/>
                    <a:pt x="0" y="245490"/>
                    <a:pt x="0" y="255523"/>
                  </a:cubicBezTo>
                  <a:lnTo>
                    <a:pt x="0" y="255904"/>
                  </a:lnTo>
                  <a:cubicBezTo>
                    <a:pt x="127" y="266064"/>
                    <a:pt x="3683" y="274827"/>
                    <a:pt x="10922" y="282066"/>
                  </a:cubicBezTo>
                  <a:cubicBezTo>
                    <a:pt x="16002" y="287146"/>
                    <a:pt x="21717" y="290321"/>
                    <a:pt x="28448" y="291845"/>
                  </a:cubicBezTo>
                  <a:lnTo>
                    <a:pt x="28448" y="438021"/>
                  </a:lnTo>
                  <a:cubicBezTo>
                    <a:pt x="21844" y="439545"/>
                    <a:pt x="16002" y="442847"/>
                    <a:pt x="10922" y="447927"/>
                  </a:cubicBezTo>
                  <a:lnTo>
                    <a:pt x="10795" y="447927"/>
                  </a:lnTo>
                  <a:cubicBezTo>
                    <a:pt x="3683" y="455166"/>
                    <a:pt x="0" y="463929"/>
                    <a:pt x="0" y="473962"/>
                  </a:cubicBezTo>
                  <a:lnTo>
                    <a:pt x="0" y="474343"/>
                  </a:lnTo>
                  <a:cubicBezTo>
                    <a:pt x="127" y="484503"/>
                    <a:pt x="3683" y="493266"/>
                    <a:pt x="10922" y="500505"/>
                  </a:cubicBezTo>
                  <a:cubicBezTo>
                    <a:pt x="16002" y="505585"/>
                    <a:pt x="21717" y="508760"/>
                    <a:pt x="28448" y="510284"/>
                  </a:cubicBezTo>
                  <a:lnTo>
                    <a:pt x="28448" y="656587"/>
                  </a:lnTo>
                  <a:cubicBezTo>
                    <a:pt x="21844" y="658111"/>
                    <a:pt x="16002" y="661413"/>
                    <a:pt x="10922" y="666493"/>
                  </a:cubicBezTo>
                  <a:lnTo>
                    <a:pt x="10795" y="666493"/>
                  </a:lnTo>
                  <a:cubicBezTo>
                    <a:pt x="3683" y="673732"/>
                    <a:pt x="0" y="682495"/>
                    <a:pt x="0" y="692528"/>
                  </a:cubicBezTo>
                  <a:lnTo>
                    <a:pt x="0" y="692909"/>
                  </a:lnTo>
                  <a:cubicBezTo>
                    <a:pt x="127" y="703069"/>
                    <a:pt x="3683" y="711832"/>
                    <a:pt x="10922" y="719071"/>
                  </a:cubicBezTo>
                  <a:cubicBezTo>
                    <a:pt x="16002" y="724151"/>
                    <a:pt x="21717" y="727326"/>
                    <a:pt x="28448" y="728850"/>
                  </a:cubicBezTo>
                  <a:lnTo>
                    <a:pt x="28448" y="875153"/>
                  </a:lnTo>
                  <a:cubicBezTo>
                    <a:pt x="21844" y="876677"/>
                    <a:pt x="16002" y="879979"/>
                    <a:pt x="10922" y="885059"/>
                  </a:cubicBezTo>
                  <a:lnTo>
                    <a:pt x="10795" y="885059"/>
                  </a:lnTo>
                  <a:cubicBezTo>
                    <a:pt x="3683" y="892298"/>
                    <a:pt x="0" y="901061"/>
                    <a:pt x="0" y="911094"/>
                  </a:cubicBezTo>
                  <a:lnTo>
                    <a:pt x="0" y="911475"/>
                  </a:lnTo>
                  <a:cubicBezTo>
                    <a:pt x="127" y="921635"/>
                    <a:pt x="3683" y="930398"/>
                    <a:pt x="10922" y="937637"/>
                  </a:cubicBezTo>
                  <a:cubicBezTo>
                    <a:pt x="16002" y="942717"/>
                    <a:pt x="21717" y="945892"/>
                    <a:pt x="28448" y="947416"/>
                  </a:cubicBezTo>
                  <a:lnTo>
                    <a:pt x="28448" y="1093719"/>
                  </a:lnTo>
                  <a:cubicBezTo>
                    <a:pt x="21844" y="1095243"/>
                    <a:pt x="16002" y="1098545"/>
                    <a:pt x="10922" y="1103625"/>
                  </a:cubicBezTo>
                  <a:lnTo>
                    <a:pt x="10795" y="1103625"/>
                  </a:lnTo>
                  <a:cubicBezTo>
                    <a:pt x="3683" y="1110864"/>
                    <a:pt x="0" y="1119627"/>
                    <a:pt x="0" y="1129660"/>
                  </a:cubicBezTo>
                  <a:lnTo>
                    <a:pt x="0" y="1130041"/>
                  </a:lnTo>
                  <a:cubicBezTo>
                    <a:pt x="127" y="1140201"/>
                    <a:pt x="3683" y="1148964"/>
                    <a:pt x="10922" y="1156203"/>
                  </a:cubicBezTo>
                  <a:cubicBezTo>
                    <a:pt x="18161" y="1163442"/>
                    <a:pt x="26924" y="1166998"/>
                    <a:pt x="37211" y="1166998"/>
                  </a:cubicBezTo>
                  <a:cubicBezTo>
                    <a:pt x="47498" y="1166998"/>
                    <a:pt x="56261" y="1163442"/>
                    <a:pt x="63500" y="1156203"/>
                  </a:cubicBezTo>
                  <a:cubicBezTo>
                    <a:pt x="68580" y="1151123"/>
                    <a:pt x="71755" y="1145281"/>
                    <a:pt x="73279" y="1138550"/>
                  </a:cubicBezTo>
                  <a:lnTo>
                    <a:pt x="219582" y="1138550"/>
                  </a:lnTo>
                  <a:cubicBezTo>
                    <a:pt x="221106" y="1145154"/>
                    <a:pt x="224408" y="1150996"/>
                    <a:pt x="229488" y="1156203"/>
                  </a:cubicBezTo>
                  <a:cubicBezTo>
                    <a:pt x="236600" y="1163315"/>
                    <a:pt x="245236" y="1166998"/>
                    <a:pt x="255523" y="1166998"/>
                  </a:cubicBezTo>
                  <a:lnTo>
                    <a:pt x="255777" y="1166998"/>
                  </a:lnTo>
                  <a:cubicBezTo>
                    <a:pt x="255904" y="1166998"/>
                    <a:pt x="255904" y="1166998"/>
                    <a:pt x="256031" y="1166998"/>
                  </a:cubicBezTo>
                  <a:cubicBezTo>
                    <a:pt x="266191" y="1166871"/>
                    <a:pt x="274954" y="1163315"/>
                    <a:pt x="282193" y="1156203"/>
                  </a:cubicBezTo>
                  <a:cubicBezTo>
                    <a:pt x="287273" y="1151123"/>
                    <a:pt x="290448" y="1145281"/>
                    <a:pt x="291972" y="1138550"/>
                  </a:cubicBezTo>
                  <a:lnTo>
                    <a:pt x="438021" y="1138550"/>
                  </a:lnTo>
                  <a:cubicBezTo>
                    <a:pt x="439545" y="1145154"/>
                    <a:pt x="442847" y="1150996"/>
                    <a:pt x="447927" y="1156203"/>
                  </a:cubicBezTo>
                  <a:cubicBezTo>
                    <a:pt x="455039" y="1163315"/>
                    <a:pt x="463675" y="1166998"/>
                    <a:pt x="473962" y="1166998"/>
                  </a:cubicBezTo>
                  <a:lnTo>
                    <a:pt x="474216" y="1166998"/>
                  </a:lnTo>
                  <a:cubicBezTo>
                    <a:pt x="474343" y="1166998"/>
                    <a:pt x="474343" y="1166998"/>
                    <a:pt x="474470" y="1166998"/>
                  </a:cubicBezTo>
                  <a:cubicBezTo>
                    <a:pt x="484630" y="1166871"/>
                    <a:pt x="493393" y="1163315"/>
                    <a:pt x="500632" y="1156203"/>
                  </a:cubicBezTo>
                  <a:cubicBezTo>
                    <a:pt x="505712" y="1151123"/>
                    <a:pt x="508887" y="1145281"/>
                    <a:pt x="510411" y="1138550"/>
                  </a:cubicBezTo>
                  <a:lnTo>
                    <a:pt x="656587" y="1138550"/>
                  </a:lnTo>
                  <a:cubicBezTo>
                    <a:pt x="658111" y="1145154"/>
                    <a:pt x="661413" y="1150996"/>
                    <a:pt x="666493" y="1156203"/>
                  </a:cubicBezTo>
                  <a:cubicBezTo>
                    <a:pt x="673605" y="1163315"/>
                    <a:pt x="682241" y="1166998"/>
                    <a:pt x="692528" y="1166998"/>
                  </a:cubicBezTo>
                  <a:lnTo>
                    <a:pt x="692909" y="1166998"/>
                  </a:lnTo>
                  <a:cubicBezTo>
                    <a:pt x="703069" y="1166871"/>
                    <a:pt x="711832" y="1163315"/>
                    <a:pt x="719071" y="1156203"/>
                  </a:cubicBezTo>
                  <a:cubicBezTo>
                    <a:pt x="724151" y="1151123"/>
                    <a:pt x="727326" y="1145281"/>
                    <a:pt x="728850" y="1138550"/>
                  </a:cubicBezTo>
                  <a:lnTo>
                    <a:pt x="875153" y="1138550"/>
                  </a:lnTo>
                  <a:cubicBezTo>
                    <a:pt x="876677" y="1145154"/>
                    <a:pt x="879979" y="1150996"/>
                    <a:pt x="885059" y="1156203"/>
                  </a:cubicBezTo>
                  <a:cubicBezTo>
                    <a:pt x="892171" y="1163315"/>
                    <a:pt x="900807" y="1166998"/>
                    <a:pt x="911094" y="1166998"/>
                  </a:cubicBezTo>
                  <a:lnTo>
                    <a:pt x="911475" y="1166998"/>
                  </a:lnTo>
                  <a:cubicBezTo>
                    <a:pt x="921635" y="1166871"/>
                    <a:pt x="930398" y="1163315"/>
                    <a:pt x="937637" y="1156203"/>
                  </a:cubicBezTo>
                  <a:cubicBezTo>
                    <a:pt x="942717" y="1151123"/>
                    <a:pt x="945892" y="1145281"/>
                    <a:pt x="947416" y="1138550"/>
                  </a:cubicBezTo>
                  <a:lnTo>
                    <a:pt x="1093719" y="1138550"/>
                  </a:lnTo>
                  <a:cubicBezTo>
                    <a:pt x="1095243" y="1145154"/>
                    <a:pt x="1098545" y="1150996"/>
                    <a:pt x="1103625" y="1156203"/>
                  </a:cubicBezTo>
                  <a:cubicBezTo>
                    <a:pt x="1109848" y="1162426"/>
                    <a:pt x="1117341" y="1165982"/>
                    <a:pt x="1125977" y="1166744"/>
                  </a:cubicBezTo>
                  <a:cubicBezTo>
                    <a:pt x="1127247" y="1166871"/>
                    <a:pt x="1128390" y="1166998"/>
                    <a:pt x="1129660" y="1166998"/>
                  </a:cubicBezTo>
                  <a:lnTo>
                    <a:pt x="1130041" y="1166998"/>
                  </a:lnTo>
                  <a:cubicBezTo>
                    <a:pt x="1140201" y="1166871"/>
                    <a:pt x="1148964" y="1163315"/>
                    <a:pt x="1156203" y="1156203"/>
                  </a:cubicBezTo>
                  <a:cubicBezTo>
                    <a:pt x="1163442" y="1148964"/>
                    <a:pt x="1166998" y="1140201"/>
                    <a:pt x="1166998" y="1129914"/>
                  </a:cubicBezTo>
                  <a:cubicBezTo>
                    <a:pt x="1166998" y="1119627"/>
                    <a:pt x="1163442" y="1110991"/>
                    <a:pt x="1156203" y="1103625"/>
                  </a:cubicBezTo>
                  <a:cubicBezTo>
                    <a:pt x="1151123" y="1098545"/>
                    <a:pt x="1145281" y="1095243"/>
                    <a:pt x="1138550" y="1093719"/>
                  </a:cubicBezTo>
                  <a:lnTo>
                    <a:pt x="1138550" y="947543"/>
                  </a:lnTo>
                  <a:cubicBezTo>
                    <a:pt x="1145154" y="946019"/>
                    <a:pt x="1150996" y="942717"/>
                    <a:pt x="1156203" y="937764"/>
                  </a:cubicBezTo>
                  <a:cubicBezTo>
                    <a:pt x="1163315" y="930525"/>
                    <a:pt x="1166998" y="921889"/>
                    <a:pt x="1166998" y="911602"/>
                  </a:cubicBezTo>
                  <a:lnTo>
                    <a:pt x="1166998" y="911221"/>
                  </a:lnTo>
                  <a:cubicBezTo>
                    <a:pt x="1166871" y="901188"/>
                    <a:pt x="1163315" y="892552"/>
                    <a:pt x="1156203" y="885186"/>
                  </a:cubicBezTo>
                  <a:cubicBezTo>
                    <a:pt x="1151123" y="880106"/>
                    <a:pt x="1145281" y="876804"/>
                    <a:pt x="1138550" y="875280"/>
                  </a:cubicBezTo>
                  <a:lnTo>
                    <a:pt x="1138550" y="728977"/>
                  </a:lnTo>
                  <a:cubicBezTo>
                    <a:pt x="1145154" y="727453"/>
                    <a:pt x="1150996" y="724151"/>
                    <a:pt x="1156203" y="719198"/>
                  </a:cubicBezTo>
                  <a:cubicBezTo>
                    <a:pt x="1163315" y="711959"/>
                    <a:pt x="1166998" y="703323"/>
                    <a:pt x="1166998" y="693036"/>
                  </a:cubicBezTo>
                  <a:lnTo>
                    <a:pt x="1166998" y="692655"/>
                  </a:lnTo>
                  <a:cubicBezTo>
                    <a:pt x="1166871" y="682622"/>
                    <a:pt x="1163315" y="673986"/>
                    <a:pt x="1156203" y="666620"/>
                  </a:cubicBezTo>
                  <a:cubicBezTo>
                    <a:pt x="1151123" y="661540"/>
                    <a:pt x="1145281" y="658238"/>
                    <a:pt x="1138550" y="656714"/>
                  </a:cubicBezTo>
                  <a:lnTo>
                    <a:pt x="1138550" y="510411"/>
                  </a:lnTo>
                  <a:cubicBezTo>
                    <a:pt x="1145154" y="508887"/>
                    <a:pt x="1150996" y="505585"/>
                    <a:pt x="1156203" y="500632"/>
                  </a:cubicBezTo>
                  <a:cubicBezTo>
                    <a:pt x="1163315" y="493393"/>
                    <a:pt x="1166998" y="484757"/>
                    <a:pt x="1166998" y="474470"/>
                  </a:cubicBezTo>
                  <a:lnTo>
                    <a:pt x="1166998" y="474089"/>
                  </a:lnTo>
                  <a:cubicBezTo>
                    <a:pt x="1166871" y="464056"/>
                    <a:pt x="1163315" y="455420"/>
                    <a:pt x="1156203" y="448054"/>
                  </a:cubicBezTo>
                  <a:cubicBezTo>
                    <a:pt x="1151123" y="442974"/>
                    <a:pt x="1145281" y="439672"/>
                    <a:pt x="1138550" y="438148"/>
                  </a:cubicBezTo>
                  <a:lnTo>
                    <a:pt x="1138550" y="291845"/>
                  </a:lnTo>
                  <a:cubicBezTo>
                    <a:pt x="1145154" y="290321"/>
                    <a:pt x="1150996" y="287019"/>
                    <a:pt x="1156203" y="282066"/>
                  </a:cubicBezTo>
                  <a:cubicBezTo>
                    <a:pt x="1163315" y="274827"/>
                    <a:pt x="1166998" y="266191"/>
                    <a:pt x="1166998" y="255904"/>
                  </a:cubicBezTo>
                  <a:lnTo>
                    <a:pt x="1166998" y="255523"/>
                  </a:lnTo>
                  <a:cubicBezTo>
                    <a:pt x="1166871" y="245490"/>
                    <a:pt x="1163315" y="236854"/>
                    <a:pt x="1156203" y="229488"/>
                  </a:cubicBezTo>
                  <a:cubicBezTo>
                    <a:pt x="1151123" y="224408"/>
                    <a:pt x="1145281" y="221106"/>
                    <a:pt x="1138550" y="219582"/>
                  </a:cubicBezTo>
                  <a:lnTo>
                    <a:pt x="1138550" y="73279"/>
                  </a:lnTo>
                  <a:cubicBezTo>
                    <a:pt x="1145154" y="71755"/>
                    <a:pt x="1150996" y="68453"/>
                    <a:pt x="1156203" y="63500"/>
                  </a:cubicBezTo>
                  <a:cubicBezTo>
                    <a:pt x="1163315" y="56261"/>
                    <a:pt x="1166998" y="47625"/>
                    <a:pt x="1166998" y="37338"/>
                  </a:cubicBezTo>
                  <a:moveTo>
                    <a:pt x="1103625" y="63500"/>
                  </a:moveTo>
                  <a:cubicBezTo>
                    <a:pt x="1108705" y="68580"/>
                    <a:pt x="1114420" y="71755"/>
                    <a:pt x="1121151" y="73279"/>
                  </a:cubicBezTo>
                  <a:lnTo>
                    <a:pt x="1121151" y="219582"/>
                  </a:lnTo>
                  <a:cubicBezTo>
                    <a:pt x="1114547" y="221106"/>
                    <a:pt x="1108705" y="224408"/>
                    <a:pt x="1103625" y="229488"/>
                  </a:cubicBezTo>
                  <a:lnTo>
                    <a:pt x="1103498" y="229488"/>
                  </a:lnTo>
                  <a:cubicBezTo>
                    <a:pt x="1096259" y="236727"/>
                    <a:pt x="1092703" y="245490"/>
                    <a:pt x="1092703" y="255777"/>
                  </a:cubicBezTo>
                  <a:cubicBezTo>
                    <a:pt x="1092703" y="266064"/>
                    <a:pt x="1096386" y="274827"/>
                    <a:pt x="1103625" y="282066"/>
                  </a:cubicBezTo>
                  <a:cubicBezTo>
                    <a:pt x="1108705" y="287146"/>
                    <a:pt x="1114420" y="290321"/>
                    <a:pt x="1121151" y="291845"/>
                  </a:cubicBezTo>
                  <a:lnTo>
                    <a:pt x="1121151" y="438021"/>
                  </a:lnTo>
                  <a:cubicBezTo>
                    <a:pt x="1114547" y="439545"/>
                    <a:pt x="1108705" y="442847"/>
                    <a:pt x="1103625" y="447927"/>
                  </a:cubicBezTo>
                  <a:lnTo>
                    <a:pt x="1103498" y="447927"/>
                  </a:lnTo>
                  <a:cubicBezTo>
                    <a:pt x="1096259" y="455166"/>
                    <a:pt x="1092703" y="463929"/>
                    <a:pt x="1092703" y="474089"/>
                  </a:cubicBezTo>
                  <a:cubicBezTo>
                    <a:pt x="1092703" y="484249"/>
                    <a:pt x="1096386" y="493139"/>
                    <a:pt x="1103625" y="500378"/>
                  </a:cubicBezTo>
                  <a:cubicBezTo>
                    <a:pt x="1108705" y="505458"/>
                    <a:pt x="1114420" y="508633"/>
                    <a:pt x="1121151" y="510157"/>
                  </a:cubicBezTo>
                  <a:lnTo>
                    <a:pt x="1121151" y="656587"/>
                  </a:lnTo>
                  <a:cubicBezTo>
                    <a:pt x="1114547" y="658111"/>
                    <a:pt x="1108705" y="661413"/>
                    <a:pt x="1103625" y="666493"/>
                  </a:cubicBezTo>
                  <a:lnTo>
                    <a:pt x="1103498" y="666493"/>
                  </a:lnTo>
                  <a:cubicBezTo>
                    <a:pt x="1096259" y="673732"/>
                    <a:pt x="1092703" y="682495"/>
                    <a:pt x="1092703" y="692782"/>
                  </a:cubicBezTo>
                  <a:cubicBezTo>
                    <a:pt x="1092703" y="703069"/>
                    <a:pt x="1096386" y="711832"/>
                    <a:pt x="1103625" y="719071"/>
                  </a:cubicBezTo>
                  <a:cubicBezTo>
                    <a:pt x="1108705" y="724151"/>
                    <a:pt x="1114420" y="727326"/>
                    <a:pt x="1121151" y="728850"/>
                  </a:cubicBezTo>
                  <a:lnTo>
                    <a:pt x="1121151" y="875153"/>
                  </a:lnTo>
                  <a:cubicBezTo>
                    <a:pt x="1114547" y="876677"/>
                    <a:pt x="1108705" y="879979"/>
                    <a:pt x="1103625" y="885059"/>
                  </a:cubicBezTo>
                  <a:lnTo>
                    <a:pt x="1103498" y="885059"/>
                  </a:lnTo>
                  <a:cubicBezTo>
                    <a:pt x="1096259" y="892298"/>
                    <a:pt x="1092703" y="901061"/>
                    <a:pt x="1092703" y="911348"/>
                  </a:cubicBezTo>
                  <a:cubicBezTo>
                    <a:pt x="1092703" y="921635"/>
                    <a:pt x="1096386" y="930398"/>
                    <a:pt x="1103625" y="937637"/>
                  </a:cubicBezTo>
                  <a:cubicBezTo>
                    <a:pt x="1108705" y="942717"/>
                    <a:pt x="1114420" y="945892"/>
                    <a:pt x="1121151" y="947416"/>
                  </a:cubicBezTo>
                  <a:lnTo>
                    <a:pt x="1121151" y="1093719"/>
                  </a:lnTo>
                  <a:cubicBezTo>
                    <a:pt x="1114547" y="1095243"/>
                    <a:pt x="1108705" y="1098545"/>
                    <a:pt x="1103625" y="1103625"/>
                  </a:cubicBezTo>
                  <a:lnTo>
                    <a:pt x="1103498" y="1103625"/>
                  </a:lnTo>
                  <a:cubicBezTo>
                    <a:pt x="1098418" y="1108705"/>
                    <a:pt x="1095243" y="1114547"/>
                    <a:pt x="1093719" y="1121151"/>
                  </a:cubicBezTo>
                  <a:lnTo>
                    <a:pt x="947543" y="1121151"/>
                  </a:lnTo>
                  <a:cubicBezTo>
                    <a:pt x="946019" y="1114547"/>
                    <a:pt x="942717" y="1108705"/>
                    <a:pt x="937764" y="1103625"/>
                  </a:cubicBezTo>
                  <a:cubicBezTo>
                    <a:pt x="930525" y="1096386"/>
                    <a:pt x="921762" y="1092703"/>
                    <a:pt x="911475" y="1092703"/>
                  </a:cubicBezTo>
                  <a:cubicBezTo>
                    <a:pt x="901188" y="1092703"/>
                    <a:pt x="892425" y="1096386"/>
                    <a:pt x="885186" y="1103625"/>
                  </a:cubicBezTo>
                  <a:lnTo>
                    <a:pt x="885059" y="1103625"/>
                  </a:lnTo>
                  <a:cubicBezTo>
                    <a:pt x="879979" y="1108705"/>
                    <a:pt x="876804" y="1114547"/>
                    <a:pt x="875280" y="1121151"/>
                  </a:cubicBezTo>
                  <a:lnTo>
                    <a:pt x="728977" y="1121151"/>
                  </a:lnTo>
                  <a:cubicBezTo>
                    <a:pt x="727453" y="1114547"/>
                    <a:pt x="724151" y="1108705"/>
                    <a:pt x="719198" y="1103625"/>
                  </a:cubicBezTo>
                  <a:cubicBezTo>
                    <a:pt x="711959" y="1096386"/>
                    <a:pt x="703196" y="1092703"/>
                    <a:pt x="692909" y="1092703"/>
                  </a:cubicBezTo>
                  <a:cubicBezTo>
                    <a:pt x="682622" y="1092703"/>
                    <a:pt x="673859" y="1096386"/>
                    <a:pt x="666747" y="1103625"/>
                  </a:cubicBezTo>
                  <a:lnTo>
                    <a:pt x="666620" y="1103625"/>
                  </a:lnTo>
                  <a:cubicBezTo>
                    <a:pt x="661540" y="1108705"/>
                    <a:pt x="658365" y="1114547"/>
                    <a:pt x="656841" y="1121151"/>
                  </a:cubicBezTo>
                  <a:lnTo>
                    <a:pt x="510411" y="1121151"/>
                  </a:lnTo>
                  <a:cubicBezTo>
                    <a:pt x="509014" y="1114547"/>
                    <a:pt x="505712" y="1108705"/>
                    <a:pt x="500632" y="1103625"/>
                  </a:cubicBezTo>
                  <a:cubicBezTo>
                    <a:pt x="493393" y="1096386"/>
                    <a:pt x="484630" y="1092703"/>
                    <a:pt x="474343" y="1092703"/>
                  </a:cubicBezTo>
                  <a:cubicBezTo>
                    <a:pt x="464056" y="1092703"/>
                    <a:pt x="455293" y="1096386"/>
                    <a:pt x="448054" y="1103625"/>
                  </a:cubicBezTo>
                  <a:lnTo>
                    <a:pt x="447927" y="1103625"/>
                  </a:lnTo>
                  <a:cubicBezTo>
                    <a:pt x="442847" y="1108705"/>
                    <a:pt x="439672" y="1114547"/>
                    <a:pt x="438148" y="1121151"/>
                  </a:cubicBezTo>
                  <a:lnTo>
                    <a:pt x="291845" y="1121151"/>
                  </a:lnTo>
                  <a:cubicBezTo>
                    <a:pt x="290321" y="1114547"/>
                    <a:pt x="287019" y="1108705"/>
                    <a:pt x="282066" y="1103625"/>
                  </a:cubicBezTo>
                  <a:cubicBezTo>
                    <a:pt x="274827" y="1096386"/>
                    <a:pt x="266064" y="1092703"/>
                    <a:pt x="255777" y="1092703"/>
                  </a:cubicBezTo>
                  <a:cubicBezTo>
                    <a:pt x="245490" y="1092703"/>
                    <a:pt x="236727" y="1096386"/>
                    <a:pt x="229488" y="1103625"/>
                  </a:cubicBezTo>
                  <a:lnTo>
                    <a:pt x="229361" y="1103625"/>
                  </a:lnTo>
                  <a:cubicBezTo>
                    <a:pt x="224281" y="1108705"/>
                    <a:pt x="221106" y="1114547"/>
                    <a:pt x="219582" y="1121151"/>
                  </a:cubicBezTo>
                  <a:lnTo>
                    <a:pt x="73279" y="1121151"/>
                  </a:lnTo>
                  <a:cubicBezTo>
                    <a:pt x="71755" y="1114547"/>
                    <a:pt x="68453" y="1108705"/>
                    <a:pt x="63500" y="1103625"/>
                  </a:cubicBezTo>
                  <a:cubicBezTo>
                    <a:pt x="58547" y="1098545"/>
                    <a:pt x="52578" y="1095243"/>
                    <a:pt x="45847" y="1093719"/>
                  </a:cubicBezTo>
                  <a:lnTo>
                    <a:pt x="45847" y="947543"/>
                  </a:lnTo>
                  <a:cubicBezTo>
                    <a:pt x="52451" y="946019"/>
                    <a:pt x="58293" y="942717"/>
                    <a:pt x="63500" y="937764"/>
                  </a:cubicBezTo>
                  <a:cubicBezTo>
                    <a:pt x="70739" y="930525"/>
                    <a:pt x="74295" y="921762"/>
                    <a:pt x="74295" y="911475"/>
                  </a:cubicBezTo>
                  <a:cubicBezTo>
                    <a:pt x="74295" y="901188"/>
                    <a:pt x="70739" y="892425"/>
                    <a:pt x="63500" y="885059"/>
                  </a:cubicBezTo>
                  <a:cubicBezTo>
                    <a:pt x="58420" y="879979"/>
                    <a:pt x="52578" y="876677"/>
                    <a:pt x="45847" y="875153"/>
                  </a:cubicBezTo>
                  <a:lnTo>
                    <a:pt x="45847" y="728977"/>
                  </a:lnTo>
                  <a:cubicBezTo>
                    <a:pt x="52451" y="727453"/>
                    <a:pt x="58293" y="724151"/>
                    <a:pt x="63500" y="719198"/>
                  </a:cubicBezTo>
                  <a:cubicBezTo>
                    <a:pt x="70739" y="711959"/>
                    <a:pt x="74295" y="703196"/>
                    <a:pt x="74295" y="692909"/>
                  </a:cubicBezTo>
                  <a:cubicBezTo>
                    <a:pt x="74295" y="682622"/>
                    <a:pt x="70739" y="673859"/>
                    <a:pt x="63500" y="666620"/>
                  </a:cubicBezTo>
                  <a:cubicBezTo>
                    <a:pt x="58420" y="661540"/>
                    <a:pt x="52578" y="658238"/>
                    <a:pt x="45847" y="656714"/>
                  </a:cubicBezTo>
                  <a:lnTo>
                    <a:pt x="45847" y="510411"/>
                  </a:lnTo>
                  <a:cubicBezTo>
                    <a:pt x="52451" y="508887"/>
                    <a:pt x="58293" y="505585"/>
                    <a:pt x="63500" y="500632"/>
                  </a:cubicBezTo>
                  <a:cubicBezTo>
                    <a:pt x="70739" y="493393"/>
                    <a:pt x="74295" y="484630"/>
                    <a:pt x="74295" y="474343"/>
                  </a:cubicBezTo>
                  <a:cubicBezTo>
                    <a:pt x="74295" y="464056"/>
                    <a:pt x="70739" y="455293"/>
                    <a:pt x="63500" y="448054"/>
                  </a:cubicBezTo>
                  <a:cubicBezTo>
                    <a:pt x="58420" y="442974"/>
                    <a:pt x="52578" y="439672"/>
                    <a:pt x="45847" y="438148"/>
                  </a:cubicBezTo>
                  <a:lnTo>
                    <a:pt x="45847" y="291845"/>
                  </a:lnTo>
                  <a:cubicBezTo>
                    <a:pt x="52451" y="290321"/>
                    <a:pt x="58293" y="287019"/>
                    <a:pt x="63500" y="282066"/>
                  </a:cubicBezTo>
                  <a:cubicBezTo>
                    <a:pt x="70739" y="274827"/>
                    <a:pt x="74295" y="266064"/>
                    <a:pt x="74295" y="255777"/>
                  </a:cubicBezTo>
                  <a:cubicBezTo>
                    <a:pt x="74295" y="245490"/>
                    <a:pt x="70739" y="236727"/>
                    <a:pt x="63500" y="229488"/>
                  </a:cubicBezTo>
                  <a:cubicBezTo>
                    <a:pt x="58420" y="224408"/>
                    <a:pt x="52578" y="221106"/>
                    <a:pt x="45847" y="219582"/>
                  </a:cubicBezTo>
                  <a:lnTo>
                    <a:pt x="45847" y="73279"/>
                  </a:lnTo>
                  <a:cubicBezTo>
                    <a:pt x="52578" y="71755"/>
                    <a:pt x="58420" y="68453"/>
                    <a:pt x="63500" y="63500"/>
                  </a:cubicBezTo>
                  <a:cubicBezTo>
                    <a:pt x="68580" y="58547"/>
                    <a:pt x="71755" y="52578"/>
                    <a:pt x="73279" y="45847"/>
                  </a:cubicBezTo>
                  <a:lnTo>
                    <a:pt x="219582" y="45847"/>
                  </a:lnTo>
                  <a:cubicBezTo>
                    <a:pt x="221106" y="52451"/>
                    <a:pt x="224408" y="58293"/>
                    <a:pt x="229488" y="63500"/>
                  </a:cubicBezTo>
                  <a:cubicBezTo>
                    <a:pt x="236727" y="70739"/>
                    <a:pt x="245490" y="74295"/>
                    <a:pt x="255777" y="74295"/>
                  </a:cubicBezTo>
                  <a:cubicBezTo>
                    <a:pt x="266064" y="74295"/>
                    <a:pt x="274827" y="70739"/>
                    <a:pt x="282066" y="63500"/>
                  </a:cubicBezTo>
                  <a:cubicBezTo>
                    <a:pt x="287146" y="58420"/>
                    <a:pt x="290321" y="52578"/>
                    <a:pt x="291845" y="45847"/>
                  </a:cubicBezTo>
                  <a:lnTo>
                    <a:pt x="438021" y="45847"/>
                  </a:lnTo>
                  <a:cubicBezTo>
                    <a:pt x="439545" y="52451"/>
                    <a:pt x="442847" y="58293"/>
                    <a:pt x="447927" y="63500"/>
                  </a:cubicBezTo>
                  <a:cubicBezTo>
                    <a:pt x="455166" y="70739"/>
                    <a:pt x="463929" y="74295"/>
                    <a:pt x="474216" y="74295"/>
                  </a:cubicBezTo>
                  <a:cubicBezTo>
                    <a:pt x="484503" y="74295"/>
                    <a:pt x="493266" y="70739"/>
                    <a:pt x="500505" y="63500"/>
                  </a:cubicBezTo>
                  <a:cubicBezTo>
                    <a:pt x="505585" y="58420"/>
                    <a:pt x="508760" y="52578"/>
                    <a:pt x="510284" y="45847"/>
                  </a:cubicBezTo>
                  <a:lnTo>
                    <a:pt x="656587" y="45847"/>
                  </a:lnTo>
                  <a:cubicBezTo>
                    <a:pt x="658111" y="52451"/>
                    <a:pt x="661413" y="58293"/>
                    <a:pt x="666493" y="63500"/>
                  </a:cubicBezTo>
                  <a:cubicBezTo>
                    <a:pt x="673732" y="70739"/>
                    <a:pt x="682495" y="74295"/>
                    <a:pt x="692655" y="74295"/>
                  </a:cubicBezTo>
                  <a:cubicBezTo>
                    <a:pt x="702815" y="74295"/>
                    <a:pt x="711705" y="70739"/>
                    <a:pt x="718944" y="63500"/>
                  </a:cubicBezTo>
                  <a:cubicBezTo>
                    <a:pt x="724024" y="58420"/>
                    <a:pt x="727199" y="52578"/>
                    <a:pt x="728723" y="45847"/>
                  </a:cubicBezTo>
                  <a:lnTo>
                    <a:pt x="875153" y="45847"/>
                  </a:lnTo>
                  <a:cubicBezTo>
                    <a:pt x="876677" y="52451"/>
                    <a:pt x="879979" y="58293"/>
                    <a:pt x="885059" y="63500"/>
                  </a:cubicBezTo>
                  <a:cubicBezTo>
                    <a:pt x="892298" y="70739"/>
                    <a:pt x="901061" y="74295"/>
                    <a:pt x="911348" y="74295"/>
                  </a:cubicBezTo>
                  <a:cubicBezTo>
                    <a:pt x="921635" y="74295"/>
                    <a:pt x="930398" y="70739"/>
                    <a:pt x="937637" y="63500"/>
                  </a:cubicBezTo>
                  <a:cubicBezTo>
                    <a:pt x="942717" y="58420"/>
                    <a:pt x="945892" y="52578"/>
                    <a:pt x="947416" y="45847"/>
                  </a:cubicBezTo>
                  <a:lnTo>
                    <a:pt x="1093719" y="45847"/>
                  </a:lnTo>
                  <a:cubicBezTo>
                    <a:pt x="1095243" y="52451"/>
                    <a:pt x="1098545" y="58293"/>
                    <a:pt x="1103625" y="63500"/>
                  </a:cubicBezTo>
                  <a:close/>
                </a:path>
              </a:pathLst>
            </a:custGeom>
            <a:solidFill>
              <a:srgbClr val="000000">
                <a:alpha val="97255"/>
              </a:srgbClr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4194153" y="3336489"/>
            <a:ext cx="2870670" cy="1991910"/>
          </a:xfrm>
          <a:custGeom>
            <a:avLst/>
            <a:gdLst/>
            <a:ahLst/>
            <a:cxnLst/>
            <a:rect l="l" t="t" r="r" b="b"/>
            <a:pathLst>
              <a:path w="2870670" h="1991910">
                <a:moveTo>
                  <a:pt x="0" y="0"/>
                </a:moveTo>
                <a:lnTo>
                  <a:pt x="2870669" y="0"/>
                </a:lnTo>
                <a:lnTo>
                  <a:pt x="2870669" y="1991910"/>
                </a:lnTo>
                <a:lnTo>
                  <a:pt x="0" y="19919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44619" r="-34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8604864" y="3336489"/>
            <a:ext cx="2840059" cy="1893373"/>
          </a:xfrm>
          <a:custGeom>
            <a:avLst/>
            <a:gdLst/>
            <a:ahLst/>
            <a:cxnLst/>
            <a:rect l="l" t="t" r="r" b="b"/>
            <a:pathLst>
              <a:path w="2840059" h="1893373">
                <a:moveTo>
                  <a:pt x="0" y="0"/>
                </a:moveTo>
                <a:lnTo>
                  <a:pt x="2840059" y="0"/>
                </a:lnTo>
                <a:lnTo>
                  <a:pt x="2840059" y="1893373"/>
                </a:lnTo>
                <a:lnTo>
                  <a:pt x="0" y="18933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10024894" y="6934471"/>
            <a:ext cx="4486850" cy="2799790"/>
          </a:xfrm>
          <a:custGeom>
            <a:avLst/>
            <a:gdLst/>
            <a:ahLst/>
            <a:cxnLst/>
            <a:rect l="l" t="t" r="r" b="b"/>
            <a:pathLst>
              <a:path w="4486850" h="2799790">
                <a:moveTo>
                  <a:pt x="0" y="0"/>
                </a:moveTo>
                <a:lnTo>
                  <a:pt x="4486850" y="0"/>
                </a:lnTo>
                <a:lnTo>
                  <a:pt x="4486850" y="2799790"/>
                </a:lnTo>
                <a:lnTo>
                  <a:pt x="0" y="27997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30" t="-2293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TextBox 24"/>
          <p:cNvSpPr txBox="1"/>
          <p:nvPr/>
        </p:nvSpPr>
        <p:spPr>
          <a:xfrm>
            <a:off x="2868494" y="442112"/>
            <a:ext cx="10687443" cy="6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0"/>
              </a:lnSpc>
              <a:spcBef>
                <a:spcPct val="0"/>
              </a:spcBef>
            </a:pPr>
            <a:r>
              <a:rPr lang="en-US" sz="38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Malgré le port des </a:t>
            </a:r>
            <a:r>
              <a:rPr lang="en-US" sz="38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verres</a:t>
            </a:r>
            <a:r>
              <a:rPr lang="en-US" sz="38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8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progressifs</a:t>
            </a:r>
            <a:r>
              <a:rPr lang="en-US" sz="38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87258" y="1733495"/>
            <a:ext cx="5213788" cy="1127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2"/>
              </a:lnSpc>
              <a:spcBef>
                <a:spcPct val="0"/>
              </a:spcBef>
            </a:pPr>
            <a:r>
              <a:rPr lang="en-US" sz="323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323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perception visuo-</a:t>
            </a:r>
            <a:r>
              <a:rPr lang="en-US" sz="323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spatiale</a:t>
            </a:r>
            <a:endParaRPr lang="en-US" sz="3237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502896" y="5761769"/>
            <a:ext cx="5733783" cy="514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1"/>
              </a:lnSpc>
              <a:spcBef>
                <a:spcPct val="0"/>
              </a:spcBef>
            </a:pPr>
            <a:r>
              <a:rPr lang="en-US" sz="30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 visuo-attentionnelles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15032" y="5943197"/>
            <a:ext cx="4786015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 oculo-lexiques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464509" y="2337364"/>
            <a:ext cx="5764605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visuo-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constructives</a:t>
            </a: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8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729" y="5862534"/>
            <a:ext cx="4353276" cy="786401"/>
            <a:chOff x="0" y="0"/>
            <a:chExt cx="1146542" cy="2071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6542" cy="207118"/>
            </a:xfrm>
            <a:custGeom>
              <a:avLst/>
              <a:gdLst/>
              <a:ahLst/>
              <a:cxnLst/>
              <a:rect l="l" t="t" r="r" b="b"/>
              <a:pathLst>
                <a:path w="1146542" h="207118">
                  <a:moveTo>
                    <a:pt x="90699" y="0"/>
                  </a:moveTo>
                  <a:lnTo>
                    <a:pt x="1055843" y="0"/>
                  </a:lnTo>
                  <a:cubicBezTo>
                    <a:pt x="1105934" y="0"/>
                    <a:pt x="1146542" y="40607"/>
                    <a:pt x="1146542" y="90699"/>
                  </a:cubicBezTo>
                  <a:lnTo>
                    <a:pt x="1146542" y="116419"/>
                  </a:lnTo>
                  <a:cubicBezTo>
                    <a:pt x="1146542" y="166511"/>
                    <a:pt x="1105934" y="207118"/>
                    <a:pt x="1055843" y="207118"/>
                  </a:cubicBezTo>
                  <a:lnTo>
                    <a:pt x="90699" y="207118"/>
                  </a:lnTo>
                  <a:cubicBezTo>
                    <a:pt x="40607" y="207118"/>
                    <a:pt x="0" y="166511"/>
                    <a:pt x="0" y="116419"/>
                  </a:cubicBezTo>
                  <a:lnTo>
                    <a:pt x="0" y="90699"/>
                  </a:lnTo>
                  <a:cubicBezTo>
                    <a:pt x="0" y="40607"/>
                    <a:pt x="40607" y="0"/>
                    <a:pt x="90699" y="0"/>
                  </a:cubicBezTo>
                  <a:close/>
                </a:path>
              </a:pathLst>
            </a:custGeom>
            <a:solidFill>
              <a:srgbClr val="C2F6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46542" cy="245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80168" y="5883067"/>
            <a:ext cx="4769808" cy="745335"/>
            <a:chOff x="0" y="0"/>
            <a:chExt cx="1256246" cy="1963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246" cy="196302"/>
            </a:xfrm>
            <a:custGeom>
              <a:avLst/>
              <a:gdLst/>
              <a:ahLst/>
              <a:cxnLst/>
              <a:rect l="l" t="t" r="r" b="b"/>
              <a:pathLst>
                <a:path w="1256246" h="196302">
                  <a:moveTo>
                    <a:pt x="82779" y="0"/>
                  </a:moveTo>
                  <a:lnTo>
                    <a:pt x="1173467" y="0"/>
                  </a:lnTo>
                  <a:cubicBezTo>
                    <a:pt x="1195422" y="0"/>
                    <a:pt x="1216477" y="8721"/>
                    <a:pt x="1232000" y="24245"/>
                  </a:cubicBezTo>
                  <a:cubicBezTo>
                    <a:pt x="1247525" y="39769"/>
                    <a:pt x="1256246" y="60824"/>
                    <a:pt x="1256246" y="82779"/>
                  </a:cubicBezTo>
                  <a:lnTo>
                    <a:pt x="1256246" y="113524"/>
                  </a:lnTo>
                  <a:cubicBezTo>
                    <a:pt x="1256246" y="135478"/>
                    <a:pt x="1247525" y="156533"/>
                    <a:pt x="1232000" y="172057"/>
                  </a:cubicBezTo>
                  <a:cubicBezTo>
                    <a:pt x="1216477" y="187581"/>
                    <a:pt x="1195422" y="196302"/>
                    <a:pt x="1173467" y="196302"/>
                  </a:cubicBezTo>
                  <a:lnTo>
                    <a:pt x="82779" y="196302"/>
                  </a:lnTo>
                  <a:cubicBezTo>
                    <a:pt x="60824" y="196302"/>
                    <a:pt x="39769" y="187581"/>
                    <a:pt x="24245" y="172057"/>
                  </a:cubicBezTo>
                  <a:cubicBezTo>
                    <a:pt x="8721" y="156533"/>
                    <a:pt x="0" y="135478"/>
                    <a:pt x="0" y="113524"/>
                  </a:cubicBezTo>
                  <a:lnTo>
                    <a:pt x="0" y="82779"/>
                  </a:lnTo>
                  <a:cubicBezTo>
                    <a:pt x="0" y="60824"/>
                    <a:pt x="8721" y="39769"/>
                    <a:pt x="24245" y="24245"/>
                  </a:cubicBezTo>
                  <a:cubicBezTo>
                    <a:pt x="39769" y="8721"/>
                    <a:pt x="60824" y="0"/>
                    <a:pt x="82779" y="0"/>
                  </a:cubicBezTo>
                  <a:close/>
                </a:path>
              </a:pathLst>
            </a:custGeom>
            <a:solidFill>
              <a:srgbClr val="FFD6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56246" cy="2344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9954" y="8261253"/>
            <a:ext cx="4400214" cy="686075"/>
            <a:chOff x="0" y="0"/>
            <a:chExt cx="1158904" cy="1806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58904" cy="180695"/>
            </a:xfrm>
            <a:custGeom>
              <a:avLst/>
              <a:gdLst/>
              <a:ahLst/>
              <a:cxnLst/>
              <a:rect l="l" t="t" r="r" b="b"/>
              <a:pathLst>
                <a:path w="1158904" h="180695">
                  <a:moveTo>
                    <a:pt x="89732" y="0"/>
                  </a:moveTo>
                  <a:lnTo>
                    <a:pt x="1069173" y="0"/>
                  </a:lnTo>
                  <a:cubicBezTo>
                    <a:pt x="1092971" y="0"/>
                    <a:pt x="1115794" y="9454"/>
                    <a:pt x="1132622" y="26282"/>
                  </a:cubicBezTo>
                  <a:cubicBezTo>
                    <a:pt x="1149450" y="43110"/>
                    <a:pt x="1158904" y="65933"/>
                    <a:pt x="1158904" y="89732"/>
                  </a:cubicBezTo>
                  <a:lnTo>
                    <a:pt x="1158904" y="90963"/>
                  </a:lnTo>
                  <a:cubicBezTo>
                    <a:pt x="1158904" y="114761"/>
                    <a:pt x="1149450" y="137585"/>
                    <a:pt x="1132622" y="154413"/>
                  </a:cubicBezTo>
                  <a:cubicBezTo>
                    <a:pt x="1115794" y="171241"/>
                    <a:pt x="1092971" y="180695"/>
                    <a:pt x="1069173" y="180695"/>
                  </a:cubicBezTo>
                  <a:lnTo>
                    <a:pt x="89732" y="180695"/>
                  </a:lnTo>
                  <a:cubicBezTo>
                    <a:pt x="40174" y="180695"/>
                    <a:pt x="0" y="140520"/>
                    <a:pt x="0" y="90963"/>
                  </a:cubicBezTo>
                  <a:lnTo>
                    <a:pt x="0" y="89732"/>
                  </a:lnTo>
                  <a:cubicBezTo>
                    <a:pt x="0" y="40174"/>
                    <a:pt x="40174" y="0"/>
                    <a:pt x="89732" y="0"/>
                  </a:cubicBezTo>
                  <a:close/>
                </a:path>
              </a:pathLst>
            </a:custGeom>
            <a:solidFill>
              <a:srgbClr val="BFECA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58904" cy="218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594332"/>
            <a:ext cx="16230600" cy="2050086"/>
            <a:chOff x="0" y="0"/>
            <a:chExt cx="4274726" cy="53994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74726" cy="539940"/>
            </a:xfrm>
            <a:custGeom>
              <a:avLst/>
              <a:gdLst/>
              <a:ahLst/>
              <a:cxnLst/>
              <a:rect l="l" t="t" r="r" b="b"/>
              <a:pathLst>
                <a:path w="4274726" h="539940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515614"/>
                  </a:lnTo>
                  <a:cubicBezTo>
                    <a:pt x="4274726" y="522065"/>
                    <a:pt x="4272163" y="528253"/>
                    <a:pt x="4267601" y="532815"/>
                  </a:cubicBezTo>
                  <a:cubicBezTo>
                    <a:pt x="4263039" y="537377"/>
                    <a:pt x="4256851" y="539940"/>
                    <a:pt x="4250399" y="539940"/>
                  </a:cubicBezTo>
                  <a:lnTo>
                    <a:pt x="24327" y="539940"/>
                  </a:lnTo>
                  <a:cubicBezTo>
                    <a:pt x="10891" y="539940"/>
                    <a:pt x="0" y="529049"/>
                    <a:pt x="0" y="515614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274726" cy="578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66702" y="962025"/>
            <a:ext cx="16611654" cy="111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Après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rééducation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amélioration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capacités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visuo-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attentionnelles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spatiales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oculo-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lexiques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mais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96703" y="5958237"/>
            <a:ext cx="412332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Facteurs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favorables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? 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86930" y="5958237"/>
            <a:ext cx="455628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Facteurs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défavorables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175420" y="8306793"/>
            <a:ext cx="4009281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Recommandations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2C3C931-588F-7B51-EAC5-DE1B1D95508C}"/>
              </a:ext>
            </a:extLst>
          </p:cNvPr>
          <p:cNvSpPr txBox="1"/>
          <p:nvPr/>
        </p:nvSpPr>
        <p:spPr>
          <a:xfrm>
            <a:off x="1590368" y="2697208"/>
            <a:ext cx="14630400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4012" lvl="1" indent="-347006">
              <a:lnSpc>
                <a:spcPts val="4500"/>
              </a:lnSpc>
              <a:buFont typeface="Arial"/>
              <a:buChar char="•"/>
            </a:pP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persistance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d’automatisation</a:t>
            </a:r>
            <a:endParaRPr lang="en-US" sz="3214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94012" lvl="1" indent="-347006">
              <a:lnSpc>
                <a:spcPts val="4500"/>
              </a:lnSpc>
              <a:buFont typeface="Arial"/>
              <a:buChar char="•"/>
            </a:pP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fragilité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dans les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tâches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visuellement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complexes</a:t>
            </a:r>
          </a:p>
          <a:p>
            <a:pPr marL="694012" lvl="1" indent="-347006">
              <a:lnSpc>
                <a:spcPts val="4500"/>
              </a:lnSpc>
              <a:spcBef>
                <a:spcPct val="0"/>
              </a:spcBef>
              <a:buFont typeface="Arial"/>
              <a:buChar char="•"/>
            </a:pP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difficultés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persistantes</a:t>
            </a:r>
            <a:r>
              <a:rPr lang="en-US" sz="321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des taches visuo-</a:t>
            </a:r>
            <a:r>
              <a:rPr lang="en-US" sz="3214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constructives</a:t>
            </a:r>
            <a:endParaRPr lang="en-US" sz="3214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597" y="701326"/>
            <a:ext cx="3682846" cy="823675"/>
            <a:chOff x="0" y="0"/>
            <a:chExt cx="969968" cy="2169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9968" cy="216935"/>
            </a:xfrm>
            <a:custGeom>
              <a:avLst/>
              <a:gdLst/>
              <a:ahLst/>
              <a:cxnLst/>
              <a:rect l="l" t="t" r="r" b="b"/>
              <a:pathLst>
                <a:path w="969968" h="216935">
                  <a:moveTo>
                    <a:pt x="107210" y="0"/>
                  </a:moveTo>
                  <a:lnTo>
                    <a:pt x="862758" y="0"/>
                  </a:lnTo>
                  <a:cubicBezTo>
                    <a:pt x="891192" y="0"/>
                    <a:pt x="918461" y="11295"/>
                    <a:pt x="938567" y="31401"/>
                  </a:cubicBezTo>
                  <a:cubicBezTo>
                    <a:pt x="958672" y="51507"/>
                    <a:pt x="969968" y="78776"/>
                    <a:pt x="969968" y="107210"/>
                  </a:cubicBezTo>
                  <a:lnTo>
                    <a:pt x="969968" y="109725"/>
                  </a:lnTo>
                  <a:cubicBezTo>
                    <a:pt x="969968" y="138159"/>
                    <a:pt x="958672" y="165428"/>
                    <a:pt x="938567" y="185534"/>
                  </a:cubicBezTo>
                  <a:cubicBezTo>
                    <a:pt x="918461" y="205640"/>
                    <a:pt x="891192" y="216935"/>
                    <a:pt x="862758" y="216935"/>
                  </a:cubicBezTo>
                  <a:lnTo>
                    <a:pt x="107210" y="216935"/>
                  </a:lnTo>
                  <a:cubicBezTo>
                    <a:pt x="78776" y="216935"/>
                    <a:pt x="51507" y="205640"/>
                    <a:pt x="31401" y="185534"/>
                  </a:cubicBezTo>
                  <a:cubicBezTo>
                    <a:pt x="11295" y="165428"/>
                    <a:pt x="0" y="138159"/>
                    <a:pt x="0" y="109725"/>
                  </a:cubicBezTo>
                  <a:lnTo>
                    <a:pt x="0" y="107210"/>
                  </a:lnTo>
                  <a:cubicBezTo>
                    <a:pt x="0" y="78776"/>
                    <a:pt x="11295" y="51507"/>
                    <a:pt x="31401" y="31401"/>
                  </a:cubicBezTo>
                  <a:cubicBezTo>
                    <a:pt x="51507" y="11295"/>
                    <a:pt x="78776" y="0"/>
                    <a:pt x="107210" y="0"/>
                  </a:cubicBezTo>
                  <a:close/>
                </a:path>
              </a:pathLst>
            </a:custGeom>
            <a:solidFill>
              <a:srgbClr val="99F0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69968" cy="255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8796" y="779468"/>
            <a:ext cx="342935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ans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plus tard ...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45446" y="4671721"/>
            <a:ext cx="14797925" cy="2911796"/>
            <a:chOff x="0" y="0"/>
            <a:chExt cx="3897396" cy="7668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97396" cy="766893"/>
            </a:xfrm>
            <a:custGeom>
              <a:avLst/>
              <a:gdLst/>
              <a:ahLst/>
              <a:cxnLst/>
              <a:rect l="l" t="t" r="r" b="b"/>
              <a:pathLst>
                <a:path w="3897396" h="766893">
                  <a:moveTo>
                    <a:pt x="26682" y="0"/>
                  </a:moveTo>
                  <a:lnTo>
                    <a:pt x="3870714" y="0"/>
                  </a:lnTo>
                  <a:cubicBezTo>
                    <a:pt x="3885450" y="0"/>
                    <a:pt x="3897396" y="11946"/>
                    <a:pt x="3897396" y="26682"/>
                  </a:cubicBezTo>
                  <a:lnTo>
                    <a:pt x="3897396" y="740211"/>
                  </a:lnTo>
                  <a:cubicBezTo>
                    <a:pt x="3897396" y="754947"/>
                    <a:pt x="3885450" y="766893"/>
                    <a:pt x="3870714" y="766893"/>
                  </a:cubicBezTo>
                  <a:lnTo>
                    <a:pt x="26682" y="766893"/>
                  </a:lnTo>
                  <a:cubicBezTo>
                    <a:pt x="11946" y="766893"/>
                    <a:pt x="0" y="754947"/>
                    <a:pt x="0" y="740211"/>
                  </a:cubicBezTo>
                  <a:lnTo>
                    <a:pt x="0" y="26682"/>
                  </a:lnTo>
                  <a:cubicBezTo>
                    <a:pt x="0" y="11946"/>
                    <a:pt x="11946" y="0"/>
                    <a:pt x="26682" y="0"/>
                  </a:cubicBezTo>
                  <a:close/>
                </a:path>
              </a:pathLst>
            </a:custGeom>
            <a:solidFill>
              <a:srgbClr val="BFECA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897396" cy="80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97597" y="4928896"/>
            <a:ext cx="15621604" cy="2995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610" lvl="1" indent="-345305" algn="l">
              <a:lnSpc>
                <a:spcPts val="4478"/>
              </a:lnSpc>
              <a:buFont typeface="Arial"/>
              <a:buChar char="•"/>
            </a:pPr>
            <a:r>
              <a:rPr lang="en-US" sz="31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Prise en charge orthophonique arrêtée depuis plus d’un an</a:t>
            </a:r>
          </a:p>
          <a:p>
            <a:pPr algn="l">
              <a:lnSpc>
                <a:spcPts val="1678"/>
              </a:lnSpc>
            </a:pPr>
            <a:r>
              <a:rPr lang="en-US" sz="11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690610" lvl="1" indent="-345305" algn="l">
              <a:lnSpc>
                <a:spcPts val="4478"/>
              </a:lnSpc>
              <a:buFont typeface="Arial"/>
              <a:buChar char="•"/>
            </a:pPr>
            <a:r>
              <a:rPr lang="en-US" sz="31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Nouveau bilan orthophonique avec deux épreuves visuelles chutées :  </a:t>
            </a:r>
          </a:p>
          <a:p>
            <a:pPr algn="l">
              <a:lnSpc>
                <a:spcPts val="4478"/>
              </a:lnSpc>
            </a:pPr>
            <a:r>
              <a:rPr lang="en-US" sz="31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Reproduction de figures </a:t>
            </a:r>
          </a:p>
          <a:p>
            <a:pPr algn="l">
              <a:lnSpc>
                <a:spcPts val="4478"/>
              </a:lnSpc>
              <a:spcBef>
                <a:spcPct val="0"/>
              </a:spcBef>
            </a:pPr>
            <a:r>
              <a:rPr lang="en-US" sz="31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Discrimination des contours</a:t>
            </a:r>
          </a:p>
          <a:p>
            <a:pPr algn="l">
              <a:lnSpc>
                <a:spcPts val="4478"/>
              </a:lnSpc>
              <a:spcBef>
                <a:spcPct val="0"/>
              </a:spcBef>
            </a:pPr>
            <a:endParaRPr lang="en-US" sz="3198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2339020" y="1656919"/>
            <a:ext cx="14797925" cy="2882885"/>
            <a:chOff x="0" y="0"/>
            <a:chExt cx="3897396" cy="75927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97396" cy="759278"/>
            </a:xfrm>
            <a:custGeom>
              <a:avLst/>
              <a:gdLst/>
              <a:ahLst/>
              <a:cxnLst/>
              <a:rect l="l" t="t" r="r" b="b"/>
              <a:pathLst>
                <a:path w="3897396" h="759278">
                  <a:moveTo>
                    <a:pt x="26682" y="0"/>
                  </a:moveTo>
                  <a:lnTo>
                    <a:pt x="3870714" y="0"/>
                  </a:lnTo>
                  <a:cubicBezTo>
                    <a:pt x="3885450" y="0"/>
                    <a:pt x="3897396" y="11946"/>
                    <a:pt x="3897396" y="26682"/>
                  </a:cubicBezTo>
                  <a:lnTo>
                    <a:pt x="3897396" y="732596"/>
                  </a:lnTo>
                  <a:cubicBezTo>
                    <a:pt x="3897396" y="747332"/>
                    <a:pt x="3885450" y="759278"/>
                    <a:pt x="3870714" y="759278"/>
                  </a:cubicBezTo>
                  <a:lnTo>
                    <a:pt x="26682" y="759278"/>
                  </a:lnTo>
                  <a:cubicBezTo>
                    <a:pt x="11946" y="759278"/>
                    <a:pt x="0" y="747332"/>
                    <a:pt x="0" y="732596"/>
                  </a:cubicBezTo>
                  <a:lnTo>
                    <a:pt x="0" y="26682"/>
                  </a:lnTo>
                  <a:cubicBezTo>
                    <a:pt x="0" y="11946"/>
                    <a:pt x="11946" y="0"/>
                    <a:pt x="26682" y="0"/>
                  </a:cubicBezTo>
                  <a:close/>
                </a:path>
              </a:pathLst>
            </a:custGeom>
            <a:solidFill>
              <a:srgbClr val="FFD6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897396" cy="79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007837" y="4398860"/>
            <a:ext cx="9525" cy="59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  <a:spcBef>
                <a:spcPct val="0"/>
              </a:spcBef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2589430" y="3235122"/>
            <a:ext cx="12409656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Bilan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neurovisuel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chuté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pour son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âge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: figure fond, relations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spatiales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closure : reprise d’un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suivi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5" name="Freeform 15"/>
          <p:cNvSpPr/>
          <p:nvPr/>
        </p:nvSpPr>
        <p:spPr>
          <a:xfrm rot="-5400000">
            <a:off x="11325958" y="5254908"/>
            <a:ext cx="3162590" cy="5581510"/>
          </a:xfrm>
          <a:custGeom>
            <a:avLst/>
            <a:gdLst/>
            <a:ahLst/>
            <a:cxnLst/>
            <a:rect l="l" t="t" r="r" b="b"/>
            <a:pathLst>
              <a:path w="3162590" h="5581510">
                <a:moveTo>
                  <a:pt x="0" y="0"/>
                </a:moveTo>
                <a:lnTo>
                  <a:pt x="3162590" y="0"/>
                </a:lnTo>
                <a:lnTo>
                  <a:pt x="3162590" y="5581511"/>
                </a:lnTo>
                <a:lnTo>
                  <a:pt x="0" y="558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6" r="-14582" b="-1583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2589430" y="1830450"/>
            <a:ext cx="14297106" cy="109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440" lvl="1" indent="-345220" algn="l">
              <a:lnSpc>
                <a:spcPts val="4477"/>
              </a:lnSpc>
              <a:spcBef>
                <a:spcPct val="0"/>
              </a:spcBef>
              <a:buFont typeface="Arial"/>
              <a:buChar char="•"/>
            </a:pP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Suivi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ophtalmologique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fait : changement de correction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optique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cours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demande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bilan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7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orthoptique</a:t>
            </a:r>
            <a:r>
              <a:rPr lang="en-US" sz="3197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49796" y="8119508"/>
            <a:ext cx="7860641" cy="669481"/>
            <a:chOff x="0" y="0"/>
            <a:chExt cx="2070292" cy="17632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70292" cy="176324"/>
            </a:xfrm>
            <a:custGeom>
              <a:avLst/>
              <a:gdLst/>
              <a:ahLst/>
              <a:cxnLst/>
              <a:rect l="l" t="t" r="r" b="b"/>
              <a:pathLst>
                <a:path w="2070292" h="176324">
                  <a:moveTo>
                    <a:pt x="50230" y="0"/>
                  </a:moveTo>
                  <a:lnTo>
                    <a:pt x="2020063" y="0"/>
                  </a:lnTo>
                  <a:cubicBezTo>
                    <a:pt x="2033384" y="0"/>
                    <a:pt x="2046161" y="5292"/>
                    <a:pt x="2055581" y="14712"/>
                  </a:cubicBezTo>
                  <a:cubicBezTo>
                    <a:pt x="2065000" y="24132"/>
                    <a:pt x="2070292" y="36908"/>
                    <a:pt x="2070292" y="50230"/>
                  </a:cubicBezTo>
                  <a:lnTo>
                    <a:pt x="2070292" y="126094"/>
                  </a:lnTo>
                  <a:cubicBezTo>
                    <a:pt x="2070292" y="139416"/>
                    <a:pt x="2065000" y="152192"/>
                    <a:pt x="2055581" y="161612"/>
                  </a:cubicBezTo>
                  <a:cubicBezTo>
                    <a:pt x="2046161" y="171032"/>
                    <a:pt x="2033384" y="176324"/>
                    <a:pt x="2020063" y="176324"/>
                  </a:cubicBezTo>
                  <a:lnTo>
                    <a:pt x="50230" y="176324"/>
                  </a:lnTo>
                  <a:cubicBezTo>
                    <a:pt x="36908" y="176324"/>
                    <a:pt x="24132" y="171032"/>
                    <a:pt x="14712" y="161612"/>
                  </a:cubicBezTo>
                  <a:cubicBezTo>
                    <a:pt x="5292" y="152192"/>
                    <a:pt x="0" y="139416"/>
                    <a:pt x="0" y="126094"/>
                  </a:cubicBezTo>
                  <a:lnTo>
                    <a:pt x="0" y="50230"/>
                  </a:lnTo>
                  <a:cubicBezTo>
                    <a:pt x="0" y="36908"/>
                    <a:pt x="5292" y="24132"/>
                    <a:pt x="14712" y="14712"/>
                  </a:cubicBezTo>
                  <a:cubicBezTo>
                    <a:pt x="24132" y="5292"/>
                    <a:pt x="36908" y="0"/>
                    <a:pt x="50230" y="0"/>
                  </a:cubicBez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070292" cy="214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49796" y="8156751"/>
            <a:ext cx="768467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Pas de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psychomoteur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effectué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4" grpId="0"/>
      <p:bldP spid="15" grpId="0" animBg="1"/>
      <p:bldP spid="16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483</Words>
  <Application>Microsoft Office PowerPoint</Application>
  <PresentationFormat>Personnalisé</PresentationFormat>
  <Paragraphs>86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Calibri</vt:lpstr>
      <vt:lpstr>Open Sans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: E., garçon Âge: de 8ans à 10ans</dc:title>
  <dc:creator>Marine et jean-baptiste Cuiengnet</dc:creator>
  <cp:lastModifiedBy>jean-baptiste cuiengnet</cp:lastModifiedBy>
  <cp:revision>3</cp:revision>
  <dcterms:created xsi:type="dcterms:W3CDTF">2006-08-16T00:00:00Z</dcterms:created>
  <dcterms:modified xsi:type="dcterms:W3CDTF">2026-04-10T19:17:29Z</dcterms:modified>
  <dc:identifier>DAHFaQCz4ls</dc:identifier>
</cp:coreProperties>
</file>