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3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4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5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7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8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325" r:id="rId4"/>
    <p:sldId id="290" r:id="rId5"/>
    <p:sldId id="327" r:id="rId6"/>
    <p:sldId id="328" r:id="rId7"/>
    <p:sldId id="332" r:id="rId8"/>
    <p:sldId id="330" r:id="rId9"/>
    <p:sldId id="359" r:id="rId10"/>
    <p:sldId id="360" r:id="rId11"/>
    <p:sldId id="361" r:id="rId12"/>
    <p:sldId id="263" r:id="rId13"/>
    <p:sldId id="362" r:id="rId14"/>
    <p:sldId id="365" r:id="rId15"/>
    <p:sldId id="358" r:id="rId16"/>
    <p:sldId id="364" r:id="rId17"/>
    <p:sldId id="366" r:id="rId18"/>
    <p:sldId id="277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C86D"/>
    <a:srgbClr val="82C3C3"/>
    <a:srgbClr val="ECC261"/>
    <a:srgbClr val="E38F90"/>
    <a:srgbClr val="F6F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40" autoAdjust="0"/>
    <p:restoredTop sz="94631"/>
  </p:normalViewPr>
  <p:slideViewPr>
    <p:cSldViewPr snapToGrid="0" showGuides="1">
      <p:cViewPr varScale="1">
        <p:scale>
          <a:sx n="97" d="100"/>
          <a:sy n="97" d="100"/>
        </p:scale>
        <p:origin x="1296" y="1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E6BCC-200C-4D92-B317-FC051C29FAFE}" type="datetimeFigureOut">
              <a:rPr lang="zh-CN" altLang="en-US" smtClean="0"/>
              <a:t>2026/4/16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48640-275A-47DB-86DC-425DB83474C4}" type="slidenum">
              <a:rPr lang="zh-CN" altLang="en-US" smtClean="0"/>
              <a:t>‹N°›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48640-275A-47DB-86DC-425DB83474C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48640-275A-47DB-86DC-425DB83474C4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4803F83-9B0F-4412-A4F6-A932F121089B}" type="slidenum">
              <a:rPr lang="zh-CN" altLang="en-US" smtClean="0">
                <a:latin typeface="Calibri" panose="020F0502020204030204" pitchFamily="34" charset="0"/>
              </a:rPr>
              <a:t>11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725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4803F83-9B0F-4412-A4F6-A932F121089B}" type="slidenum">
              <a:rPr lang="zh-CN" altLang="en-US" smtClean="0">
                <a:latin typeface="Calibri" panose="020F0502020204030204" pitchFamily="34" charset="0"/>
              </a:rPr>
              <a:t>12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4803F83-9B0F-4412-A4F6-A932F121089B}" type="slidenum">
              <a:rPr lang="zh-CN" altLang="en-US" smtClean="0">
                <a:latin typeface="Calibri" panose="020F0502020204030204" pitchFamily="34" charset="0"/>
              </a:rPr>
              <a:t>13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019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4803F83-9B0F-4412-A4F6-A932F121089B}" type="slidenum">
              <a:rPr lang="zh-CN" altLang="en-US" smtClean="0">
                <a:latin typeface="Calibri" panose="020F0502020204030204" pitchFamily="34" charset="0"/>
              </a:rPr>
              <a:t>14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665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4803F83-9B0F-4412-A4F6-A932F121089B}" type="slidenum">
              <a:rPr lang="zh-CN" altLang="en-US" smtClean="0">
                <a:latin typeface="Calibri" panose="020F0502020204030204" pitchFamily="34" charset="0"/>
              </a:rPr>
              <a:t>15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576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4803F83-9B0F-4412-A4F6-A932F121089B}" type="slidenum">
              <a:rPr lang="zh-CN" altLang="en-US" smtClean="0">
                <a:latin typeface="Calibri" panose="020F0502020204030204" pitchFamily="34" charset="0"/>
              </a:rPr>
              <a:t>16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729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4803F83-9B0F-4412-A4F6-A932F121089B}" type="slidenum">
              <a:rPr lang="zh-CN" altLang="en-US" smtClean="0">
                <a:latin typeface="Calibri" panose="020F0502020204030204" pitchFamily="34" charset="0"/>
              </a:rPr>
              <a:t>17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840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248640-275A-47DB-86DC-425DB83474C4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2" t="18492" r="5572" b="1436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>
            <a:spLocks noGrp="1"/>
          </p:cNvSpPr>
          <p:nvPr>
            <p:ph type="pic" sz="quarter" idx="10"/>
          </p:nvPr>
        </p:nvSpPr>
        <p:spPr>
          <a:xfrm>
            <a:off x="1258888" y="2165137"/>
            <a:ext cx="1320800" cy="1320800"/>
          </a:xfrm>
          <a:custGeom>
            <a:avLst/>
            <a:gdLst>
              <a:gd name="connsiteX0" fmla="*/ 660400 w 1320800"/>
              <a:gd name="connsiteY0" fmla="*/ 0 h 1320800"/>
              <a:gd name="connsiteX1" fmla="*/ 1320800 w 1320800"/>
              <a:gd name="connsiteY1" fmla="*/ 660400 h 1320800"/>
              <a:gd name="connsiteX2" fmla="*/ 660400 w 1320800"/>
              <a:gd name="connsiteY2" fmla="*/ 1320800 h 1320800"/>
              <a:gd name="connsiteX3" fmla="*/ 0 w 1320800"/>
              <a:gd name="connsiteY3" fmla="*/ 660400 h 1320800"/>
              <a:gd name="connsiteX4" fmla="*/ 660400 w 1320800"/>
              <a:gd name="connsiteY4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00" h="1320800">
                <a:moveTo>
                  <a:pt x="660400" y="0"/>
                </a:moveTo>
                <a:cubicBezTo>
                  <a:pt x="1025129" y="0"/>
                  <a:pt x="1320800" y="295671"/>
                  <a:pt x="1320800" y="660400"/>
                </a:cubicBezTo>
                <a:cubicBezTo>
                  <a:pt x="1320800" y="1025129"/>
                  <a:pt x="1025129" y="1320800"/>
                  <a:pt x="660400" y="1320800"/>
                </a:cubicBezTo>
                <a:cubicBezTo>
                  <a:pt x="295671" y="1320800"/>
                  <a:pt x="0" y="1025129"/>
                  <a:pt x="0" y="660400"/>
                </a:cubicBezTo>
                <a:cubicBezTo>
                  <a:pt x="0" y="295671"/>
                  <a:pt x="295671" y="0"/>
                  <a:pt x="660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1"/>
          </p:nvPr>
        </p:nvSpPr>
        <p:spPr>
          <a:xfrm>
            <a:off x="1258888" y="4146337"/>
            <a:ext cx="1320800" cy="1320800"/>
          </a:xfrm>
          <a:custGeom>
            <a:avLst/>
            <a:gdLst>
              <a:gd name="connsiteX0" fmla="*/ 660400 w 1320800"/>
              <a:gd name="connsiteY0" fmla="*/ 0 h 1320800"/>
              <a:gd name="connsiteX1" fmla="*/ 1320800 w 1320800"/>
              <a:gd name="connsiteY1" fmla="*/ 660400 h 1320800"/>
              <a:gd name="connsiteX2" fmla="*/ 660400 w 1320800"/>
              <a:gd name="connsiteY2" fmla="*/ 1320800 h 1320800"/>
              <a:gd name="connsiteX3" fmla="*/ 0 w 1320800"/>
              <a:gd name="connsiteY3" fmla="*/ 660400 h 1320800"/>
              <a:gd name="connsiteX4" fmla="*/ 660400 w 1320800"/>
              <a:gd name="connsiteY4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00" h="1320800">
                <a:moveTo>
                  <a:pt x="660400" y="0"/>
                </a:moveTo>
                <a:cubicBezTo>
                  <a:pt x="1025129" y="0"/>
                  <a:pt x="1320800" y="295671"/>
                  <a:pt x="1320800" y="660400"/>
                </a:cubicBezTo>
                <a:cubicBezTo>
                  <a:pt x="1320800" y="1025129"/>
                  <a:pt x="1025129" y="1320800"/>
                  <a:pt x="660400" y="1320800"/>
                </a:cubicBezTo>
                <a:cubicBezTo>
                  <a:pt x="295671" y="1320800"/>
                  <a:pt x="0" y="1025129"/>
                  <a:pt x="0" y="660400"/>
                </a:cubicBezTo>
                <a:cubicBezTo>
                  <a:pt x="0" y="295671"/>
                  <a:pt x="295671" y="0"/>
                  <a:pt x="660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2"/>
          </p:nvPr>
        </p:nvSpPr>
        <p:spPr>
          <a:xfrm>
            <a:off x="6234113" y="2165137"/>
            <a:ext cx="1320800" cy="1320800"/>
          </a:xfrm>
          <a:custGeom>
            <a:avLst/>
            <a:gdLst>
              <a:gd name="connsiteX0" fmla="*/ 660400 w 1320800"/>
              <a:gd name="connsiteY0" fmla="*/ 0 h 1320800"/>
              <a:gd name="connsiteX1" fmla="*/ 1320800 w 1320800"/>
              <a:gd name="connsiteY1" fmla="*/ 660400 h 1320800"/>
              <a:gd name="connsiteX2" fmla="*/ 660400 w 1320800"/>
              <a:gd name="connsiteY2" fmla="*/ 1320800 h 1320800"/>
              <a:gd name="connsiteX3" fmla="*/ 0 w 1320800"/>
              <a:gd name="connsiteY3" fmla="*/ 660400 h 1320800"/>
              <a:gd name="connsiteX4" fmla="*/ 660400 w 1320800"/>
              <a:gd name="connsiteY4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00" h="1320800">
                <a:moveTo>
                  <a:pt x="660400" y="0"/>
                </a:moveTo>
                <a:cubicBezTo>
                  <a:pt x="1025129" y="0"/>
                  <a:pt x="1320800" y="295671"/>
                  <a:pt x="1320800" y="660400"/>
                </a:cubicBezTo>
                <a:cubicBezTo>
                  <a:pt x="1320800" y="1025129"/>
                  <a:pt x="1025129" y="1320800"/>
                  <a:pt x="660400" y="1320800"/>
                </a:cubicBezTo>
                <a:cubicBezTo>
                  <a:pt x="295671" y="1320800"/>
                  <a:pt x="0" y="1025129"/>
                  <a:pt x="0" y="660400"/>
                </a:cubicBezTo>
                <a:cubicBezTo>
                  <a:pt x="0" y="295671"/>
                  <a:pt x="295671" y="0"/>
                  <a:pt x="660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6234113" y="4146337"/>
            <a:ext cx="1320800" cy="1320800"/>
          </a:xfrm>
          <a:custGeom>
            <a:avLst/>
            <a:gdLst>
              <a:gd name="connsiteX0" fmla="*/ 660400 w 1320800"/>
              <a:gd name="connsiteY0" fmla="*/ 0 h 1320800"/>
              <a:gd name="connsiteX1" fmla="*/ 1320800 w 1320800"/>
              <a:gd name="connsiteY1" fmla="*/ 660400 h 1320800"/>
              <a:gd name="connsiteX2" fmla="*/ 660400 w 1320800"/>
              <a:gd name="connsiteY2" fmla="*/ 1320800 h 1320800"/>
              <a:gd name="connsiteX3" fmla="*/ 0 w 1320800"/>
              <a:gd name="connsiteY3" fmla="*/ 660400 h 1320800"/>
              <a:gd name="connsiteX4" fmla="*/ 660400 w 1320800"/>
              <a:gd name="connsiteY4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00" h="1320800">
                <a:moveTo>
                  <a:pt x="660400" y="0"/>
                </a:moveTo>
                <a:cubicBezTo>
                  <a:pt x="1025129" y="0"/>
                  <a:pt x="1320800" y="295671"/>
                  <a:pt x="1320800" y="660400"/>
                </a:cubicBezTo>
                <a:cubicBezTo>
                  <a:pt x="1320800" y="1025129"/>
                  <a:pt x="1025129" y="1320800"/>
                  <a:pt x="660400" y="1320800"/>
                </a:cubicBezTo>
                <a:cubicBezTo>
                  <a:pt x="295671" y="1320800"/>
                  <a:pt x="0" y="1025129"/>
                  <a:pt x="0" y="660400"/>
                </a:cubicBezTo>
                <a:cubicBezTo>
                  <a:pt x="0" y="295671"/>
                  <a:pt x="295671" y="0"/>
                  <a:pt x="660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0"/>
          </p:nvPr>
        </p:nvSpPr>
        <p:spPr>
          <a:xfrm>
            <a:off x="5517400" y="3211535"/>
            <a:ext cx="1147916" cy="1147916"/>
          </a:xfrm>
          <a:custGeom>
            <a:avLst/>
            <a:gdLst>
              <a:gd name="connsiteX0" fmla="*/ 573958 w 1147916"/>
              <a:gd name="connsiteY0" fmla="*/ 0 h 1147916"/>
              <a:gd name="connsiteX1" fmla="*/ 1147916 w 1147916"/>
              <a:gd name="connsiteY1" fmla="*/ 573958 h 1147916"/>
              <a:gd name="connsiteX2" fmla="*/ 573958 w 1147916"/>
              <a:gd name="connsiteY2" fmla="*/ 1147916 h 1147916"/>
              <a:gd name="connsiteX3" fmla="*/ 0 w 1147916"/>
              <a:gd name="connsiteY3" fmla="*/ 573958 h 1147916"/>
              <a:gd name="connsiteX4" fmla="*/ 573958 w 1147916"/>
              <a:gd name="connsiteY4" fmla="*/ 0 h 1147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916" h="1147916">
                <a:moveTo>
                  <a:pt x="573958" y="0"/>
                </a:moveTo>
                <a:cubicBezTo>
                  <a:pt x="890946" y="0"/>
                  <a:pt x="1147916" y="256970"/>
                  <a:pt x="1147916" y="573958"/>
                </a:cubicBezTo>
                <a:cubicBezTo>
                  <a:pt x="1147916" y="890946"/>
                  <a:pt x="890946" y="1147916"/>
                  <a:pt x="573958" y="1147916"/>
                </a:cubicBezTo>
                <a:cubicBezTo>
                  <a:pt x="256970" y="1147916"/>
                  <a:pt x="0" y="890946"/>
                  <a:pt x="0" y="573958"/>
                </a:cubicBezTo>
                <a:cubicBezTo>
                  <a:pt x="0" y="256970"/>
                  <a:pt x="256970" y="0"/>
                  <a:pt x="573958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innerShdw blurRad="63500">
              <a:schemeClr val="accent2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>
            <a:lvl1pPr>
              <a:defRPr lang="zh-CN" altLang="en-US" sz="2000">
                <a:solidFill>
                  <a:srgbClr val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>
            <a:spLocks noGrp="1"/>
          </p:cNvSpPr>
          <p:nvPr>
            <p:ph type="pic" sz="quarter" idx="10"/>
          </p:nvPr>
        </p:nvSpPr>
        <p:spPr>
          <a:xfrm>
            <a:off x="6856413" y="1612428"/>
            <a:ext cx="3976688" cy="1734395"/>
          </a:xfrm>
          <a:custGeom>
            <a:avLst/>
            <a:gdLst>
              <a:gd name="connsiteX0" fmla="*/ 112857 w 3976688"/>
              <a:gd name="connsiteY0" fmla="*/ 0 h 1734395"/>
              <a:gd name="connsiteX1" fmla="*/ 3863831 w 3976688"/>
              <a:gd name="connsiteY1" fmla="*/ 0 h 1734395"/>
              <a:gd name="connsiteX2" fmla="*/ 3976688 w 3976688"/>
              <a:gd name="connsiteY2" fmla="*/ 112857 h 1734395"/>
              <a:gd name="connsiteX3" fmla="*/ 3976688 w 3976688"/>
              <a:gd name="connsiteY3" fmla="*/ 1621538 h 1734395"/>
              <a:gd name="connsiteX4" fmla="*/ 3863831 w 3976688"/>
              <a:gd name="connsiteY4" fmla="*/ 1734395 h 1734395"/>
              <a:gd name="connsiteX5" fmla="*/ 112857 w 3976688"/>
              <a:gd name="connsiteY5" fmla="*/ 1734395 h 1734395"/>
              <a:gd name="connsiteX6" fmla="*/ 0 w 3976688"/>
              <a:gd name="connsiteY6" fmla="*/ 1621538 h 1734395"/>
              <a:gd name="connsiteX7" fmla="*/ 0 w 3976688"/>
              <a:gd name="connsiteY7" fmla="*/ 112857 h 1734395"/>
              <a:gd name="connsiteX8" fmla="*/ 112857 w 3976688"/>
              <a:gd name="connsiteY8" fmla="*/ 0 h 173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6688" h="1734395">
                <a:moveTo>
                  <a:pt x="112857" y="0"/>
                </a:moveTo>
                <a:lnTo>
                  <a:pt x="3863831" y="0"/>
                </a:lnTo>
                <a:cubicBezTo>
                  <a:pt x="3926160" y="0"/>
                  <a:pt x="3976688" y="50528"/>
                  <a:pt x="3976688" y="112857"/>
                </a:cubicBezTo>
                <a:lnTo>
                  <a:pt x="3976688" y="1621538"/>
                </a:lnTo>
                <a:cubicBezTo>
                  <a:pt x="3976688" y="1683867"/>
                  <a:pt x="3926160" y="1734395"/>
                  <a:pt x="3863831" y="1734395"/>
                </a:cubicBezTo>
                <a:lnTo>
                  <a:pt x="112857" y="1734395"/>
                </a:lnTo>
                <a:cubicBezTo>
                  <a:pt x="50528" y="1734395"/>
                  <a:pt x="0" y="1683867"/>
                  <a:pt x="0" y="1621538"/>
                </a:cubicBezTo>
                <a:lnTo>
                  <a:pt x="0" y="112857"/>
                </a:lnTo>
                <a:cubicBezTo>
                  <a:pt x="0" y="50528"/>
                  <a:pt x="50528" y="0"/>
                  <a:pt x="1128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任意多边形: 形状 8"/>
          <p:cNvSpPr>
            <a:spLocks noGrp="1"/>
          </p:cNvSpPr>
          <p:nvPr>
            <p:ph type="pic" sz="quarter" idx="11"/>
          </p:nvPr>
        </p:nvSpPr>
        <p:spPr>
          <a:xfrm>
            <a:off x="6856413" y="4006005"/>
            <a:ext cx="3976688" cy="1734395"/>
          </a:xfrm>
          <a:custGeom>
            <a:avLst/>
            <a:gdLst>
              <a:gd name="connsiteX0" fmla="*/ 112857 w 3976688"/>
              <a:gd name="connsiteY0" fmla="*/ 0 h 1734395"/>
              <a:gd name="connsiteX1" fmla="*/ 3863831 w 3976688"/>
              <a:gd name="connsiteY1" fmla="*/ 0 h 1734395"/>
              <a:gd name="connsiteX2" fmla="*/ 3976688 w 3976688"/>
              <a:gd name="connsiteY2" fmla="*/ 112857 h 1734395"/>
              <a:gd name="connsiteX3" fmla="*/ 3976688 w 3976688"/>
              <a:gd name="connsiteY3" fmla="*/ 1621538 h 1734395"/>
              <a:gd name="connsiteX4" fmla="*/ 3863831 w 3976688"/>
              <a:gd name="connsiteY4" fmla="*/ 1734395 h 1734395"/>
              <a:gd name="connsiteX5" fmla="*/ 112857 w 3976688"/>
              <a:gd name="connsiteY5" fmla="*/ 1734395 h 1734395"/>
              <a:gd name="connsiteX6" fmla="*/ 0 w 3976688"/>
              <a:gd name="connsiteY6" fmla="*/ 1621538 h 1734395"/>
              <a:gd name="connsiteX7" fmla="*/ 0 w 3976688"/>
              <a:gd name="connsiteY7" fmla="*/ 112857 h 1734395"/>
              <a:gd name="connsiteX8" fmla="*/ 112857 w 3976688"/>
              <a:gd name="connsiteY8" fmla="*/ 0 h 173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6688" h="1734395">
                <a:moveTo>
                  <a:pt x="112857" y="0"/>
                </a:moveTo>
                <a:lnTo>
                  <a:pt x="3863831" y="0"/>
                </a:lnTo>
                <a:cubicBezTo>
                  <a:pt x="3926160" y="0"/>
                  <a:pt x="3976688" y="50528"/>
                  <a:pt x="3976688" y="112857"/>
                </a:cubicBezTo>
                <a:lnTo>
                  <a:pt x="3976688" y="1621538"/>
                </a:lnTo>
                <a:cubicBezTo>
                  <a:pt x="3976688" y="1683867"/>
                  <a:pt x="3926160" y="1734395"/>
                  <a:pt x="3863831" y="1734395"/>
                </a:cubicBezTo>
                <a:lnTo>
                  <a:pt x="112857" y="1734395"/>
                </a:lnTo>
                <a:cubicBezTo>
                  <a:pt x="50528" y="1734395"/>
                  <a:pt x="0" y="1683867"/>
                  <a:pt x="0" y="1621538"/>
                </a:cubicBezTo>
                <a:lnTo>
                  <a:pt x="0" y="112857"/>
                </a:lnTo>
                <a:cubicBezTo>
                  <a:pt x="0" y="50528"/>
                  <a:pt x="50528" y="0"/>
                  <a:pt x="1128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/>
          <p:cNvSpPr>
            <a:spLocks noGrp="1"/>
          </p:cNvSpPr>
          <p:nvPr>
            <p:ph type="pic" sz="quarter" idx="10"/>
          </p:nvPr>
        </p:nvSpPr>
        <p:spPr>
          <a:xfrm>
            <a:off x="3191105" y="2671407"/>
            <a:ext cx="2084549" cy="1529237"/>
          </a:xfrm>
          <a:custGeom>
            <a:avLst/>
            <a:gdLst>
              <a:gd name="connsiteX0" fmla="*/ 0 w 2084549"/>
              <a:gd name="connsiteY0" fmla="*/ 0 h 1529237"/>
              <a:gd name="connsiteX1" fmla="*/ 2084549 w 2084549"/>
              <a:gd name="connsiteY1" fmla="*/ 0 h 1529237"/>
              <a:gd name="connsiteX2" fmla="*/ 2084549 w 2084549"/>
              <a:gd name="connsiteY2" fmla="*/ 1529237 h 1529237"/>
              <a:gd name="connsiteX3" fmla="*/ 0 w 2084549"/>
              <a:gd name="connsiteY3" fmla="*/ 1529237 h 152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549" h="1529237">
                <a:moveTo>
                  <a:pt x="0" y="0"/>
                </a:moveTo>
                <a:lnTo>
                  <a:pt x="2084549" y="0"/>
                </a:lnTo>
                <a:lnTo>
                  <a:pt x="2084549" y="1529237"/>
                </a:lnTo>
                <a:lnTo>
                  <a:pt x="0" y="15292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1"/>
          </p:nvPr>
        </p:nvSpPr>
        <p:spPr>
          <a:xfrm>
            <a:off x="1311031" y="4018568"/>
            <a:ext cx="2084549" cy="1529237"/>
          </a:xfrm>
          <a:custGeom>
            <a:avLst/>
            <a:gdLst>
              <a:gd name="connsiteX0" fmla="*/ 0 w 2084549"/>
              <a:gd name="connsiteY0" fmla="*/ 0 h 1529237"/>
              <a:gd name="connsiteX1" fmla="*/ 2084549 w 2084549"/>
              <a:gd name="connsiteY1" fmla="*/ 0 h 1529237"/>
              <a:gd name="connsiteX2" fmla="*/ 2084549 w 2084549"/>
              <a:gd name="connsiteY2" fmla="*/ 1529237 h 1529237"/>
              <a:gd name="connsiteX3" fmla="*/ 0 w 2084549"/>
              <a:gd name="connsiteY3" fmla="*/ 1529237 h 152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549" h="1529237">
                <a:moveTo>
                  <a:pt x="0" y="0"/>
                </a:moveTo>
                <a:lnTo>
                  <a:pt x="2084549" y="0"/>
                </a:lnTo>
                <a:lnTo>
                  <a:pt x="2084549" y="1529237"/>
                </a:lnTo>
                <a:lnTo>
                  <a:pt x="0" y="15292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任意多边形: 形状 17"/>
          <p:cNvSpPr>
            <a:spLocks noGrp="1"/>
          </p:cNvSpPr>
          <p:nvPr>
            <p:ph type="pic" sz="quarter" idx="12"/>
          </p:nvPr>
        </p:nvSpPr>
        <p:spPr>
          <a:xfrm>
            <a:off x="5053726" y="4066952"/>
            <a:ext cx="2084549" cy="1529237"/>
          </a:xfrm>
          <a:custGeom>
            <a:avLst/>
            <a:gdLst>
              <a:gd name="connsiteX0" fmla="*/ 0 w 2084549"/>
              <a:gd name="connsiteY0" fmla="*/ 0 h 1529237"/>
              <a:gd name="connsiteX1" fmla="*/ 2084549 w 2084549"/>
              <a:gd name="connsiteY1" fmla="*/ 0 h 1529237"/>
              <a:gd name="connsiteX2" fmla="*/ 2084549 w 2084549"/>
              <a:gd name="connsiteY2" fmla="*/ 1529237 h 1529237"/>
              <a:gd name="connsiteX3" fmla="*/ 0 w 2084549"/>
              <a:gd name="connsiteY3" fmla="*/ 1529237 h 152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549" h="1529237">
                <a:moveTo>
                  <a:pt x="0" y="0"/>
                </a:moveTo>
                <a:lnTo>
                  <a:pt x="2084549" y="0"/>
                </a:lnTo>
                <a:lnTo>
                  <a:pt x="2084549" y="1529237"/>
                </a:lnTo>
                <a:lnTo>
                  <a:pt x="0" y="15292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3"/>
          </p:nvPr>
        </p:nvSpPr>
        <p:spPr>
          <a:xfrm>
            <a:off x="6945263" y="2671407"/>
            <a:ext cx="2084549" cy="1529237"/>
          </a:xfrm>
          <a:custGeom>
            <a:avLst/>
            <a:gdLst>
              <a:gd name="connsiteX0" fmla="*/ 0 w 2084549"/>
              <a:gd name="connsiteY0" fmla="*/ 0 h 1529237"/>
              <a:gd name="connsiteX1" fmla="*/ 2084549 w 2084549"/>
              <a:gd name="connsiteY1" fmla="*/ 0 h 1529237"/>
              <a:gd name="connsiteX2" fmla="*/ 2084549 w 2084549"/>
              <a:gd name="connsiteY2" fmla="*/ 1529237 h 1529237"/>
              <a:gd name="connsiteX3" fmla="*/ 0 w 2084549"/>
              <a:gd name="connsiteY3" fmla="*/ 1529237 h 152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549" h="1529237">
                <a:moveTo>
                  <a:pt x="0" y="0"/>
                </a:moveTo>
                <a:lnTo>
                  <a:pt x="2084549" y="0"/>
                </a:lnTo>
                <a:lnTo>
                  <a:pt x="2084549" y="1529237"/>
                </a:lnTo>
                <a:lnTo>
                  <a:pt x="0" y="15292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任意多边形: 形状 16"/>
          <p:cNvSpPr>
            <a:spLocks noGrp="1"/>
          </p:cNvSpPr>
          <p:nvPr>
            <p:ph type="pic" sz="quarter" idx="14"/>
          </p:nvPr>
        </p:nvSpPr>
        <p:spPr>
          <a:xfrm>
            <a:off x="8796421" y="4066952"/>
            <a:ext cx="2084549" cy="1529237"/>
          </a:xfrm>
          <a:custGeom>
            <a:avLst/>
            <a:gdLst>
              <a:gd name="connsiteX0" fmla="*/ 0 w 2084549"/>
              <a:gd name="connsiteY0" fmla="*/ 0 h 1529237"/>
              <a:gd name="connsiteX1" fmla="*/ 2084549 w 2084549"/>
              <a:gd name="connsiteY1" fmla="*/ 0 h 1529237"/>
              <a:gd name="connsiteX2" fmla="*/ 2084549 w 2084549"/>
              <a:gd name="connsiteY2" fmla="*/ 1529237 h 1529237"/>
              <a:gd name="connsiteX3" fmla="*/ 0 w 2084549"/>
              <a:gd name="connsiteY3" fmla="*/ 1529237 h 1529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549" h="1529237">
                <a:moveTo>
                  <a:pt x="0" y="0"/>
                </a:moveTo>
                <a:lnTo>
                  <a:pt x="2084549" y="0"/>
                </a:lnTo>
                <a:lnTo>
                  <a:pt x="2084549" y="1529237"/>
                </a:lnTo>
                <a:lnTo>
                  <a:pt x="0" y="15292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>
            <a:spLocks noGrp="1"/>
          </p:cNvSpPr>
          <p:nvPr>
            <p:ph type="pic" sz="quarter" idx="10"/>
          </p:nvPr>
        </p:nvSpPr>
        <p:spPr>
          <a:xfrm>
            <a:off x="3674745" y="1812132"/>
            <a:ext cx="1441732" cy="1441730"/>
          </a:xfrm>
          <a:custGeom>
            <a:avLst/>
            <a:gdLst>
              <a:gd name="connsiteX0" fmla="*/ 720866 w 1441732"/>
              <a:gd name="connsiteY0" fmla="*/ 0 h 1441730"/>
              <a:gd name="connsiteX1" fmla="*/ 1441732 w 1441732"/>
              <a:gd name="connsiteY1" fmla="*/ 720865 h 1441730"/>
              <a:gd name="connsiteX2" fmla="*/ 720866 w 1441732"/>
              <a:gd name="connsiteY2" fmla="*/ 1441730 h 1441730"/>
              <a:gd name="connsiteX3" fmla="*/ 0 w 1441732"/>
              <a:gd name="connsiteY3" fmla="*/ 720865 h 1441730"/>
              <a:gd name="connsiteX4" fmla="*/ 720866 w 1441732"/>
              <a:gd name="connsiteY4" fmla="*/ 0 h 1441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1732" h="1441730">
                <a:moveTo>
                  <a:pt x="720866" y="0"/>
                </a:moveTo>
                <a:cubicBezTo>
                  <a:pt x="1118989" y="0"/>
                  <a:pt x="1441732" y="322742"/>
                  <a:pt x="1441732" y="720865"/>
                </a:cubicBezTo>
                <a:cubicBezTo>
                  <a:pt x="1441732" y="1118988"/>
                  <a:pt x="1118989" y="1441730"/>
                  <a:pt x="720866" y="1441730"/>
                </a:cubicBezTo>
                <a:cubicBezTo>
                  <a:pt x="322743" y="1441730"/>
                  <a:pt x="0" y="1118988"/>
                  <a:pt x="0" y="720865"/>
                </a:cubicBezTo>
                <a:cubicBezTo>
                  <a:pt x="0" y="322742"/>
                  <a:pt x="322743" y="0"/>
                  <a:pt x="720866" y="0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>
            <a:outerShdw dist="165100" dir="13500000" algn="br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txBody>
          <a:bodyPr lIns="0" tIns="0" rIns="0" bIns="0" anchor="ctr">
            <a:normAutofit/>
          </a:bodyPr>
          <a:lstStyle>
            <a:lvl1pPr>
              <a:defRPr lang="zh-CN" altLang="en-US" sz="1600" kern="0">
                <a:solidFill>
                  <a:srgbClr val="F9F9F9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1"/>
          </p:nvPr>
        </p:nvSpPr>
        <p:spPr>
          <a:xfrm>
            <a:off x="1619250" y="2652455"/>
            <a:ext cx="2164656" cy="2164656"/>
          </a:xfrm>
          <a:custGeom>
            <a:avLst/>
            <a:gdLst>
              <a:gd name="connsiteX0" fmla="*/ 1082328 w 2164656"/>
              <a:gd name="connsiteY0" fmla="*/ 0 h 2164656"/>
              <a:gd name="connsiteX1" fmla="*/ 2164656 w 2164656"/>
              <a:gd name="connsiteY1" fmla="*/ 1082328 h 2164656"/>
              <a:gd name="connsiteX2" fmla="*/ 1082328 w 2164656"/>
              <a:gd name="connsiteY2" fmla="*/ 2164656 h 2164656"/>
              <a:gd name="connsiteX3" fmla="*/ 0 w 2164656"/>
              <a:gd name="connsiteY3" fmla="*/ 1082328 h 2164656"/>
              <a:gd name="connsiteX4" fmla="*/ 1082328 w 2164656"/>
              <a:gd name="connsiteY4" fmla="*/ 0 h 216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656" h="2164656">
                <a:moveTo>
                  <a:pt x="1082328" y="0"/>
                </a:moveTo>
                <a:cubicBezTo>
                  <a:pt x="1680081" y="0"/>
                  <a:pt x="2164656" y="484575"/>
                  <a:pt x="2164656" y="1082328"/>
                </a:cubicBezTo>
                <a:cubicBezTo>
                  <a:pt x="2164656" y="1680081"/>
                  <a:pt x="1680081" y="2164656"/>
                  <a:pt x="1082328" y="2164656"/>
                </a:cubicBezTo>
                <a:cubicBezTo>
                  <a:pt x="484575" y="2164656"/>
                  <a:pt x="0" y="1680081"/>
                  <a:pt x="0" y="1082328"/>
                </a:cubicBezTo>
                <a:cubicBezTo>
                  <a:pt x="0" y="484575"/>
                  <a:pt x="484575" y="0"/>
                  <a:pt x="1082328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dist="165100" dir="13500000" algn="br" rotWithShape="0">
              <a:schemeClr val="accent2">
                <a:lumMod val="60000"/>
                <a:lumOff val="40000"/>
                <a:alpha val="40000"/>
              </a:schemeClr>
            </a:outerShdw>
          </a:effectLst>
        </p:spPr>
        <p:txBody>
          <a:bodyPr lIns="0" tIns="0" rIns="216000" bIns="0" anchor="ctr">
            <a:normAutofit/>
          </a:bodyPr>
          <a:lstStyle>
            <a:lvl1pPr>
              <a:defRPr lang="zh-CN" altLang="en-US" sz="1800" kern="0">
                <a:solidFill>
                  <a:srgbClr val="F9F9F9"/>
                </a:solidFill>
              </a:defRPr>
            </a:lvl1pPr>
          </a:lstStyle>
          <a:p>
            <a:pPr marL="0" lvl="0" algn="ctr">
              <a:lnSpc>
                <a:spcPct val="120000"/>
              </a:lnSpc>
            </a:pPr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2"/>
          </p:nvPr>
        </p:nvSpPr>
        <p:spPr>
          <a:xfrm>
            <a:off x="3357564" y="2655800"/>
            <a:ext cx="2926714" cy="2926714"/>
          </a:xfrm>
          <a:custGeom>
            <a:avLst/>
            <a:gdLst>
              <a:gd name="connsiteX0" fmla="*/ 1463357 w 2926714"/>
              <a:gd name="connsiteY0" fmla="*/ 0 h 2926714"/>
              <a:gd name="connsiteX1" fmla="*/ 2926714 w 2926714"/>
              <a:gd name="connsiteY1" fmla="*/ 1463357 h 2926714"/>
              <a:gd name="connsiteX2" fmla="*/ 1463357 w 2926714"/>
              <a:gd name="connsiteY2" fmla="*/ 2926714 h 2926714"/>
              <a:gd name="connsiteX3" fmla="*/ 0 w 2926714"/>
              <a:gd name="connsiteY3" fmla="*/ 1463357 h 2926714"/>
              <a:gd name="connsiteX4" fmla="*/ 1463357 w 2926714"/>
              <a:gd name="connsiteY4" fmla="*/ 0 h 2926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6714" h="2926714">
                <a:moveTo>
                  <a:pt x="1463357" y="0"/>
                </a:moveTo>
                <a:cubicBezTo>
                  <a:pt x="2271547" y="0"/>
                  <a:pt x="2926714" y="655167"/>
                  <a:pt x="2926714" y="1463357"/>
                </a:cubicBezTo>
                <a:cubicBezTo>
                  <a:pt x="2926714" y="2271547"/>
                  <a:pt x="2271547" y="2926714"/>
                  <a:pt x="1463357" y="2926714"/>
                </a:cubicBezTo>
                <a:cubicBezTo>
                  <a:pt x="655167" y="2926714"/>
                  <a:pt x="0" y="2271547"/>
                  <a:pt x="0" y="1463357"/>
                </a:cubicBezTo>
                <a:cubicBezTo>
                  <a:pt x="0" y="655167"/>
                  <a:pt x="655167" y="0"/>
                  <a:pt x="1463357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dist="165100" dir="13500000" algn="b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lIns="0" tIns="180000" rIns="0" bIns="0" anchor="ctr">
            <a:normAutofit/>
          </a:bodyPr>
          <a:lstStyle>
            <a:lvl1pPr>
              <a:defRPr lang="zh-CN" altLang="en-US" sz="1800" kern="0">
                <a:solidFill>
                  <a:srgbClr val="F9F9F9"/>
                </a:solidFill>
              </a:defRPr>
            </a:lvl1pPr>
          </a:lstStyle>
          <a:p>
            <a:pPr marL="0" lvl="0" algn="ctr">
              <a:lnSpc>
                <a:spcPct val="130000"/>
              </a:lnSpc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>
            <a:spLocks noGrp="1"/>
          </p:cNvSpPr>
          <p:nvPr>
            <p:ph type="pic" sz="quarter" idx="10"/>
          </p:nvPr>
        </p:nvSpPr>
        <p:spPr>
          <a:xfrm>
            <a:off x="4248152" y="2035580"/>
            <a:ext cx="1130418" cy="1128600"/>
          </a:xfrm>
          <a:custGeom>
            <a:avLst/>
            <a:gdLst>
              <a:gd name="connsiteX0" fmla="*/ 565209 w 1130418"/>
              <a:gd name="connsiteY0" fmla="*/ 0 h 1128600"/>
              <a:gd name="connsiteX1" fmla="*/ 1130418 w 1130418"/>
              <a:gd name="connsiteY1" fmla="*/ 564300 h 1128600"/>
              <a:gd name="connsiteX2" fmla="*/ 565209 w 1130418"/>
              <a:gd name="connsiteY2" fmla="*/ 1128600 h 1128600"/>
              <a:gd name="connsiteX3" fmla="*/ 0 w 1130418"/>
              <a:gd name="connsiteY3" fmla="*/ 564300 h 1128600"/>
              <a:gd name="connsiteX4" fmla="*/ 565209 w 1130418"/>
              <a:gd name="connsiteY4" fmla="*/ 0 h 11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418" h="1128600">
                <a:moveTo>
                  <a:pt x="565209" y="0"/>
                </a:moveTo>
                <a:cubicBezTo>
                  <a:pt x="877365" y="0"/>
                  <a:pt x="1130418" y="252646"/>
                  <a:pt x="1130418" y="564300"/>
                </a:cubicBezTo>
                <a:cubicBezTo>
                  <a:pt x="1130418" y="875954"/>
                  <a:pt x="877365" y="1128600"/>
                  <a:pt x="565209" y="1128600"/>
                </a:cubicBezTo>
                <a:cubicBezTo>
                  <a:pt x="253053" y="1128600"/>
                  <a:pt x="0" y="875954"/>
                  <a:pt x="0" y="564300"/>
                </a:cubicBezTo>
                <a:cubicBezTo>
                  <a:pt x="0" y="252646"/>
                  <a:pt x="253053" y="0"/>
                  <a:pt x="56520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1"/>
          </p:nvPr>
        </p:nvSpPr>
        <p:spPr>
          <a:xfrm>
            <a:off x="6832483" y="2035580"/>
            <a:ext cx="1130418" cy="1128600"/>
          </a:xfrm>
          <a:custGeom>
            <a:avLst/>
            <a:gdLst>
              <a:gd name="connsiteX0" fmla="*/ 565209 w 1130418"/>
              <a:gd name="connsiteY0" fmla="*/ 0 h 1128600"/>
              <a:gd name="connsiteX1" fmla="*/ 1130418 w 1130418"/>
              <a:gd name="connsiteY1" fmla="*/ 564300 h 1128600"/>
              <a:gd name="connsiteX2" fmla="*/ 565209 w 1130418"/>
              <a:gd name="connsiteY2" fmla="*/ 1128600 h 1128600"/>
              <a:gd name="connsiteX3" fmla="*/ 0 w 1130418"/>
              <a:gd name="connsiteY3" fmla="*/ 564300 h 1128600"/>
              <a:gd name="connsiteX4" fmla="*/ 565209 w 1130418"/>
              <a:gd name="connsiteY4" fmla="*/ 0 h 11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418" h="1128600">
                <a:moveTo>
                  <a:pt x="565209" y="0"/>
                </a:moveTo>
                <a:cubicBezTo>
                  <a:pt x="877365" y="0"/>
                  <a:pt x="1130418" y="252646"/>
                  <a:pt x="1130418" y="564300"/>
                </a:cubicBezTo>
                <a:cubicBezTo>
                  <a:pt x="1130418" y="875954"/>
                  <a:pt x="877365" y="1128600"/>
                  <a:pt x="565209" y="1128600"/>
                </a:cubicBezTo>
                <a:cubicBezTo>
                  <a:pt x="253053" y="1128600"/>
                  <a:pt x="0" y="875954"/>
                  <a:pt x="0" y="564300"/>
                </a:cubicBezTo>
                <a:cubicBezTo>
                  <a:pt x="0" y="252646"/>
                  <a:pt x="253053" y="0"/>
                  <a:pt x="56520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2"/>
          </p:nvPr>
        </p:nvSpPr>
        <p:spPr>
          <a:xfrm>
            <a:off x="6832483" y="4414547"/>
            <a:ext cx="1130418" cy="1128600"/>
          </a:xfrm>
          <a:custGeom>
            <a:avLst/>
            <a:gdLst>
              <a:gd name="connsiteX0" fmla="*/ 565209 w 1130418"/>
              <a:gd name="connsiteY0" fmla="*/ 0 h 1128600"/>
              <a:gd name="connsiteX1" fmla="*/ 1130418 w 1130418"/>
              <a:gd name="connsiteY1" fmla="*/ 564300 h 1128600"/>
              <a:gd name="connsiteX2" fmla="*/ 565209 w 1130418"/>
              <a:gd name="connsiteY2" fmla="*/ 1128600 h 1128600"/>
              <a:gd name="connsiteX3" fmla="*/ 0 w 1130418"/>
              <a:gd name="connsiteY3" fmla="*/ 564300 h 1128600"/>
              <a:gd name="connsiteX4" fmla="*/ 565209 w 1130418"/>
              <a:gd name="connsiteY4" fmla="*/ 0 h 11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418" h="1128600">
                <a:moveTo>
                  <a:pt x="565209" y="0"/>
                </a:moveTo>
                <a:cubicBezTo>
                  <a:pt x="877365" y="0"/>
                  <a:pt x="1130418" y="252646"/>
                  <a:pt x="1130418" y="564300"/>
                </a:cubicBezTo>
                <a:cubicBezTo>
                  <a:pt x="1130418" y="875954"/>
                  <a:pt x="877365" y="1128600"/>
                  <a:pt x="565209" y="1128600"/>
                </a:cubicBezTo>
                <a:cubicBezTo>
                  <a:pt x="253053" y="1128600"/>
                  <a:pt x="0" y="875954"/>
                  <a:pt x="0" y="564300"/>
                </a:cubicBezTo>
                <a:cubicBezTo>
                  <a:pt x="0" y="252646"/>
                  <a:pt x="253053" y="0"/>
                  <a:pt x="56520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3"/>
          </p:nvPr>
        </p:nvSpPr>
        <p:spPr>
          <a:xfrm>
            <a:off x="4248152" y="4414547"/>
            <a:ext cx="1130418" cy="1128600"/>
          </a:xfrm>
          <a:custGeom>
            <a:avLst/>
            <a:gdLst>
              <a:gd name="connsiteX0" fmla="*/ 565209 w 1130418"/>
              <a:gd name="connsiteY0" fmla="*/ 0 h 1128600"/>
              <a:gd name="connsiteX1" fmla="*/ 1130418 w 1130418"/>
              <a:gd name="connsiteY1" fmla="*/ 564300 h 1128600"/>
              <a:gd name="connsiteX2" fmla="*/ 565209 w 1130418"/>
              <a:gd name="connsiteY2" fmla="*/ 1128600 h 1128600"/>
              <a:gd name="connsiteX3" fmla="*/ 0 w 1130418"/>
              <a:gd name="connsiteY3" fmla="*/ 564300 h 1128600"/>
              <a:gd name="connsiteX4" fmla="*/ 565209 w 1130418"/>
              <a:gd name="connsiteY4" fmla="*/ 0 h 11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418" h="1128600">
                <a:moveTo>
                  <a:pt x="565209" y="0"/>
                </a:moveTo>
                <a:cubicBezTo>
                  <a:pt x="877365" y="0"/>
                  <a:pt x="1130418" y="252646"/>
                  <a:pt x="1130418" y="564300"/>
                </a:cubicBezTo>
                <a:cubicBezTo>
                  <a:pt x="1130418" y="875954"/>
                  <a:pt x="877365" y="1128600"/>
                  <a:pt x="565209" y="1128600"/>
                </a:cubicBezTo>
                <a:cubicBezTo>
                  <a:pt x="253053" y="1128600"/>
                  <a:pt x="0" y="875954"/>
                  <a:pt x="0" y="564300"/>
                </a:cubicBezTo>
                <a:cubicBezTo>
                  <a:pt x="0" y="252646"/>
                  <a:pt x="253053" y="0"/>
                  <a:pt x="56520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/>
          <p:cNvSpPr>
            <a:spLocks noGrp="1"/>
          </p:cNvSpPr>
          <p:nvPr>
            <p:ph type="pic" sz="quarter" idx="10"/>
          </p:nvPr>
        </p:nvSpPr>
        <p:spPr>
          <a:xfrm>
            <a:off x="1656203" y="2420673"/>
            <a:ext cx="2370682" cy="2377051"/>
          </a:xfrm>
          <a:custGeom>
            <a:avLst/>
            <a:gdLst>
              <a:gd name="connsiteX0" fmla="*/ 1081685 w 2370682"/>
              <a:gd name="connsiteY0" fmla="*/ 321 h 2377051"/>
              <a:gd name="connsiteX1" fmla="*/ 1252147 w 2370682"/>
              <a:gd name="connsiteY1" fmla="*/ 61218 h 2377051"/>
              <a:gd name="connsiteX2" fmla="*/ 2245839 w 2370682"/>
              <a:gd name="connsiteY2" fmla="*/ 800414 h 2377051"/>
              <a:gd name="connsiteX3" fmla="*/ 2309465 w 2370682"/>
              <a:gd name="connsiteY3" fmla="*/ 1233648 h 2377051"/>
              <a:gd name="connsiteX4" fmla="*/ 1551771 w 2370682"/>
              <a:gd name="connsiteY4" fmla="*/ 2252208 h 2377051"/>
              <a:gd name="connsiteX5" fmla="*/ 1118537 w 2370682"/>
              <a:gd name="connsiteY5" fmla="*/ 2315834 h 2377051"/>
              <a:gd name="connsiteX6" fmla="*/ 124844 w 2370682"/>
              <a:gd name="connsiteY6" fmla="*/ 1576638 h 2377051"/>
              <a:gd name="connsiteX7" fmla="*/ 61218 w 2370682"/>
              <a:gd name="connsiteY7" fmla="*/ 1143404 h 2377051"/>
              <a:gd name="connsiteX8" fmla="*/ 818912 w 2370682"/>
              <a:gd name="connsiteY8" fmla="*/ 124844 h 2377051"/>
              <a:gd name="connsiteX9" fmla="*/ 1081685 w 2370682"/>
              <a:gd name="connsiteY9" fmla="*/ 321 h 237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70682" h="2377051">
                <a:moveTo>
                  <a:pt x="1081685" y="321"/>
                </a:moveTo>
                <a:cubicBezTo>
                  <a:pt x="1141262" y="3029"/>
                  <a:pt x="1200695" y="22944"/>
                  <a:pt x="1252147" y="61218"/>
                </a:cubicBezTo>
                <a:lnTo>
                  <a:pt x="2245839" y="800414"/>
                </a:lnTo>
                <a:cubicBezTo>
                  <a:pt x="2383043" y="902478"/>
                  <a:pt x="2411529" y="1096445"/>
                  <a:pt x="2309465" y="1233648"/>
                </a:cubicBezTo>
                <a:lnTo>
                  <a:pt x="1551771" y="2252208"/>
                </a:lnTo>
                <a:cubicBezTo>
                  <a:pt x="1449707" y="2389412"/>
                  <a:pt x="1255740" y="2417898"/>
                  <a:pt x="1118537" y="2315834"/>
                </a:cubicBezTo>
                <a:lnTo>
                  <a:pt x="124844" y="1576638"/>
                </a:lnTo>
                <a:cubicBezTo>
                  <a:pt x="-12360" y="1474574"/>
                  <a:pt x="-40846" y="1280608"/>
                  <a:pt x="61218" y="1143404"/>
                </a:cubicBezTo>
                <a:lnTo>
                  <a:pt x="818912" y="124844"/>
                </a:lnTo>
                <a:cubicBezTo>
                  <a:pt x="882703" y="39092"/>
                  <a:pt x="982392" y="-4193"/>
                  <a:pt x="1081685" y="32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1"/>
          </p:nvPr>
        </p:nvSpPr>
        <p:spPr>
          <a:xfrm>
            <a:off x="4765430" y="3594466"/>
            <a:ext cx="2022631" cy="2049006"/>
          </a:xfrm>
          <a:custGeom>
            <a:avLst/>
            <a:gdLst>
              <a:gd name="connsiteX0" fmla="*/ 467047 w 2022631"/>
              <a:gd name="connsiteY0" fmla="*/ 594 h 2049006"/>
              <a:gd name="connsiteX1" fmla="*/ 529715 w 2022631"/>
              <a:gd name="connsiteY1" fmla="*/ 3060 h 2049006"/>
              <a:gd name="connsiteX2" fmla="*/ 1756111 w 2022631"/>
              <a:gd name="connsiteY2" fmla="*/ 175642 h 2049006"/>
              <a:gd name="connsiteX3" fmla="*/ 2019572 w 2022631"/>
              <a:gd name="connsiteY3" fmla="*/ 525397 h 2049006"/>
              <a:gd name="connsiteX4" fmla="*/ 1842671 w 2022631"/>
              <a:gd name="connsiteY4" fmla="*/ 1782486 h 2049006"/>
              <a:gd name="connsiteX5" fmla="*/ 1492916 w 2022631"/>
              <a:gd name="connsiteY5" fmla="*/ 2045947 h 2049006"/>
              <a:gd name="connsiteX6" fmla="*/ 266521 w 2022631"/>
              <a:gd name="connsiteY6" fmla="*/ 1873365 h 2049006"/>
              <a:gd name="connsiteX7" fmla="*/ 3060 w 2022631"/>
              <a:gd name="connsiteY7" fmla="*/ 1523611 h 2049006"/>
              <a:gd name="connsiteX8" fmla="*/ 179960 w 2022631"/>
              <a:gd name="connsiteY8" fmla="*/ 266522 h 2049006"/>
              <a:gd name="connsiteX9" fmla="*/ 467047 w 2022631"/>
              <a:gd name="connsiteY9" fmla="*/ 594 h 2049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22631" h="2049006">
                <a:moveTo>
                  <a:pt x="467047" y="594"/>
                </a:moveTo>
                <a:cubicBezTo>
                  <a:pt x="487581" y="-682"/>
                  <a:pt x="508548" y="82"/>
                  <a:pt x="529715" y="3060"/>
                </a:cubicBezTo>
                <a:lnTo>
                  <a:pt x="1756111" y="175642"/>
                </a:lnTo>
                <a:cubicBezTo>
                  <a:pt x="1925445" y="199471"/>
                  <a:pt x="2043401" y="356062"/>
                  <a:pt x="2019572" y="525397"/>
                </a:cubicBezTo>
                <a:lnTo>
                  <a:pt x="1842671" y="1782486"/>
                </a:lnTo>
                <a:cubicBezTo>
                  <a:pt x="1818842" y="1951820"/>
                  <a:pt x="1662251" y="2069776"/>
                  <a:pt x="1492916" y="2045947"/>
                </a:cubicBezTo>
                <a:lnTo>
                  <a:pt x="266521" y="1873365"/>
                </a:lnTo>
                <a:cubicBezTo>
                  <a:pt x="97186" y="1849536"/>
                  <a:pt x="-20770" y="1692945"/>
                  <a:pt x="3060" y="1523611"/>
                </a:cubicBezTo>
                <a:lnTo>
                  <a:pt x="179960" y="266522"/>
                </a:lnTo>
                <a:cubicBezTo>
                  <a:pt x="200811" y="118354"/>
                  <a:pt x="323307" y="9523"/>
                  <a:pt x="467047" y="59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2"/>
          </p:nvPr>
        </p:nvSpPr>
        <p:spPr>
          <a:xfrm>
            <a:off x="8113083" y="3406943"/>
            <a:ext cx="2229078" cy="2246989"/>
          </a:xfrm>
          <a:custGeom>
            <a:avLst/>
            <a:gdLst>
              <a:gd name="connsiteX0" fmla="*/ 1477732 w 2229078"/>
              <a:gd name="connsiteY0" fmla="*/ 196 h 2246989"/>
              <a:gd name="connsiteX1" fmla="*/ 1756117 w 2229078"/>
              <a:gd name="connsiteY1" fmla="*/ 199338 h 2246989"/>
              <a:gd name="connsiteX2" fmla="*/ 2208654 w 2229078"/>
              <a:gd name="connsiteY2" fmla="*/ 1385414 h 2246989"/>
              <a:gd name="connsiteX3" fmla="*/ 2029742 w 2229078"/>
              <a:gd name="connsiteY3" fmla="*/ 1785077 h 2246989"/>
              <a:gd name="connsiteX4" fmla="*/ 872625 w 2229078"/>
              <a:gd name="connsiteY4" fmla="*/ 2226565 h 2246989"/>
              <a:gd name="connsiteX5" fmla="*/ 472962 w 2229078"/>
              <a:gd name="connsiteY5" fmla="*/ 2047652 h 2246989"/>
              <a:gd name="connsiteX6" fmla="*/ 20425 w 2229078"/>
              <a:gd name="connsiteY6" fmla="*/ 861577 h 2246989"/>
              <a:gd name="connsiteX7" fmla="*/ 199338 w 2229078"/>
              <a:gd name="connsiteY7" fmla="*/ 461914 h 2246989"/>
              <a:gd name="connsiteX8" fmla="*/ 1356454 w 2229078"/>
              <a:gd name="connsiteY8" fmla="*/ 20426 h 2246989"/>
              <a:gd name="connsiteX9" fmla="*/ 1477732 w 2229078"/>
              <a:gd name="connsiteY9" fmla="*/ 196 h 224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9078" h="2246989">
                <a:moveTo>
                  <a:pt x="1477732" y="196"/>
                </a:moveTo>
                <a:cubicBezTo>
                  <a:pt x="1598317" y="4497"/>
                  <a:pt x="1710399" y="79512"/>
                  <a:pt x="1756117" y="199338"/>
                </a:cubicBezTo>
                <a:lnTo>
                  <a:pt x="2208654" y="1385414"/>
                </a:lnTo>
                <a:cubicBezTo>
                  <a:pt x="2269612" y="1545182"/>
                  <a:pt x="2189510" y="1724118"/>
                  <a:pt x="2029742" y="1785077"/>
                </a:cubicBezTo>
                <a:lnTo>
                  <a:pt x="872625" y="2226565"/>
                </a:lnTo>
                <a:cubicBezTo>
                  <a:pt x="712856" y="2287523"/>
                  <a:pt x="533920" y="2207421"/>
                  <a:pt x="472962" y="2047652"/>
                </a:cubicBezTo>
                <a:lnTo>
                  <a:pt x="20425" y="861577"/>
                </a:lnTo>
                <a:cubicBezTo>
                  <a:pt x="-40533" y="701808"/>
                  <a:pt x="39569" y="522872"/>
                  <a:pt x="199338" y="461914"/>
                </a:cubicBezTo>
                <a:lnTo>
                  <a:pt x="1356454" y="20426"/>
                </a:lnTo>
                <a:cubicBezTo>
                  <a:pt x="1396396" y="5186"/>
                  <a:pt x="1437536" y="-1237"/>
                  <a:pt x="1477732" y="19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2723142" y="2655852"/>
            <a:ext cx="2889870" cy="2544776"/>
          </a:xfrm>
          <a:custGeom>
            <a:avLst/>
            <a:gdLst>
              <a:gd name="connsiteX0" fmla="*/ 0 w 2889870"/>
              <a:gd name="connsiteY0" fmla="*/ 0 h 2544776"/>
              <a:gd name="connsiteX1" fmla="*/ 2889870 w 2889870"/>
              <a:gd name="connsiteY1" fmla="*/ 0 h 2544776"/>
              <a:gd name="connsiteX2" fmla="*/ 2889870 w 2889870"/>
              <a:gd name="connsiteY2" fmla="*/ 2544776 h 2544776"/>
              <a:gd name="connsiteX3" fmla="*/ 0 w 2889870"/>
              <a:gd name="connsiteY3" fmla="*/ 2544776 h 254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9870" h="2544776">
                <a:moveTo>
                  <a:pt x="0" y="0"/>
                </a:moveTo>
                <a:lnTo>
                  <a:pt x="2889870" y="0"/>
                </a:lnTo>
                <a:lnTo>
                  <a:pt x="2889870" y="2544776"/>
                </a:lnTo>
                <a:lnTo>
                  <a:pt x="0" y="25447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>
            <a:spLocks noGrp="1"/>
          </p:cNvSpPr>
          <p:nvPr>
            <p:ph type="pic" sz="quarter" idx="10"/>
          </p:nvPr>
        </p:nvSpPr>
        <p:spPr>
          <a:xfrm>
            <a:off x="1418107" y="1721264"/>
            <a:ext cx="3180055" cy="1734395"/>
          </a:xfrm>
          <a:custGeom>
            <a:avLst/>
            <a:gdLst>
              <a:gd name="connsiteX0" fmla="*/ 112857 w 3180055"/>
              <a:gd name="connsiteY0" fmla="*/ 0 h 1734395"/>
              <a:gd name="connsiteX1" fmla="*/ 3067198 w 3180055"/>
              <a:gd name="connsiteY1" fmla="*/ 0 h 1734395"/>
              <a:gd name="connsiteX2" fmla="*/ 3180055 w 3180055"/>
              <a:gd name="connsiteY2" fmla="*/ 112857 h 1734395"/>
              <a:gd name="connsiteX3" fmla="*/ 3180055 w 3180055"/>
              <a:gd name="connsiteY3" fmla="*/ 1621538 h 1734395"/>
              <a:gd name="connsiteX4" fmla="*/ 3067198 w 3180055"/>
              <a:gd name="connsiteY4" fmla="*/ 1734395 h 1734395"/>
              <a:gd name="connsiteX5" fmla="*/ 112857 w 3180055"/>
              <a:gd name="connsiteY5" fmla="*/ 1734395 h 1734395"/>
              <a:gd name="connsiteX6" fmla="*/ 0 w 3180055"/>
              <a:gd name="connsiteY6" fmla="*/ 1621538 h 1734395"/>
              <a:gd name="connsiteX7" fmla="*/ 0 w 3180055"/>
              <a:gd name="connsiteY7" fmla="*/ 112857 h 1734395"/>
              <a:gd name="connsiteX8" fmla="*/ 112857 w 3180055"/>
              <a:gd name="connsiteY8" fmla="*/ 0 h 173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80055" h="1734395">
                <a:moveTo>
                  <a:pt x="112857" y="0"/>
                </a:moveTo>
                <a:lnTo>
                  <a:pt x="3067198" y="0"/>
                </a:lnTo>
                <a:cubicBezTo>
                  <a:pt x="3129527" y="0"/>
                  <a:pt x="3180055" y="50528"/>
                  <a:pt x="3180055" y="112857"/>
                </a:cubicBezTo>
                <a:lnTo>
                  <a:pt x="3180055" y="1621538"/>
                </a:lnTo>
                <a:cubicBezTo>
                  <a:pt x="3180055" y="1683867"/>
                  <a:pt x="3129527" y="1734395"/>
                  <a:pt x="3067198" y="1734395"/>
                </a:cubicBezTo>
                <a:lnTo>
                  <a:pt x="112857" y="1734395"/>
                </a:lnTo>
                <a:cubicBezTo>
                  <a:pt x="50528" y="1734395"/>
                  <a:pt x="0" y="1683867"/>
                  <a:pt x="0" y="1621538"/>
                </a:cubicBezTo>
                <a:lnTo>
                  <a:pt x="0" y="112857"/>
                </a:lnTo>
                <a:cubicBezTo>
                  <a:pt x="0" y="50528"/>
                  <a:pt x="50528" y="0"/>
                  <a:pt x="1128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任意多边形: 形状 8"/>
          <p:cNvSpPr>
            <a:spLocks noGrp="1"/>
          </p:cNvSpPr>
          <p:nvPr>
            <p:ph type="pic" sz="quarter" idx="11"/>
          </p:nvPr>
        </p:nvSpPr>
        <p:spPr>
          <a:xfrm>
            <a:off x="1418107" y="4045365"/>
            <a:ext cx="3180055" cy="1734395"/>
          </a:xfrm>
          <a:custGeom>
            <a:avLst/>
            <a:gdLst>
              <a:gd name="connsiteX0" fmla="*/ 112857 w 3180055"/>
              <a:gd name="connsiteY0" fmla="*/ 0 h 1734395"/>
              <a:gd name="connsiteX1" fmla="*/ 3067198 w 3180055"/>
              <a:gd name="connsiteY1" fmla="*/ 0 h 1734395"/>
              <a:gd name="connsiteX2" fmla="*/ 3180055 w 3180055"/>
              <a:gd name="connsiteY2" fmla="*/ 112857 h 1734395"/>
              <a:gd name="connsiteX3" fmla="*/ 3180055 w 3180055"/>
              <a:gd name="connsiteY3" fmla="*/ 1621538 h 1734395"/>
              <a:gd name="connsiteX4" fmla="*/ 3067198 w 3180055"/>
              <a:gd name="connsiteY4" fmla="*/ 1734395 h 1734395"/>
              <a:gd name="connsiteX5" fmla="*/ 112857 w 3180055"/>
              <a:gd name="connsiteY5" fmla="*/ 1734395 h 1734395"/>
              <a:gd name="connsiteX6" fmla="*/ 0 w 3180055"/>
              <a:gd name="connsiteY6" fmla="*/ 1621538 h 1734395"/>
              <a:gd name="connsiteX7" fmla="*/ 0 w 3180055"/>
              <a:gd name="connsiteY7" fmla="*/ 112857 h 1734395"/>
              <a:gd name="connsiteX8" fmla="*/ 112857 w 3180055"/>
              <a:gd name="connsiteY8" fmla="*/ 0 h 173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80055" h="1734395">
                <a:moveTo>
                  <a:pt x="112857" y="0"/>
                </a:moveTo>
                <a:lnTo>
                  <a:pt x="3067198" y="0"/>
                </a:lnTo>
                <a:cubicBezTo>
                  <a:pt x="3129527" y="0"/>
                  <a:pt x="3180055" y="50528"/>
                  <a:pt x="3180055" y="112857"/>
                </a:cubicBezTo>
                <a:lnTo>
                  <a:pt x="3180055" y="1621538"/>
                </a:lnTo>
                <a:cubicBezTo>
                  <a:pt x="3180055" y="1683867"/>
                  <a:pt x="3129527" y="1734395"/>
                  <a:pt x="3067198" y="1734395"/>
                </a:cubicBezTo>
                <a:lnTo>
                  <a:pt x="112857" y="1734395"/>
                </a:lnTo>
                <a:cubicBezTo>
                  <a:pt x="50528" y="1734395"/>
                  <a:pt x="0" y="1683867"/>
                  <a:pt x="0" y="1621538"/>
                </a:cubicBezTo>
                <a:lnTo>
                  <a:pt x="0" y="112857"/>
                </a:lnTo>
                <a:cubicBezTo>
                  <a:pt x="0" y="50528"/>
                  <a:pt x="50528" y="0"/>
                  <a:pt x="1128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4B998-13B6-48A5-B40E-6ECB74279714}" type="datetimeFigureOut">
              <a:rPr lang="zh-CN" altLang="en-US"/>
              <a:t>2026/4/16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134EF-645E-4FFB-B4AB-54F25A84944F}" type="slidenum">
              <a:rPr lang="zh-CN" altLang="en-US"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20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2" t="18492" r="5572" b="14366"/>
          <a:stretch>
            <a:fillRect/>
          </a:stretch>
        </p:blipFill>
        <p:spPr>
          <a:xfrm>
            <a:off x="0" y="12700"/>
            <a:ext cx="12192000" cy="68453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621545" y="2694141"/>
            <a:ext cx="1074405" cy="125529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 rot="19092273">
            <a:off x="5969039" y="3535273"/>
            <a:ext cx="958588" cy="83271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5478546" y="2363843"/>
            <a:ext cx="1249202" cy="95794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667797" y="4337189"/>
            <a:ext cx="834103" cy="72830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3488071" y="2471057"/>
            <a:ext cx="1787050" cy="1485494"/>
          </a:xfrm>
          <a:prstGeom prst="rect">
            <a:avLst/>
          </a:prstGeom>
        </p:spPr>
      </p:pic>
      <p:sp>
        <p:nvSpPr>
          <p:cNvPr id="15" name="矩形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0E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4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image" Target="../media/image12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tags" Target="../tags/tag46.xml"/><Relationship Id="rId7" Type="http://schemas.openxmlformats.org/officeDocument/2006/relationships/image" Target="../media/image13.jpe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7.xml"/><Relationship Id="rId9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7" Type="http://schemas.openxmlformats.org/officeDocument/2006/relationships/image" Target="../media/image16.jpe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7" Type="http://schemas.openxmlformats.org/officeDocument/2006/relationships/image" Target="../media/image17.gif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6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33720" y="2705725"/>
            <a:ext cx="87245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Ergothérapie et Trouble Neuro-Visuels</a:t>
            </a:r>
          </a:p>
        </p:txBody>
      </p:sp>
      <p:sp>
        <p:nvSpPr>
          <p:cNvPr id="5" name="矩形 4"/>
          <p:cNvSpPr/>
          <p:nvPr/>
        </p:nvSpPr>
        <p:spPr>
          <a:xfrm>
            <a:off x="3652816" y="4267899"/>
            <a:ext cx="48863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Présentation</a:t>
            </a:r>
            <a:r>
              <a:rPr kumimoji="0" lang="en-US" altLang="zh-CN" sz="16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 </a:t>
            </a:r>
            <a:r>
              <a:rPr kumimoji="0" lang="en-US" altLang="zh-CN" sz="160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pitchFamily="2" charset="-122"/>
                <a:cs typeface="+mn-cs"/>
              </a:rPr>
              <a:t>Cokillaje</a:t>
            </a:r>
            <a:endParaRPr kumimoji="0" lang="en-US" altLang="zh-CN" sz="16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等线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等线" panose="02010600030101010101" pitchFamily="2" charset="-122"/>
              </a:rPr>
              <a:t>11.04.26</a:t>
            </a:r>
            <a:endParaRPr kumimoji="0" lang="zh-CN" altLang="en-US" sz="16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65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5"/>
          <p:cNvSpPr/>
          <p:nvPr/>
        </p:nvSpPr>
        <p:spPr bwMode="auto">
          <a:xfrm rot="935833">
            <a:off x="4987966" y="281415"/>
            <a:ext cx="2216068" cy="896477"/>
          </a:xfrm>
          <a:custGeom>
            <a:avLst/>
            <a:gdLst>
              <a:gd name="T0" fmla="*/ 466 w 483"/>
              <a:gd name="T1" fmla="*/ 104 h 300"/>
              <a:gd name="T2" fmla="*/ 417 w 483"/>
              <a:gd name="T3" fmla="*/ 121 h 300"/>
              <a:gd name="T4" fmla="*/ 407 w 483"/>
              <a:gd name="T5" fmla="*/ 119 h 300"/>
              <a:gd name="T6" fmla="*/ 303 w 483"/>
              <a:gd name="T7" fmla="*/ 150 h 300"/>
              <a:gd name="T8" fmla="*/ 214 w 483"/>
              <a:gd name="T9" fmla="*/ 187 h 300"/>
              <a:gd name="T10" fmla="*/ 120 w 483"/>
              <a:gd name="T11" fmla="*/ 240 h 300"/>
              <a:gd name="T12" fmla="*/ 290 w 483"/>
              <a:gd name="T13" fmla="*/ 152 h 300"/>
              <a:gd name="T14" fmla="*/ 394 w 483"/>
              <a:gd name="T15" fmla="*/ 118 h 300"/>
              <a:gd name="T16" fmla="*/ 394 w 483"/>
              <a:gd name="T17" fmla="*/ 97 h 300"/>
              <a:gd name="T18" fmla="*/ 424 w 483"/>
              <a:gd name="T19" fmla="*/ 86 h 300"/>
              <a:gd name="T20" fmla="*/ 418 w 483"/>
              <a:gd name="T21" fmla="*/ 66 h 300"/>
              <a:gd name="T22" fmla="*/ 380 w 483"/>
              <a:gd name="T23" fmla="*/ 74 h 300"/>
              <a:gd name="T24" fmla="*/ 386 w 483"/>
              <a:gd name="T25" fmla="*/ 71 h 300"/>
              <a:gd name="T26" fmla="*/ 378 w 483"/>
              <a:gd name="T27" fmla="*/ 53 h 300"/>
              <a:gd name="T28" fmla="*/ 218 w 483"/>
              <a:gd name="T29" fmla="*/ 119 h 300"/>
              <a:gd name="T30" fmla="*/ 183 w 483"/>
              <a:gd name="T31" fmla="*/ 133 h 300"/>
              <a:gd name="T32" fmla="*/ 84 w 483"/>
              <a:gd name="T33" fmla="*/ 185 h 300"/>
              <a:gd name="T34" fmla="*/ 193 w 483"/>
              <a:gd name="T35" fmla="*/ 117 h 300"/>
              <a:gd name="T36" fmla="*/ 434 w 483"/>
              <a:gd name="T37" fmla="*/ 20 h 300"/>
              <a:gd name="T38" fmla="*/ 427 w 483"/>
              <a:gd name="T39" fmla="*/ 3 h 300"/>
              <a:gd name="T40" fmla="*/ 142 w 483"/>
              <a:gd name="T41" fmla="*/ 124 h 300"/>
              <a:gd name="T42" fmla="*/ 23 w 483"/>
              <a:gd name="T43" fmla="*/ 195 h 300"/>
              <a:gd name="T44" fmla="*/ 29 w 483"/>
              <a:gd name="T45" fmla="*/ 202 h 300"/>
              <a:gd name="T46" fmla="*/ 43 w 483"/>
              <a:gd name="T47" fmla="*/ 193 h 300"/>
              <a:gd name="T48" fmla="*/ 9 w 483"/>
              <a:gd name="T49" fmla="*/ 223 h 300"/>
              <a:gd name="T50" fmla="*/ 21 w 483"/>
              <a:gd name="T51" fmla="*/ 239 h 300"/>
              <a:gd name="T52" fmla="*/ 22 w 483"/>
              <a:gd name="T53" fmla="*/ 238 h 300"/>
              <a:gd name="T54" fmla="*/ 16 w 483"/>
              <a:gd name="T55" fmla="*/ 244 h 300"/>
              <a:gd name="T56" fmla="*/ 29 w 483"/>
              <a:gd name="T57" fmla="*/ 260 h 300"/>
              <a:gd name="T58" fmla="*/ 32 w 483"/>
              <a:gd name="T59" fmla="*/ 259 h 300"/>
              <a:gd name="T60" fmla="*/ 45 w 483"/>
              <a:gd name="T61" fmla="*/ 267 h 300"/>
              <a:gd name="T62" fmla="*/ 51 w 483"/>
              <a:gd name="T63" fmla="*/ 265 h 300"/>
              <a:gd name="T64" fmla="*/ 35 w 483"/>
              <a:gd name="T65" fmla="*/ 279 h 300"/>
              <a:gd name="T66" fmla="*/ 45 w 483"/>
              <a:gd name="T67" fmla="*/ 297 h 300"/>
              <a:gd name="T68" fmla="*/ 124 w 483"/>
              <a:gd name="T69" fmla="*/ 262 h 300"/>
              <a:gd name="T70" fmla="*/ 128 w 483"/>
              <a:gd name="T71" fmla="*/ 262 h 300"/>
              <a:gd name="T72" fmla="*/ 472 w 483"/>
              <a:gd name="T73" fmla="*/ 122 h 300"/>
              <a:gd name="T74" fmla="*/ 466 w 483"/>
              <a:gd name="T75" fmla="*/ 10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3" h="300">
                <a:moveTo>
                  <a:pt x="466" y="104"/>
                </a:moveTo>
                <a:cubicBezTo>
                  <a:pt x="450" y="109"/>
                  <a:pt x="433" y="115"/>
                  <a:pt x="417" y="121"/>
                </a:cubicBezTo>
                <a:cubicBezTo>
                  <a:pt x="414" y="119"/>
                  <a:pt x="411" y="118"/>
                  <a:pt x="407" y="119"/>
                </a:cubicBezTo>
                <a:cubicBezTo>
                  <a:pt x="371" y="125"/>
                  <a:pt x="337" y="137"/>
                  <a:pt x="303" y="150"/>
                </a:cubicBezTo>
                <a:cubicBezTo>
                  <a:pt x="272" y="161"/>
                  <a:pt x="242" y="173"/>
                  <a:pt x="214" y="187"/>
                </a:cubicBezTo>
                <a:cubicBezTo>
                  <a:pt x="182" y="203"/>
                  <a:pt x="151" y="223"/>
                  <a:pt x="120" y="240"/>
                </a:cubicBezTo>
                <a:cubicBezTo>
                  <a:pt x="173" y="205"/>
                  <a:pt x="231" y="175"/>
                  <a:pt x="290" y="152"/>
                </a:cubicBezTo>
                <a:cubicBezTo>
                  <a:pt x="325" y="140"/>
                  <a:pt x="360" y="129"/>
                  <a:pt x="394" y="118"/>
                </a:cubicBezTo>
                <a:cubicBezTo>
                  <a:pt x="406" y="115"/>
                  <a:pt x="403" y="100"/>
                  <a:pt x="394" y="97"/>
                </a:cubicBezTo>
                <a:cubicBezTo>
                  <a:pt x="404" y="94"/>
                  <a:pt x="414" y="90"/>
                  <a:pt x="424" y="86"/>
                </a:cubicBezTo>
                <a:cubicBezTo>
                  <a:pt x="436" y="81"/>
                  <a:pt x="432" y="64"/>
                  <a:pt x="418" y="66"/>
                </a:cubicBezTo>
                <a:cubicBezTo>
                  <a:pt x="405" y="68"/>
                  <a:pt x="392" y="70"/>
                  <a:pt x="380" y="74"/>
                </a:cubicBezTo>
                <a:cubicBezTo>
                  <a:pt x="382" y="73"/>
                  <a:pt x="384" y="72"/>
                  <a:pt x="386" y="71"/>
                </a:cubicBezTo>
                <a:cubicBezTo>
                  <a:pt x="397" y="66"/>
                  <a:pt x="389" y="51"/>
                  <a:pt x="378" y="53"/>
                </a:cubicBezTo>
                <a:cubicBezTo>
                  <a:pt x="322" y="64"/>
                  <a:pt x="270" y="92"/>
                  <a:pt x="218" y="119"/>
                </a:cubicBezTo>
                <a:cubicBezTo>
                  <a:pt x="206" y="123"/>
                  <a:pt x="195" y="128"/>
                  <a:pt x="183" y="133"/>
                </a:cubicBezTo>
                <a:cubicBezTo>
                  <a:pt x="149" y="148"/>
                  <a:pt x="116" y="167"/>
                  <a:pt x="84" y="185"/>
                </a:cubicBezTo>
                <a:cubicBezTo>
                  <a:pt x="118" y="159"/>
                  <a:pt x="155" y="137"/>
                  <a:pt x="193" y="117"/>
                </a:cubicBezTo>
                <a:cubicBezTo>
                  <a:pt x="274" y="85"/>
                  <a:pt x="357" y="60"/>
                  <a:pt x="434" y="20"/>
                </a:cubicBezTo>
                <a:cubicBezTo>
                  <a:pt x="443" y="15"/>
                  <a:pt x="436" y="0"/>
                  <a:pt x="427" y="3"/>
                </a:cubicBezTo>
                <a:cubicBezTo>
                  <a:pt x="330" y="35"/>
                  <a:pt x="231" y="71"/>
                  <a:pt x="142" y="124"/>
                </a:cubicBezTo>
                <a:cubicBezTo>
                  <a:pt x="100" y="143"/>
                  <a:pt x="60" y="166"/>
                  <a:pt x="23" y="195"/>
                </a:cubicBezTo>
                <a:cubicBezTo>
                  <a:pt x="19" y="198"/>
                  <a:pt x="24" y="205"/>
                  <a:pt x="29" y="202"/>
                </a:cubicBezTo>
                <a:cubicBezTo>
                  <a:pt x="33" y="199"/>
                  <a:pt x="38" y="196"/>
                  <a:pt x="43" y="193"/>
                </a:cubicBezTo>
                <a:cubicBezTo>
                  <a:pt x="31" y="202"/>
                  <a:pt x="20" y="213"/>
                  <a:pt x="9" y="223"/>
                </a:cubicBezTo>
                <a:cubicBezTo>
                  <a:pt x="0" y="232"/>
                  <a:pt x="11" y="243"/>
                  <a:pt x="21" y="239"/>
                </a:cubicBezTo>
                <a:cubicBezTo>
                  <a:pt x="21" y="239"/>
                  <a:pt x="21" y="238"/>
                  <a:pt x="22" y="238"/>
                </a:cubicBezTo>
                <a:cubicBezTo>
                  <a:pt x="20" y="240"/>
                  <a:pt x="18" y="242"/>
                  <a:pt x="16" y="244"/>
                </a:cubicBezTo>
                <a:cubicBezTo>
                  <a:pt x="9" y="254"/>
                  <a:pt x="18" y="265"/>
                  <a:pt x="29" y="260"/>
                </a:cubicBezTo>
                <a:cubicBezTo>
                  <a:pt x="30" y="260"/>
                  <a:pt x="31" y="259"/>
                  <a:pt x="32" y="259"/>
                </a:cubicBezTo>
                <a:cubicBezTo>
                  <a:pt x="33" y="264"/>
                  <a:pt x="38" y="269"/>
                  <a:pt x="45" y="267"/>
                </a:cubicBezTo>
                <a:cubicBezTo>
                  <a:pt x="47" y="267"/>
                  <a:pt x="49" y="266"/>
                  <a:pt x="51" y="265"/>
                </a:cubicBezTo>
                <a:cubicBezTo>
                  <a:pt x="45" y="270"/>
                  <a:pt x="40" y="274"/>
                  <a:pt x="35" y="279"/>
                </a:cubicBezTo>
                <a:cubicBezTo>
                  <a:pt x="27" y="286"/>
                  <a:pt x="35" y="300"/>
                  <a:pt x="45" y="297"/>
                </a:cubicBezTo>
                <a:cubicBezTo>
                  <a:pt x="73" y="288"/>
                  <a:pt x="99" y="276"/>
                  <a:pt x="124" y="262"/>
                </a:cubicBezTo>
                <a:cubicBezTo>
                  <a:pt x="126" y="263"/>
                  <a:pt x="127" y="263"/>
                  <a:pt x="128" y="262"/>
                </a:cubicBezTo>
                <a:cubicBezTo>
                  <a:pt x="248" y="231"/>
                  <a:pt x="355" y="163"/>
                  <a:pt x="472" y="122"/>
                </a:cubicBezTo>
                <a:cubicBezTo>
                  <a:pt x="483" y="118"/>
                  <a:pt x="478" y="100"/>
                  <a:pt x="466" y="10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761762" y="369588"/>
            <a:ext cx="26684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err="1">
                <a:latin typeface="汉仪喵魂体W" panose="00020600040101010101" pitchFamily="18" charset="-122"/>
                <a:ea typeface="汉仪喵魂体W" panose="00020600040101010101" pitchFamily="18" charset="-122"/>
              </a:rPr>
              <a:t>Sommaire</a:t>
            </a:r>
            <a:endParaRPr lang="zh-CN" altLang="en-US" sz="4000" dirty="0"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711031" y="2014540"/>
            <a:ext cx="4271168" cy="700266"/>
            <a:chOff x="5266530" y="1963739"/>
            <a:chExt cx="4657386" cy="763587"/>
          </a:xfrm>
        </p:grpSpPr>
        <p:sp>
          <p:nvSpPr>
            <p:cNvPr id="7" name="MH_SubTitle_1"/>
            <p:cNvSpPr/>
            <p:nvPr>
              <p:custDataLst>
                <p:tags r:id="rId7"/>
              </p:custDataLst>
            </p:nvPr>
          </p:nvSpPr>
          <p:spPr>
            <a:xfrm>
              <a:off x="5934868" y="1963739"/>
              <a:ext cx="3878263" cy="763587"/>
            </a:xfrm>
            <a:custGeom>
              <a:avLst/>
              <a:gdLst>
                <a:gd name="connsiteX0" fmla="*/ 2 w 3878508"/>
                <a:gd name="connsiteY0" fmla="*/ 0 h 762904"/>
                <a:gd name="connsiteX1" fmla="*/ 3497056 w 3878508"/>
                <a:gd name="connsiteY1" fmla="*/ 0 h 762904"/>
                <a:gd name="connsiteX2" fmla="*/ 3878508 w 3878508"/>
                <a:gd name="connsiteY2" fmla="*/ 381452 h 762904"/>
                <a:gd name="connsiteX3" fmla="*/ 3878507 w 3878508"/>
                <a:gd name="connsiteY3" fmla="*/ 381452 h 762904"/>
                <a:gd name="connsiteX4" fmla="*/ 3497055 w 3878508"/>
                <a:gd name="connsiteY4" fmla="*/ 762904 h 762904"/>
                <a:gd name="connsiteX5" fmla="*/ 0 w 3878508"/>
                <a:gd name="connsiteY5" fmla="*/ 762903 h 762904"/>
                <a:gd name="connsiteX6" fmla="*/ 51426 w 3878508"/>
                <a:gd name="connsiteY6" fmla="*/ 720474 h 762904"/>
                <a:gd name="connsiteX7" fmla="*/ 191853 w 3878508"/>
                <a:gd name="connsiteY7" fmla="*/ 381451 h 762904"/>
                <a:gd name="connsiteX8" fmla="*/ 51426 w 3878508"/>
                <a:gd name="connsiteY8" fmla="*/ 42429 h 76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8508" h="762904">
                  <a:moveTo>
                    <a:pt x="2" y="0"/>
                  </a:moveTo>
                  <a:lnTo>
                    <a:pt x="3497056" y="0"/>
                  </a:lnTo>
                  <a:cubicBezTo>
                    <a:pt x="3707726" y="0"/>
                    <a:pt x="3878508" y="170782"/>
                    <a:pt x="3878508" y="381452"/>
                  </a:cubicBezTo>
                  <a:lnTo>
                    <a:pt x="3878507" y="381452"/>
                  </a:lnTo>
                  <a:cubicBezTo>
                    <a:pt x="3878507" y="592122"/>
                    <a:pt x="3707725" y="762904"/>
                    <a:pt x="3497055" y="762904"/>
                  </a:cubicBezTo>
                  <a:lnTo>
                    <a:pt x="0" y="762903"/>
                  </a:lnTo>
                  <a:lnTo>
                    <a:pt x="51426" y="720474"/>
                  </a:lnTo>
                  <a:cubicBezTo>
                    <a:pt x="138189" y="633710"/>
                    <a:pt x="191853" y="513848"/>
                    <a:pt x="191853" y="381451"/>
                  </a:cubicBezTo>
                  <a:cubicBezTo>
                    <a:pt x="191853" y="249055"/>
                    <a:pt x="138189" y="129192"/>
                    <a:pt x="51426" y="42429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396000" tIns="0" rIns="0" bIns="0" anchor="ctr">
              <a:normAutofit/>
            </a:bodyPr>
            <a:lstStyle/>
            <a:p>
              <a:pPr>
                <a:lnSpc>
                  <a:spcPct val="130000"/>
                </a:lnSpc>
                <a:defRPr/>
              </a:pPr>
              <a:endParaRPr lang="zh-CN" altLang="en-US" sz="1600" kern="0" dirty="0">
                <a:solidFill>
                  <a:srgbClr val="4D4D4D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8" name="MH_Other_1"/>
            <p:cNvSpPr/>
            <p:nvPr>
              <p:custDataLst>
                <p:tags r:id="rId8"/>
              </p:custDataLst>
            </p:nvPr>
          </p:nvSpPr>
          <p:spPr>
            <a:xfrm>
              <a:off x="5266530" y="1963739"/>
              <a:ext cx="762000" cy="763587"/>
            </a:xfrm>
            <a:prstGeom prst="ellipse">
              <a:avLst/>
            </a:prstGeom>
            <a:solidFill>
              <a:srgbClr val="FFFFFF"/>
            </a:solidFill>
            <a:ln w="5715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defRPr/>
              </a:pPr>
              <a:r>
                <a:rPr lang="en-US" altLang="zh-CN" sz="3600" i="1" kern="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1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6446743" y="2096874"/>
              <a:ext cx="3477173" cy="46642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fr-FR" altLang="zh-CN" sz="2000" b="1" dirty="0">
                  <a:solidFill>
                    <a:schemeClr val="bg1"/>
                  </a:solidFill>
                </a:rPr>
                <a:t>Présentation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711031" y="2963865"/>
            <a:ext cx="4169570" cy="700266"/>
            <a:chOff x="5266530" y="2913064"/>
            <a:chExt cx="4546601" cy="763587"/>
          </a:xfrm>
        </p:grpSpPr>
        <p:sp>
          <p:nvSpPr>
            <p:cNvPr id="9" name="MH_SubTitle_2"/>
            <p:cNvSpPr/>
            <p:nvPr>
              <p:custDataLst>
                <p:tags r:id="rId5"/>
              </p:custDataLst>
            </p:nvPr>
          </p:nvSpPr>
          <p:spPr>
            <a:xfrm>
              <a:off x="5934868" y="2913064"/>
              <a:ext cx="3878263" cy="763587"/>
            </a:xfrm>
            <a:custGeom>
              <a:avLst/>
              <a:gdLst>
                <a:gd name="connsiteX0" fmla="*/ 2 w 3878508"/>
                <a:gd name="connsiteY0" fmla="*/ 0 h 762904"/>
                <a:gd name="connsiteX1" fmla="*/ 3497056 w 3878508"/>
                <a:gd name="connsiteY1" fmla="*/ 0 h 762904"/>
                <a:gd name="connsiteX2" fmla="*/ 3878508 w 3878508"/>
                <a:gd name="connsiteY2" fmla="*/ 381452 h 762904"/>
                <a:gd name="connsiteX3" fmla="*/ 3878507 w 3878508"/>
                <a:gd name="connsiteY3" fmla="*/ 381452 h 762904"/>
                <a:gd name="connsiteX4" fmla="*/ 3497055 w 3878508"/>
                <a:gd name="connsiteY4" fmla="*/ 762904 h 762904"/>
                <a:gd name="connsiteX5" fmla="*/ 0 w 3878508"/>
                <a:gd name="connsiteY5" fmla="*/ 762903 h 762904"/>
                <a:gd name="connsiteX6" fmla="*/ 51426 w 3878508"/>
                <a:gd name="connsiteY6" fmla="*/ 720474 h 762904"/>
                <a:gd name="connsiteX7" fmla="*/ 191853 w 3878508"/>
                <a:gd name="connsiteY7" fmla="*/ 381451 h 762904"/>
                <a:gd name="connsiteX8" fmla="*/ 51426 w 3878508"/>
                <a:gd name="connsiteY8" fmla="*/ 42429 h 76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8508" h="762904">
                  <a:moveTo>
                    <a:pt x="2" y="0"/>
                  </a:moveTo>
                  <a:lnTo>
                    <a:pt x="3497056" y="0"/>
                  </a:lnTo>
                  <a:cubicBezTo>
                    <a:pt x="3707726" y="0"/>
                    <a:pt x="3878508" y="170782"/>
                    <a:pt x="3878508" y="381452"/>
                  </a:cubicBezTo>
                  <a:lnTo>
                    <a:pt x="3878507" y="381452"/>
                  </a:lnTo>
                  <a:cubicBezTo>
                    <a:pt x="3878507" y="592122"/>
                    <a:pt x="3707725" y="762904"/>
                    <a:pt x="3497055" y="762904"/>
                  </a:cubicBezTo>
                  <a:lnTo>
                    <a:pt x="0" y="762903"/>
                  </a:lnTo>
                  <a:lnTo>
                    <a:pt x="51426" y="720474"/>
                  </a:lnTo>
                  <a:cubicBezTo>
                    <a:pt x="138189" y="633710"/>
                    <a:pt x="191853" y="513848"/>
                    <a:pt x="191853" y="381451"/>
                  </a:cubicBezTo>
                  <a:cubicBezTo>
                    <a:pt x="191853" y="249055"/>
                    <a:pt x="138189" y="129192"/>
                    <a:pt x="51426" y="42429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lIns="396000" tIns="0" rIns="0" bIns="0" anchor="ctr">
              <a:normAutofit/>
            </a:bodyPr>
            <a:lstStyle/>
            <a:p>
              <a:pPr>
                <a:lnSpc>
                  <a:spcPct val="130000"/>
                </a:lnSpc>
                <a:defRPr/>
              </a:pPr>
              <a:endParaRPr lang="zh-CN" altLang="en-US" sz="1600" kern="0" dirty="0">
                <a:solidFill>
                  <a:srgbClr val="4D4D4D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" name="MH_Other_2"/>
            <p:cNvSpPr/>
            <p:nvPr>
              <p:custDataLst>
                <p:tags r:id="rId6"/>
              </p:custDataLst>
            </p:nvPr>
          </p:nvSpPr>
          <p:spPr>
            <a:xfrm>
              <a:off x="5266530" y="2913064"/>
              <a:ext cx="762000" cy="763587"/>
            </a:xfrm>
            <a:prstGeom prst="ellipse">
              <a:avLst/>
            </a:prstGeom>
            <a:solidFill>
              <a:srgbClr val="FFFFFF"/>
            </a:solidFill>
            <a:ln w="5715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defRPr/>
              </a:pPr>
              <a:r>
                <a:rPr lang="en-US" altLang="zh-CN" sz="3600" i="1" kern="0" dirty="0">
                  <a:solidFill>
                    <a:schemeClr val="accent2"/>
                  </a:solidFill>
                  <a:latin typeface="Impact" panose="020B0806030902050204" pitchFamily="34" charset="0"/>
                </a:rPr>
                <a:t>2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446744" y="3027091"/>
              <a:ext cx="2925856" cy="46642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fr-FR" altLang="zh-CN" sz="2000" b="1" dirty="0">
                  <a:solidFill>
                    <a:schemeClr val="bg1"/>
                  </a:solidFill>
                </a:rPr>
                <a:t>L’ergothérapie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711031" y="3913190"/>
            <a:ext cx="4169570" cy="700266"/>
            <a:chOff x="5266530" y="3862389"/>
            <a:chExt cx="4546601" cy="763587"/>
          </a:xfrm>
        </p:grpSpPr>
        <p:sp>
          <p:nvSpPr>
            <p:cNvPr id="16" name="MH_SubTitle_3"/>
            <p:cNvSpPr/>
            <p:nvPr>
              <p:custDataLst>
                <p:tags r:id="rId3"/>
              </p:custDataLst>
            </p:nvPr>
          </p:nvSpPr>
          <p:spPr>
            <a:xfrm>
              <a:off x="5934868" y="3862389"/>
              <a:ext cx="3878263" cy="763587"/>
            </a:xfrm>
            <a:custGeom>
              <a:avLst/>
              <a:gdLst>
                <a:gd name="connsiteX0" fmla="*/ 2 w 3878508"/>
                <a:gd name="connsiteY0" fmla="*/ 0 h 762904"/>
                <a:gd name="connsiteX1" fmla="*/ 3497056 w 3878508"/>
                <a:gd name="connsiteY1" fmla="*/ 0 h 762904"/>
                <a:gd name="connsiteX2" fmla="*/ 3878508 w 3878508"/>
                <a:gd name="connsiteY2" fmla="*/ 381452 h 762904"/>
                <a:gd name="connsiteX3" fmla="*/ 3878507 w 3878508"/>
                <a:gd name="connsiteY3" fmla="*/ 381452 h 762904"/>
                <a:gd name="connsiteX4" fmla="*/ 3497055 w 3878508"/>
                <a:gd name="connsiteY4" fmla="*/ 762904 h 762904"/>
                <a:gd name="connsiteX5" fmla="*/ 0 w 3878508"/>
                <a:gd name="connsiteY5" fmla="*/ 762903 h 762904"/>
                <a:gd name="connsiteX6" fmla="*/ 51426 w 3878508"/>
                <a:gd name="connsiteY6" fmla="*/ 720474 h 762904"/>
                <a:gd name="connsiteX7" fmla="*/ 191853 w 3878508"/>
                <a:gd name="connsiteY7" fmla="*/ 381451 h 762904"/>
                <a:gd name="connsiteX8" fmla="*/ 51426 w 3878508"/>
                <a:gd name="connsiteY8" fmla="*/ 42429 h 76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8508" h="762904">
                  <a:moveTo>
                    <a:pt x="2" y="0"/>
                  </a:moveTo>
                  <a:lnTo>
                    <a:pt x="3497056" y="0"/>
                  </a:lnTo>
                  <a:cubicBezTo>
                    <a:pt x="3707726" y="0"/>
                    <a:pt x="3878508" y="170782"/>
                    <a:pt x="3878508" y="381452"/>
                  </a:cubicBezTo>
                  <a:lnTo>
                    <a:pt x="3878507" y="381452"/>
                  </a:lnTo>
                  <a:cubicBezTo>
                    <a:pt x="3878507" y="592122"/>
                    <a:pt x="3707725" y="762904"/>
                    <a:pt x="3497055" y="762904"/>
                  </a:cubicBezTo>
                  <a:lnTo>
                    <a:pt x="0" y="762903"/>
                  </a:lnTo>
                  <a:lnTo>
                    <a:pt x="51426" y="720474"/>
                  </a:lnTo>
                  <a:cubicBezTo>
                    <a:pt x="138189" y="633710"/>
                    <a:pt x="191853" y="513848"/>
                    <a:pt x="191853" y="381451"/>
                  </a:cubicBezTo>
                  <a:cubicBezTo>
                    <a:pt x="191853" y="249055"/>
                    <a:pt x="138189" y="129192"/>
                    <a:pt x="51426" y="42429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lIns="396000" tIns="0" rIns="0" bIns="0" anchor="ctr">
              <a:normAutofit/>
            </a:bodyPr>
            <a:lstStyle/>
            <a:p>
              <a:pPr>
                <a:lnSpc>
                  <a:spcPct val="130000"/>
                </a:lnSpc>
                <a:defRPr/>
              </a:pPr>
              <a:endParaRPr lang="zh-CN" altLang="en-US" sz="1600" kern="0" dirty="0">
                <a:solidFill>
                  <a:srgbClr val="4D4D4D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7" name="MH_Other_3"/>
            <p:cNvSpPr/>
            <p:nvPr>
              <p:custDataLst>
                <p:tags r:id="rId4"/>
              </p:custDataLst>
            </p:nvPr>
          </p:nvSpPr>
          <p:spPr>
            <a:xfrm>
              <a:off x="5266530" y="3862389"/>
              <a:ext cx="762000" cy="763587"/>
            </a:xfrm>
            <a:prstGeom prst="ellipse">
              <a:avLst/>
            </a:prstGeom>
            <a:solidFill>
              <a:srgbClr val="FFFFFF"/>
            </a:solidFill>
            <a:ln w="5715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defRPr/>
              </a:pPr>
              <a:r>
                <a:rPr lang="en-US" altLang="zh-CN" sz="3600" i="1" kern="0" dirty="0">
                  <a:solidFill>
                    <a:schemeClr val="accent3"/>
                  </a:solidFill>
                  <a:latin typeface="Impact" panose="020B0806030902050204" pitchFamily="34" charset="0"/>
                </a:rPr>
                <a:t>3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6446744" y="3976416"/>
              <a:ext cx="3050642" cy="46642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fr-FR" altLang="zh-CN" sz="2000" b="1" dirty="0">
                  <a:solidFill>
                    <a:schemeClr val="bg1"/>
                  </a:solidFill>
                </a:rPr>
                <a:t>Ergo et TNV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711031" y="4862515"/>
            <a:ext cx="4169570" cy="700266"/>
            <a:chOff x="5266530" y="4811714"/>
            <a:chExt cx="4546601" cy="763587"/>
          </a:xfrm>
        </p:grpSpPr>
        <p:sp>
          <p:nvSpPr>
            <p:cNvPr id="18" name="MH_SubTitle_4"/>
            <p:cNvSpPr/>
            <p:nvPr>
              <p:custDataLst>
                <p:tags r:id="rId1"/>
              </p:custDataLst>
            </p:nvPr>
          </p:nvSpPr>
          <p:spPr>
            <a:xfrm>
              <a:off x="5934868" y="4811714"/>
              <a:ext cx="3878263" cy="763587"/>
            </a:xfrm>
            <a:custGeom>
              <a:avLst/>
              <a:gdLst>
                <a:gd name="connsiteX0" fmla="*/ 2 w 3878508"/>
                <a:gd name="connsiteY0" fmla="*/ 0 h 762904"/>
                <a:gd name="connsiteX1" fmla="*/ 3497056 w 3878508"/>
                <a:gd name="connsiteY1" fmla="*/ 0 h 762904"/>
                <a:gd name="connsiteX2" fmla="*/ 3878508 w 3878508"/>
                <a:gd name="connsiteY2" fmla="*/ 381452 h 762904"/>
                <a:gd name="connsiteX3" fmla="*/ 3878507 w 3878508"/>
                <a:gd name="connsiteY3" fmla="*/ 381452 h 762904"/>
                <a:gd name="connsiteX4" fmla="*/ 3497055 w 3878508"/>
                <a:gd name="connsiteY4" fmla="*/ 762904 h 762904"/>
                <a:gd name="connsiteX5" fmla="*/ 0 w 3878508"/>
                <a:gd name="connsiteY5" fmla="*/ 762903 h 762904"/>
                <a:gd name="connsiteX6" fmla="*/ 51426 w 3878508"/>
                <a:gd name="connsiteY6" fmla="*/ 720474 h 762904"/>
                <a:gd name="connsiteX7" fmla="*/ 191853 w 3878508"/>
                <a:gd name="connsiteY7" fmla="*/ 381451 h 762904"/>
                <a:gd name="connsiteX8" fmla="*/ 51426 w 3878508"/>
                <a:gd name="connsiteY8" fmla="*/ 42429 h 76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8508" h="762904">
                  <a:moveTo>
                    <a:pt x="2" y="0"/>
                  </a:moveTo>
                  <a:lnTo>
                    <a:pt x="3497056" y="0"/>
                  </a:lnTo>
                  <a:cubicBezTo>
                    <a:pt x="3707726" y="0"/>
                    <a:pt x="3878508" y="170782"/>
                    <a:pt x="3878508" y="381452"/>
                  </a:cubicBezTo>
                  <a:lnTo>
                    <a:pt x="3878507" y="381452"/>
                  </a:lnTo>
                  <a:cubicBezTo>
                    <a:pt x="3878507" y="592122"/>
                    <a:pt x="3707725" y="762904"/>
                    <a:pt x="3497055" y="762904"/>
                  </a:cubicBezTo>
                  <a:lnTo>
                    <a:pt x="0" y="762903"/>
                  </a:lnTo>
                  <a:lnTo>
                    <a:pt x="51426" y="720474"/>
                  </a:lnTo>
                  <a:cubicBezTo>
                    <a:pt x="138189" y="633710"/>
                    <a:pt x="191853" y="513848"/>
                    <a:pt x="191853" y="381451"/>
                  </a:cubicBezTo>
                  <a:cubicBezTo>
                    <a:pt x="191853" y="249055"/>
                    <a:pt x="138189" y="129192"/>
                    <a:pt x="51426" y="42429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lIns="396000" tIns="0" rIns="0" bIns="0" anchor="ctr">
              <a:normAutofit/>
            </a:bodyPr>
            <a:lstStyle/>
            <a:p>
              <a:pPr>
                <a:lnSpc>
                  <a:spcPct val="130000"/>
                </a:lnSpc>
                <a:defRPr/>
              </a:pPr>
              <a:endParaRPr lang="zh-CN" altLang="en-US" sz="1600" kern="0" dirty="0">
                <a:solidFill>
                  <a:srgbClr val="4D4D4D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9" name="MH_Other_4"/>
            <p:cNvSpPr/>
            <p:nvPr>
              <p:custDataLst>
                <p:tags r:id="rId2"/>
              </p:custDataLst>
            </p:nvPr>
          </p:nvSpPr>
          <p:spPr>
            <a:xfrm>
              <a:off x="5266530" y="4811714"/>
              <a:ext cx="762000" cy="763587"/>
            </a:xfrm>
            <a:prstGeom prst="ellipse">
              <a:avLst/>
            </a:prstGeom>
            <a:solidFill>
              <a:srgbClr val="FFFFFF"/>
            </a:solidFill>
            <a:ln w="57150" cap="flat" cmpd="sng" algn="ctr">
              <a:solidFill>
                <a:schemeClr val="accent4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defRPr/>
              </a:pPr>
              <a:r>
                <a:rPr lang="en-US" altLang="zh-CN" sz="3600" i="1" kern="0" dirty="0">
                  <a:solidFill>
                    <a:schemeClr val="accent4"/>
                  </a:solidFill>
                  <a:latin typeface="Impact" panose="020B0806030902050204" pitchFamily="34" charset="0"/>
                </a:rPr>
                <a:t>4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6446744" y="4925741"/>
              <a:ext cx="2925856" cy="46642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fr-FR" altLang="zh-CN" sz="2000" b="1" dirty="0">
                  <a:solidFill>
                    <a:schemeClr val="bg1"/>
                  </a:solidFill>
                </a:rPr>
                <a:t>Etude de cas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1851025" y="2071688"/>
            <a:ext cx="3378200" cy="3476625"/>
            <a:chOff x="982" y="1305"/>
            <a:chExt cx="2128" cy="2190"/>
          </a:xfrm>
          <a:solidFill>
            <a:srgbClr val="E38F90"/>
          </a:solidFill>
        </p:grpSpPr>
        <p:sp>
          <p:nvSpPr>
            <p:cNvPr id="28" name="Freeform 5"/>
            <p:cNvSpPr/>
            <p:nvPr/>
          </p:nvSpPr>
          <p:spPr bwMode="auto">
            <a:xfrm>
              <a:off x="1344" y="2104"/>
              <a:ext cx="715" cy="340"/>
            </a:xfrm>
            <a:custGeom>
              <a:avLst/>
              <a:gdLst>
                <a:gd name="T0" fmla="*/ 5 w 162"/>
                <a:gd name="T1" fmla="*/ 14 h 77"/>
                <a:gd name="T2" fmla="*/ 4 w 162"/>
                <a:gd name="T3" fmla="*/ 20 h 77"/>
                <a:gd name="T4" fmla="*/ 153 w 162"/>
                <a:gd name="T5" fmla="*/ 72 h 77"/>
                <a:gd name="T6" fmla="*/ 161 w 162"/>
                <a:gd name="T7" fmla="*/ 69 h 77"/>
                <a:gd name="T8" fmla="*/ 5 w 162"/>
                <a:gd name="T9" fmla="*/ 1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77">
                  <a:moveTo>
                    <a:pt x="5" y="14"/>
                  </a:moveTo>
                  <a:cubicBezTo>
                    <a:pt x="1" y="13"/>
                    <a:pt x="0" y="19"/>
                    <a:pt x="4" y="20"/>
                  </a:cubicBezTo>
                  <a:cubicBezTo>
                    <a:pt x="58" y="36"/>
                    <a:pt x="125" y="8"/>
                    <a:pt x="153" y="72"/>
                  </a:cubicBezTo>
                  <a:cubicBezTo>
                    <a:pt x="155" y="77"/>
                    <a:pt x="162" y="74"/>
                    <a:pt x="161" y="69"/>
                  </a:cubicBezTo>
                  <a:cubicBezTo>
                    <a:pt x="150" y="0"/>
                    <a:pt x="53" y="20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6"/>
            <p:cNvSpPr>
              <a:spLocks noEditPoints="1"/>
            </p:cNvSpPr>
            <p:nvPr/>
          </p:nvSpPr>
          <p:spPr bwMode="auto">
            <a:xfrm>
              <a:off x="1278" y="2683"/>
              <a:ext cx="927" cy="605"/>
            </a:xfrm>
            <a:custGeom>
              <a:avLst/>
              <a:gdLst>
                <a:gd name="T0" fmla="*/ 197 w 210"/>
                <a:gd name="T1" fmla="*/ 21 h 137"/>
                <a:gd name="T2" fmla="*/ 197 w 210"/>
                <a:gd name="T3" fmla="*/ 21 h 137"/>
                <a:gd name="T4" fmla="*/ 196 w 210"/>
                <a:gd name="T5" fmla="*/ 13 h 137"/>
                <a:gd name="T6" fmla="*/ 28 w 210"/>
                <a:gd name="T7" fmla="*/ 9 h 137"/>
                <a:gd name="T8" fmla="*/ 25 w 210"/>
                <a:gd name="T9" fmla="*/ 8 h 137"/>
                <a:gd name="T10" fmla="*/ 24 w 210"/>
                <a:gd name="T11" fmla="*/ 9 h 137"/>
                <a:gd name="T12" fmla="*/ 20 w 210"/>
                <a:gd name="T13" fmla="*/ 10 h 137"/>
                <a:gd name="T14" fmla="*/ 17 w 210"/>
                <a:gd name="T15" fmla="*/ 14 h 137"/>
                <a:gd name="T16" fmla="*/ 9 w 210"/>
                <a:gd name="T17" fmla="*/ 94 h 137"/>
                <a:gd name="T18" fmla="*/ 69 w 210"/>
                <a:gd name="T19" fmla="*/ 130 h 137"/>
                <a:gd name="T20" fmla="*/ 178 w 210"/>
                <a:gd name="T21" fmla="*/ 116 h 137"/>
                <a:gd name="T22" fmla="*/ 197 w 210"/>
                <a:gd name="T23" fmla="*/ 21 h 137"/>
                <a:gd name="T24" fmla="*/ 165 w 210"/>
                <a:gd name="T25" fmla="*/ 110 h 137"/>
                <a:gd name="T26" fmla="*/ 84 w 210"/>
                <a:gd name="T27" fmla="*/ 118 h 137"/>
                <a:gd name="T28" fmla="*/ 22 w 210"/>
                <a:gd name="T29" fmla="*/ 97 h 137"/>
                <a:gd name="T30" fmla="*/ 27 w 210"/>
                <a:gd name="T31" fmla="*/ 16 h 137"/>
                <a:gd name="T32" fmla="*/ 188 w 210"/>
                <a:gd name="T33" fmla="*/ 21 h 137"/>
                <a:gd name="T34" fmla="*/ 187 w 210"/>
                <a:gd name="T35" fmla="*/ 26 h 137"/>
                <a:gd name="T36" fmla="*/ 165 w 210"/>
                <a:gd name="T37" fmla="*/ 11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0" h="137">
                  <a:moveTo>
                    <a:pt x="197" y="21"/>
                  </a:moveTo>
                  <a:cubicBezTo>
                    <a:pt x="197" y="21"/>
                    <a:pt x="197" y="21"/>
                    <a:pt x="197" y="21"/>
                  </a:cubicBezTo>
                  <a:cubicBezTo>
                    <a:pt x="200" y="19"/>
                    <a:pt x="201" y="14"/>
                    <a:pt x="196" y="13"/>
                  </a:cubicBezTo>
                  <a:cubicBezTo>
                    <a:pt x="141" y="0"/>
                    <a:pt x="84" y="7"/>
                    <a:pt x="28" y="9"/>
                  </a:cubicBezTo>
                  <a:cubicBezTo>
                    <a:pt x="28" y="8"/>
                    <a:pt x="27" y="8"/>
                    <a:pt x="25" y="8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2" y="9"/>
                    <a:pt x="21" y="10"/>
                    <a:pt x="20" y="10"/>
                  </a:cubicBezTo>
                  <a:cubicBezTo>
                    <a:pt x="17" y="10"/>
                    <a:pt x="16" y="13"/>
                    <a:pt x="17" y="14"/>
                  </a:cubicBezTo>
                  <a:cubicBezTo>
                    <a:pt x="0" y="32"/>
                    <a:pt x="6" y="74"/>
                    <a:pt x="9" y="94"/>
                  </a:cubicBezTo>
                  <a:cubicBezTo>
                    <a:pt x="14" y="126"/>
                    <a:pt x="42" y="132"/>
                    <a:pt x="69" y="130"/>
                  </a:cubicBezTo>
                  <a:cubicBezTo>
                    <a:pt x="101" y="129"/>
                    <a:pt x="151" y="137"/>
                    <a:pt x="178" y="116"/>
                  </a:cubicBezTo>
                  <a:cubicBezTo>
                    <a:pt x="204" y="96"/>
                    <a:pt x="210" y="51"/>
                    <a:pt x="197" y="21"/>
                  </a:cubicBezTo>
                  <a:close/>
                  <a:moveTo>
                    <a:pt x="165" y="110"/>
                  </a:moveTo>
                  <a:cubicBezTo>
                    <a:pt x="143" y="123"/>
                    <a:pt x="108" y="117"/>
                    <a:pt x="84" y="118"/>
                  </a:cubicBezTo>
                  <a:cubicBezTo>
                    <a:pt x="61" y="119"/>
                    <a:pt x="32" y="125"/>
                    <a:pt x="22" y="97"/>
                  </a:cubicBezTo>
                  <a:cubicBezTo>
                    <a:pt x="12" y="73"/>
                    <a:pt x="16" y="40"/>
                    <a:pt x="27" y="16"/>
                  </a:cubicBezTo>
                  <a:cubicBezTo>
                    <a:pt x="80" y="17"/>
                    <a:pt x="134" y="14"/>
                    <a:pt x="188" y="21"/>
                  </a:cubicBezTo>
                  <a:cubicBezTo>
                    <a:pt x="187" y="23"/>
                    <a:pt x="187" y="24"/>
                    <a:pt x="187" y="26"/>
                  </a:cubicBezTo>
                  <a:cubicBezTo>
                    <a:pt x="195" y="53"/>
                    <a:pt x="191" y="94"/>
                    <a:pt x="165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7"/>
            <p:cNvSpPr/>
            <p:nvPr/>
          </p:nvSpPr>
          <p:spPr bwMode="auto">
            <a:xfrm>
              <a:off x="1366" y="2793"/>
              <a:ext cx="671" cy="128"/>
            </a:xfrm>
            <a:custGeom>
              <a:avLst/>
              <a:gdLst>
                <a:gd name="T0" fmla="*/ 146 w 152"/>
                <a:gd name="T1" fmla="*/ 18 h 29"/>
                <a:gd name="T2" fmla="*/ 8 w 152"/>
                <a:gd name="T3" fmla="*/ 7 h 29"/>
                <a:gd name="T4" fmla="*/ 5 w 152"/>
                <a:gd name="T5" fmla="*/ 15 h 29"/>
                <a:gd name="T6" fmla="*/ 143 w 152"/>
                <a:gd name="T7" fmla="*/ 27 h 29"/>
                <a:gd name="T8" fmla="*/ 146 w 152"/>
                <a:gd name="T9" fmla="*/ 1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9">
                  <a:moveTo>
                    <a:pt x="146" y="18"/>
                  </a:moveTo>
                  <a:cubicBezTo>
                    <a:pt x="103" y="0"/>
                    <a:pt x="52" y="16"/>
                    <a:pt x="8" y="7"/>
                  </a:cubicBezTo>
                  <a:cubicBezTo>
                    <a:pt x="2" y="6"/>
                    <a:pt x="0" y="13"/>
                    <a:pt x="5" y="15"/>
                  </a:cubicBezTo>
                  <a:cubicBezTo>
                    <a:pt x="49" y="29"/>
                    <a:pt x="98" y="19"/>
                    <a:pt x="143" y="27"/>
                  </a:cubicBezTo>
                  <a:cubicBezTo>
                    <a:pt x="150" y="28"/>
                    <a:pt x="152" y="20"/>
                    <a:pt x="14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8"/>
            <p:cNvSpPr>
              <a:spLocks noEditPoints="1"/>
            </p:cNvSpPr>
            <p:nvPr/>
          </p:nvSpPr>
          <p:spPr bwMode="auto">
            <a:xfrm>
              <a:off x="982" y="1305"/>
              <a:ext cx="2128" cy="2190"/>
            </a:xfrm>
            <a:custGeom>
              <a:avLst/>
              <a:gdLst>
                <a:gd name="T0" fmla="*/ 329 w 482"/>
                <a:gd name="T1" fmla="*/ 64 h 496"/>
                <a:gd name="T2" fmla="*/ 176 w 482"/>
                <a:gd name="T3" fmla="*/ 70 h 496"/>
                <a:gd name="T4" fmla="*/ 204 w 482"/>
                <a:gd name="T5" fmla="*/ 67 h 496"/>
                <a:gd name="T6" fmla="*/ 287 w 482"/>
                <a:gd name="T7" fmla="*/ 101 h 496"/>
                <a:gd name="T8" fmla="*/ 321 w 482"/>
                <a:gd name="T9" fmla="*/ 93 h 496"/>
                <a:gd name="T10" fmla="*/ 378 w 482"/>
                <a:gd name="T11" fmla="*/ 121 h 496"/>
                <a:gd name="T12" fmla="*/ 384 w 482"/>
                <a:gd name="T13" fmla="*/ 251 h 496"/>
                <a:gd name="T14" fmla="*/ 317 w 482"/>
                <a:gd name="T15" fmla="*/ 458 h 496"/>
                <a:gd name="T16" fmla="*/ 328 w 482"/>
                <a:gd name="T17" fmla="*/ 341 h 496"/>
                <a:gd name="T18" fmla="*/ 252 w 482"/>
                <a:gd name="T19" fmla="*/ 108 h 496"/>
                <a:gd name="T20" fmla="*/ 170 w 482"/>
                <a:gd name="T21" fmla="*/ 63 h 496"/>
                <a:gd name="T22" fmla="*/ 108 w 482"/>
                <a:gd name="T23" fmla="*/ 76 h 496"/>
                <a:gd name="T24" fmla="*/ 39 w 482"/>
                <a:gd name="T25" fmla="*/ 216 h 496"/>
                <a:gd name="T26" fmla="*/ 15 w 482"/>
                <a:gd name="T27" fmla="*/ 421 h 496"/>
                <a:gd name="T28" fmla="*/ 68 w 482"/>
                <a:gd name="T29" fmla="*/ 465 h 496"/>
                <a:gd name="T30" fmla="*/ 293 w 482"/>
                <a:gd name="T31" fmla="*/ 473 h 496"/>
                <a:gd name="T32" fmla="*/ 320 w 482"/>
                <a:gd name="T33" fmla="*/ 468 h 496"/>
                <a:gd name="T34" fmla="*/ 416 w 482"/>
                <a:gd name="T35" fmla="*/ 426 h 496"/>
                <a:gd name="T36" fmla="*/ 422 w 482"/>
                <a:gd name="T37" fmla="*/ 340 h 496"/>
                <a:gd name="T38" fmla="*/ 194 w 482"/>
                <a:gd name="T39" fmla="*/ 63 h 496"/>
                <a:gd name="T40" fmla="*/ 189 w 482"/>
                <a:gd name="T41" fmla="*/ 30 h 496"/>
                <a:gd name="T42" fmla="*/ 205 w 482"/>
                <a:gd name="T43" fmla="*/ 49 h 496"/>
                <a:gd name="T44" fmla="*/ 249 w 482"/>
                <a:gd name="T45" fmla="*/ 35 h 496"/>
                <a:gd name="T46" fmla="*/ 317 w 482"/>
                <a:gd name="T47" fmla="*/ 83 h 496"/>
                <a:gd name="T48" fmla="*/ 292 w 482"/>
                <a:gd name="T49" fmla="*/ 60 h 496"/>
                <a:gd name="T50" fmla="*/ 194 w 482"/>
                <a:gd name="T51" fmla="*/ 25 h 496"/>
                <a:gd name="T52" fmla="*/ 312 w 482"/>
                <a:gd name="T53" fmla="*/ 39 h 496"/>
                <a:gd name="T54" fmla="*/ 52 w 482"/>
                <a:gd name="T55" fmla="*/ 222 h 496"/>
                <a:gd name="T56" fmla="*/ 240 w 482"/>
                <a:gd name="T57" fmla="*/ 299 h 496"/>
                <a:gd name="T58" fmla="*/ 63 w 482"/>
                <a:gd name="T59" fmla="*/ 204 h 496"/>
                <a:gd name="T60" fmla="*/ 72 w 482"/>
                <a:gd name="T61" fmla="*/ 199 h 496"/>
                <a:gd name="T62" fmla="*/ 243 w 482"/>
                <a:gd name="T63" fmla="*/ 303 h 496"/>
                <a:gd name="T64" fmla="*/ 62 w 482"/>
                <a:gd name="T65" fmla="*/ 301 h 496"/>
                <a:gd name="T66" fmla="*/ 44 w 482"/>
                <a:gd name="T67" fmla="*/ 425 h 496"/>
                <a:gd name="T68" fmla="*/ 48 w 482"/>
                <a:gd name="T69" fmla="*/ 297 h 496"/>
                <a:gd name="T70" fmla="*/ 44 w 482"/>
                <a:gd name="T71" fmla="*/ 425 h 496"/>
                <a:gd name="T72" fmla="*/ 90 w 482"/>
                <a:gd name="T73" fmla="*/ 464 h 496"/>
                <a:gd name="T74" fmla="*/ 246 w 482"/>
                <a:gd name="T75" fmla="*/ 308 h 496"/>
                <a:gd name="T76" fmla="*/ 70 w 482"/>
                <a:gd name="T77" fmla="*/ 188 h 496"/>
                <a:gd name="T78" fmla="*/ 274 w 482"/>
                <a:gd name="T79" fmla="*/ 213 h 496"/>
                <a:gd name="T80" fmla="*/ 284 w 482"/>
                <a:gd name="T81" fmla="*/ 464 h 496"/>
                <a:gd name="T82" fmla="*/ 386 w 482"/>
                <a:gd name="T83" fmla="*/ 311 h 496"/>
                <a:gd name="T84" fmla="*/ 360 w 482"/>
                <a:gd name="T85" fmla="*/ 443 h 496"/>
                <a:gd name="T86" fmla="*/ 396 w 482"/>
                <a:gd name="T87" fmla="*/ 239 h 496"/>
                <a:gd name="T88" fmla="*/ 410 w 482"/>
                <a:gd name="T89" fmla="*/ 316 h 496"/>
                <a:gd name="T90" fmla="*/ 411 w 482"/>
                <a:gd name="T91" fmla="*/ 419 h 496"/>
                <a:gd name="T92" fmla="*/ 366 w 482"/>
                <a:gd name="T93" fmla="*/ 441 h 496"/>
                <a:gd name="T94" fmla="*/ 411 w 482"/>
                <a:gd name="T95" fmla="*/ 419 h 496"/>
                <a:gd name="T96" fmla="*/ 416 w 482"/>
                <a:gd name="T97" fmla="*/ 328 h 496"/>
                <a:gd name="T98" fmla="*/ 449 w 482"/>
                <a:gd name="T99" fmla="*/ 203 h 496"/>
                <a:gd name="T100" fmla="*/ 390 w 482"/>
                <a:gd name="T101" fmla="*/ 124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2" h="496">
                  <a:moveTo>
                    <a:pt x="470" y="196"/>
                  </a:moveTo>
                  <a:cubicBezTo>
                    <a:pt x="461" y="151"/>
                    <a:pt x="439" y="102"/>
                    <a:pt x="387" y="116"/>
                  </a:cubicBezTo>
                  <a:cubicBezTo>
                    <a:pt x="377" y="91"/>
                    <a:pt x="359" y="70"/>
                    <a:pt x="329" y="64"/>
                  </a:cubicBezTo>
                  <a:cubicBezTo>
                    <a:pt x="325" y="32"/>
                    <a:pt x="302" y="9"/>
                    <a:pt x="265" y="5"/>
                  </a:cubicBezTo>
                  <a:cubicBezTo>
                    <a:pt x="213" y="0"/>
                    <a:pt x="172" y="10"/>
                    <a:pt x="173" y="69"/>
                  </a:cubicBezTo>
                  <a:cubicBezTo>
                    <a:pt x="173" y="71"/>
                    <a:pt x="175" y="71"/>
                    <a:pt x="176" y="70"/>
                  </a:cubicBezTo>
                  <a:cubicBezTo>
                    <a:pt x="176" y="71"/>
                    <a:pt x="177" y="72"/>
                    <a:pt x="179" y="72"/>
                  </a:cubicBezTo>
                  <a:cubicBezTo>
                    <a:pt x="185" y="73"/>
                    <a:pt x="192" y="71"/>
                    <a:pt x="198" y="72"/>
                  </a:cubicBezTo>
                  <a:cubicBezTo>
                    <a:pt x="201" y="72"/>
                    <a:pt x="204" y="70"/>
                    <a:pt x="204" y="67"/>
                  </a:cubicBezTo>
                  <a:cubicBezTo>
                    <a:pt x="205" y="63"/>
                    <a:pt x="205" y="60"/>
                    <a:pt x="205" y="56"/>
                  </a:cubicBezTo>
                  <a:cubicBezTo>
                    <a:pt x="230" y="63"/>
                    <a:pt x="257" y="64"/>
                    <a:pt x="283" y="68"/>
                  </a:cubicBezTo>
                  <a:cubicBezTo>
                    <a:pt x="286" y="78"/>
                    <a:pt x="287" y="90"/>
                    <a:pt x="287" y="101"/>
                  </a:cubicBezTo>
                  <a:cubicBezTo>
                    <a:pt x="287" y="104"/>
                    <a:pt x="290" y="106"/>
                    <a:pt x="293" y="106"/>
                  </a:cubicBezTo>
                  <a:cubicBezTo>
                    <a:pt x="304" y="103"/>
                    <a:pt x="312" y="99"/>
                    <a:pt x="321" y="93"/>
                  </a:cubicBezTo>
                  <a:cubicBezTo>
                    <a:pt x="321" y="93"/>
                    <a:pt x="321" y="93"/>
                    <a:pt x="321" y="93"/>
                  </a:cubicBezTo>
                  <a:cubicBezTo>
                    <a:pt x="322" y="96"/>
                    <a:pt x="326" y="96"/>
                    <a:pt x="327" y="93"/>
                  </a:cubicBezTo>
                  <a:cubicBezTo>
                    <a:pt x="328" y="86"/>
                    <a:pt x="329" y="79"/>
                    <a:pt x="329" y="72"/>
                  </a:cubicBezTo>
                  <a:cubicBezTo>
                    <a:pt x="355" y="80"/>
                    <a:pt x="370" y="99"/>
                    <a:pt x="378" y="121"/>
                  </a:cubicBezTo>
                  <a:cubicBezTo>
                    <a:pt x="378" y="123"/>
                    <a:pt x="378" y="124"/>
                    <a:pt x="380" y="125"/>
                  </a:cubicBezTo>
                  <a:cubicBezTo>
                    <a:pt x="386" y="144"/>
                    <a:pt x="388" y="166"/>
                    <a:pt x="388" y="187"/>
                  </a:cubicBezTo>
                  <a:cubicBezTo>
                    <a:pt x="388" y="208"/>
                    <a:pt x="386" y="230"/>
                    <a:pt x="384" y="251"/>
                  </a:cubicBezTo>
                  <a:cubicBezTo>
                    <a:pt x="383" y="268"/>
                    <a:pt x="378" y="287"/>
                    <a:pt x="382" y="304"/>
                  </a:cubicBezTo>
                  <a:cubicBezTo>
                    <a:pt x="313" y="302"/>
                    <a:pt x="327" y="406"/>
                    <a:pt x="332" y="450"/>
                  </a:cubicBezTo>
                  <a:cubicBezTo>
                    <a:pt x="327" y="453"/>
                    <a:pt x="323" y="456"/>
                    <a:pt x="317" y="458"/>
                  </a:cubicBezTo>
                  <a:cubicBezTo>
                    <a:pt x="314" y="459"/>
                    <a:pt x="307" y="460"/>
                    <a:pt x="303" y="462"/>
                  </a:cubicBezTo>
                  <a:cubicBezTo>
                    <a:pt x="303" y="462"/>
                    <a:pt x="303" y="462"/>
                    <a:pt x="303" y="462"/>
                  </a:cubicBezTo>
                  <a:cubicBezTo>
                    <a:pt x="326" y="430"/>
                    <a:pt x="326" y="378"/>
                    <a:pt x="328" y="341"/>
                  </a:cubicBezTo>
                  <a:cubicBezTo>
                    <a:pt x="329" y="313"/>
                    <a:pt x="326" y="285"/>
                    <a:pt x="317" y="259"/>
                  </a:cubicBezTo>
                  <a:cubicBezTo>
                    <a:pt x="305" y="229"/>
                    <a:pt x="279" y="210"/>
                    <a:pt x="271" y="178"/>
                  </a:cubicBezTo>
                  <a:cubicBezTo>
                    <a:pt x="264" y="151"/>
                    <a:pt x="273" y="131"/>
                    <a:pt x="252" y="108"/>
                  </a:cubicBezTo>
                  <a:cubicBezTo>
                    <a:pt x="238" y="92"/>
                    <a:pt x="212" y="87"/>
                    <a:pt x="191" y="84"/>
                  </a:cubicBezTo>
                  <a:cubicBezTo>
                    <a:pt x="179" y="82"/>
                    <a:pt x="162" y="79"/>
                    <a:pt x="145" y="77"/>
                  </a:cubicBezTo>
                  <a:cubicBezTo>
                    <a:pt x="154" y="73"/>
                    <a:pt x="163" y="69"/>
                    <a:pt x="170" y="63"/>
                  </a:cubicBezTo>
                  <a:cubicBezTo>
                    <a:pt x="174" y="60"/>
                    <a:pt x="170" y="54"/>
                    <a:pt x="166" y="55"/>
                  </a:cubicBezTo>
                  <a:cubicBezTo>
                    <a:pt x="154" y="59"/>
                    <a:pt x="144" y="65"/>
                    <a:pt x="132" y="69"/>
                  </a:cubicBezTo>
                  <a:cubicBezTo>
                    <a:pt x="124" y="71"/>
                    <a:pt x="116" y="74"/>
                    <a:pt x="108" y="76"/>
                  </a:cubicBezTo>
                  <a:cubicBezTo>
                    <a:pt x="97" y="77"/>
                    <a:pt x="86" y="80"/>
                    <a:pt x="78" y="87"/>
                  </a:cubicBezTo>
                  <a:cubicBezTo>
                    <a:pt x="52" y="108"/>
                    <a:pt x="49" y="161"/>
                    <a:pt x="60" y="195"/>
                  </a:cubicBezTo>
                  <a:cubicBezTo>
                    <a:pt x="52" y="200"/>
                    <a:pt x="45" y="207"/>
                    <a:pt x="39" y="216"/>
                  </a:cubicBezTo>
                  <a:cubicBezTo>
                    <a:pt x="34" y="219"/>
                    <a:pt x="30" y="222"/>
                    <a:pt x="27" y="228"/>
                  </a:cubicBezTo>
                  <a:cubicBezTo>
                    <a:pt x="15" y="247"/>
                    <a:pt x="29" y="272"/>
                    <a:pt x="43" y="291"/>
                  </a:cubicBezTo>
                  <a:cubicBezTo>
                    <a:pt x="0" y="308"/>
                    <a:pt x="8" y="386"/>
                    <a:pt x="15" y="421"/>
                  </a:cubicBezTo>
                  <a:cubicBezTo>
                    <a:pt x="15" y="422"/>
                    <a:pt x="17" y="424"/>
                    <a:pt x="18" y="424"/>
                  </a:cubicBezTo>
                  <a:cubicBezTo>
                    <a:pt x="27" y="427"/>
                    <a:pt x="36" y="430"/>
                    <a:pt x="45" y="431"/>
                  </a:cubicBezTo>
                  <a:cubicBezTo>
                    <a:pt x="49" y="444"/>
                    <a:pt x="56" y="456"/>
                    <a:pt x="68" y="465"/>
                  </a:cubicBezTo>
                  <a:cubicBezTo>
                    <a:pt x="81" y="475"/>
                    <a:pt x="99" y="476"/>
                    <a:pt x="114" y="475"/>
                  </a:cubicBezTo>
                  <a:cubicBezTo>
                    <a:pt x="144" y="474"/>
                    <a:pt x="170" y="470"/>
                    <a:pt x="199" y="476"/>
                  </a:cubicBezTo>
                  <a:cubicBezTo>
                    <a:pt x="227" y="482"/>
                    <a:pt x="269" y="496"/>
                    <a:pt x="293" y="473"/>
                  </a:cubicBezTo>
                  <a:cubicBezTo>
                    <a:pt x="296" y="471"/>
                    <a:pt x="298" y="469"/>
                    <a:pt x="300" y="466"/>
                  </a:cubicBezTo>
                  <a:cubicBezTo>
                    <a:pt x="300" y="468"/>
                    <a:pt x="301" y="469"/>
                    <a:pt x="302" y="469"/>
                  </a:cubicBezTo>
                  <a:cubicBezTo>
                    <a:pt x="306" y="474"/>
                    <a:pt x="316" y="470"/>
                    <a:pt x="320" y="468"/>
                  </a:cubicBezTo>
                  <a:cubicBezTo>
                    <a:pt x="327" y="466"/>
                    <a:pt x="337" y="462"/>
                    <a:pt x="343" y="456"/>
                  </a:cubicBezTo>
                  <a:cubicBezTo>
                    <a:pt x="368" y="452"/>
                    <a:pt x="393" y="443"/>
                    <a:pt x="414" y="428"/>
                  </a:cubicBezTo>
                  <a:cubicBezTo>
                    <a:pt x="415" y="428"/>
                    <a:pt x="415" y="427"/>
                    <a:pt x="416" y="426"/>
                  </a:cubicBezTo>
                  <a:cubicBezTo>
                    <a:pt x="418" y="427"/>
                    <a:pt x="421" y="425"/>
                    <a:pt x="421" y="422"/>
                  </a:cubicBezTo>
                  <a:cubicBezTo>
                    <a:pt x="421" y="405"/>
                    <a:pt x="425" y="369"/>
                    <a:pt x="420" y="341"/>
                  </a:cubicBezTo>
                  <a:cubicBezTo>
                    <a:pt x="420" y="341"/>
                    <a:pt x="421" y="340"/>
                    <a:pt x="422" y="340"/>
                  </a:cubicBezTo>
                  <a:cubicBezTo>
                    <a:pt x="440" y="322"/>
                    <a:pt x="464" y="303"/>
                    <a:pt x="473" y="279"/>
                  </a:cubicBezTo>
                  <a:cubicBezTo>
                    <a:pt x="482" y="251"/>
                    <a:pt x="475" y="224"/>
                    <a:pt x="470" y="196"/>
                  </a:cubicBezTo>
                  <a:close/>
                  <a:moveTo>
                    <a:pt x="194" y="63"/>
                  </a:moveTo>
                  <a:cubicBezTo>
                    <a:pt x="189" y="64"/>
                    <a:pt x="183" y="65"/>
                    <a:pt x="178" y="66"/>
                  </a:cubicBezTo>
                  <a:cubicBezTo>
                    <a:pt x="177" y="66"/>
                    <a:pt x="176" y="66"/>
                    <a:pt x="176" y="67"/>
                  </a:cubicBezTo>
                  <a:cubicBezTo>
                    <a:pt x="178" y="54"/>
                    <a:pt x="181" y="40"/>
                    <a:pt x="189" y="30"/>
                  </a:cubicBezTo>
                  <a:cubicBezTo>
                    <a:pt x="192" y="30"/>
                    <a:pt x="194" y="31"/>
                    <a:pt x="197" y="31"/>
                  </a:cubicBezTo>
                  <a:cubicBezTo>
                    <a:pt x="193" y="40"/>
                    <a:pt x="194" y="53"/>
                    <a:pt x="194" y="63"/>
                  </a:cubicBezTo>
                  <a:close/>
                  <a:moveTo>
                    <a:pt x="205" y="49"/>
                  </a:moveTo>
                  <a:cubicBezTo>
                    <a:pt x="205" y="49"/>
                    <a:pt x="205" y="48"/>
                    <a:pt x="205" y="48"/>
                  </a:cubicBezTo>
                  <a:cubicBezTo>
                    <a:pt x="205" y="43"/>
                    <a:pt x="206" y="38"/>
                    <a:pt x="206" y="32"/>
                  </a:cubicBezTo>
                  <a:cubicBezTo>
                    <a:pt x="220" y="33"/>
                    <a:pt x="235" y="33"/>
                    <a:pt x="249" y="35"/>
                  </a:cubicBezTo>
                  <a:cubicBezTo>
                    <a:pt x="263" y="38"/>
                    <a:pt x="271" y="45"/>
                    <a:pt x="277" y="54"/>
                  </a:cubicBezTo>
                  <a:cubicBezTo>
                    <a:pt x="255" y="48"/>
                    <a:pt x="228" y="52"/>
                    <a:pt x="205" y="49"/>
                  </a:cubicBezTo>
                  <a:close/>
                  <a:moveTo>
                    <a:pt x="317" y="83"/>
                  </a:moveTo>
                  <a:cubicBezTo>
                    <a:pt x="310" y="88"/>
                    <a:pt x="304" y="92"/>
                    <a:pt x="296" y="95"/>
                  </a:cubicBezTo>
                  <a:cubicBezTo>
                    <a:pt x="296" y="85"/>
                    <a:pt x="295" y="75"/>
                    <a:pt x="293" y="66"/>
                  </a:cubicBezTo>
                  <a:cubicBezTo>
                    <a:pt x="294" y="65"/>
                    <a:pt x="294" y="62"/>
                    <a:pt x="292" y="60"/>
                  </a:cubicBezTo>
                  <a:cubicBezTo>
                    <a:pt x="291" y="60"/>
                    <a:pt x="291" y="60"/>
                    <a:pt x="291" y="60"/>
                  </a:cubicBezTo>
                  <a:cubicBezTo>
                    <a:pt x="287" y="48"/>
                    <a:pt x="279" y="37"/>
                    <a:pt x="266" y="31"/>
                  </a:cubicBezTo>
                  <a:cubicBezTo>
                    <a:pt x="246" y="22"/>
                    <a:pt x="216" y="21"/>
                    <a:pt x="194" y="25"/>
                  </a:cubicBezTo>
                  <a:cubicBezTo>
                    <a:pt x="195" y="23"/>
                    <a:pt x="196" y="22"/>
                    <a:pt x="198" y="21"/>
                  </a:cubicBezTo>
                  <a:cubicBezTo>
                    <a:pt x="214" y="9"/>
                    <a:pt x="239" y="12"/>
                    <a:pt x="257" y="14"/>
                  </a:cubicBezTo>
                  <a:cubicBezTo>
                    <a:pt x="278" y="15"/>
                    <a:pt x="300" y="20"/>
                    <a:pt x="312" y="39"/>
                  </a:cubicBezTo>
                  <a:cubicBezTo>
                    <a:pt x="320" y="52"/>
                    <a:pt x="319" y="67"/>
                    <a:pt x="320" y="82"/>
                  </a:cubicBezTo>
                  <a:cubicBezTo>
                    <a:pt x="319" y="82"/>
                    <a:pt x="318" y="82"/>
                    <a:pt x="317" y="83"/>
                  </a:cubicBezTo>
                  <a:close/>
                  <a:moveTo>
                    <a:pt x="52" y="222"/>
                  </a:moveTo>
                  <a:cubicBezTo>
                    <a:pt x="73" y="215"/>
                    <a:pt x="102" y="221"/>
                    <a:pt x="124" y="221"/>
                  </a:cubicBezTo>
                  <a:cubicBezTo>
                    <a:pt x="180" y="222"/>
                    <a:pt x="232" y="233"/>
                    <a:pt x="232" y="299"/>
                  </a:cubicBezTo>
                  <a:cubicBezTo>
                    <a:pt x="232" y="305"/>
                    <a:pt x="240" y="305"/>
                    <a:pt x="240" y="299"/>
                  </a:cubicBezTo>
                  <a:cubicBezTo>
                    <a:pt x="249" y="220"/>
                    <a:pt x="171" y="212"/>
                    <a:pt x="111" y="212"/>
                  </a:cubicBezTo>
                  <a:cubicBezTo>
                    <a:pt x="96" y="212"/>
                    <a:pt x="73" y="208"/>
                    <a:pt x="54" y="211"/>
                  </a:cubicBezTo>
                  <a:cubicBezTo>
                    <a:pt x="57" y="209"/>
                    <a:pt x="60" y="206"/>
                    <a:pt x="63" y="204"/>
                  </a:cubicBezTo>
                  <a:cubicBezTo>
                    <a:pt x="64" y="205"/>
                    <a:pt x="64" y="206"/>
                    <a:pt x="64" y="207"/>
                  </a:cubicBezTo>
                  <a:cubicBezTo>
                    <a:pt x="67" y="212"/>
                    <a:pt x="73" y="208"/>
                    <a:pt x="72" y="204"/>
                  </a:cubicBezTo>
                  <a:cubicBezTo>
                    <a:pt x="72" y="202"/>
                    <a:pt x="72" y="201"/>
                    <a:pt x="72" y="199"/>
                  </a:cubicBezTo>
                  <a:cubicBezTo>
                    <a:pt x="102" y="182"/>
                    <a:pt x="138" y="185"/>
                    <a:pt x="178" y="188"/>
                  </a:cubicBezTo>
                  <a:cubicBezTo>
                    <a:pt x="208" y="190"/>
                    <a:pt x="237" y="193"/>
                    <a:pt x="246" y="228"/>
                  </a:cubicBezTo>
                  <a:cubicBezTo>
                    <a:pt x="252" y="251"/>
                    <a:pt x="249" y="280"/>
                    <a:pt x="243" y="303"/>
                  </a:cubicBezTo>
                  <a:cubicBezTo>
                    <a:pt x="243" y="303"/>
                    <a:pt x="243" y="304"/>
                    <a:pt x="243" y="304"/>
                  </a:cubicBezTo>
                  <a:cubicBezTo>
                    <a:pt x="242" y="304"/>
                    <a:pt x="242" y="304"/>
                    <a:pt x="241" y="304"/>
                  </a:cubicBezTo>
                  <a:cubicBezTo>
                    <a:pt x="182" y="302"/>
                    <a:pt x="121" y="297"/>
                    <a:pt x="62" y="301"/>
                  </a:cubicBezTo>
                  <a:cubicBezTo>
                    <a:pt x="61" y="299"/>
                    <a:pt x="58" y="298"/>
                    <a:pt x="57" y="300"/>
                  </a:cubicBezTo>
                  <a:cubicBezTo>
                    <a:pt x="44" y="277"/>
                    <a:pt x="16" y="234"/>
                    <a:pt x="52" y="222"/>
                  </a:cubicBezTo>
                  <a:close/>
                  <a:moveTo>
                    <a:pt x="44" y="425"/>
                  </a:moveTo>
                  <a:cubicBezTo>
                    <a:pt x="29" y="420"/>
                    <a:pt x="24" y="414"/>
                    <a:pt x="22" y="399"/>
                  </a:cubicBezTo>
                  <a:cubicBezTo>
                    <a:pt x="20" y="387"/>
                    <a:pt x="20" y="375"/>
                    <a:pt x="20" y="362"/>
                  </a:cubicBezTo>
                  <a:cubicBezTo>
                    <a:pt x="21" y="336"/>
                    <a:pt x="28" y="315"/>
                    <a:pt x="48" y="297"/>
                  </a:cubicBezTo>
                  <a:cubicBezTo>
                    <a:pt x="50" y="300"/>
                    <a:pt x="53" y="303"/>
                    <a:pt x="55" y="305"/>
                  </a:cubicBezTo>
                  <a:cubicBezTo>
                    <a:pt x="55" y="305"/>
                    <a:pt x="55" y="305"/>
                    <a:pt x="55" y="306"/>
                  </a:cubicBezTo>
                  <a:cubicBezTo>
                    <a:pt x="48" y="340"/>
                    <a:pt x="35" y="387"/>
                    <a:pt x="44" y="425"/>
                  </a:cubicBezTo>
                  <a:close/>
                  <a:moveTo>
                    <a:pt x="284" y="464"/>
                  </a:moveTo>
                  <a:cubicBezTo>
                    <a:pt x="262" y="486"/>
                    <a:pt x="213" y="468"/>
                    <a:pt x="187" y="462"/>
                  </a:cubicBezTo>
                  <a:cubicBezTo>
                    <a:pt x="155" y="456"/>
                    <a:pt x="122" y="469"/>
                    <a:pt x="90" y="464"/>
                  </a:cubicBezTo>
                  <a:cubicBezTo>
                    <a:pt x="28" y="453"/>
                    <a:pt x="57" y="352"/>
                    <a:pt x="61" y="307"/>
                  </a:cubicBezTo>
                  <a:cubicBezTo>
                    <a:pt x="120" y="312"/>
                    <a:pt x="182" y="318"/>
                    <a:pt x="241" y="314"/>
                  </a:cubicBezTo>
                  <a:cubicBezTo>
                    <a:pt x="244" y="313"/>
                    <a:pt x="246" y="311"/>
                    <a:pt x="246" y="308"/>
                  </a:cubicBezTo>
                  <a:cubicBezTo>
                    <a:pt x="248" y="309"/>
                    <a:pt x="251" y="309"/>
                    <a:pt x="253" y="305"/>
                  </a:cubicBezTo>
                  <a:cubicBezTo>
                    <a:pt x="270" y="256"/>
                    <a:pt x="263" y="184"/>
                    <a:pt x="201" y="179"/>
                  </a:cubicBezTo>
                  <a:cubicBezTo>
                    <a:pt x="157" y="175"/>
                    <a:pt x="107" y="169"/>
                    <a:pt x="70" y="188"/>
                  </a:cubicBezTo>
                  <a:cubicBezTo>
                    <a:pt x="66" y="151"/>
                    <a:pt x="64" y="96"/>
                    <a:pt x="106" y="91"/>
                  </a:cubicBezTo>
                  <a:cubicBezTo>
                    <a:pt x="141" y="87"/>
                    <a:pt x="184" y="93"/>
                    <a:pt x="217" y="101"/>
                  </a:cubicBezTo>
                  <a:cubicBezTo>
                    <a:pt x="272" y="116"/>
                    <a:pt x="251" y="174"/>
                    <a:pt x="274" y="213"/>
                  </a:cubicBezTo>
                  <a:cubicBezTo>
                    <a:pt x="287" y="232"/>
                    <a:pt x="301" y="248"/>
                    <a:pt x="308" y="270"/>
                  </a:cubicBezTo>
                  <a:cubicBezTo>
                    <a:pt x="316" y="296"/>
                    <a:pt x="315" y="324"/>
                    <a:pt x="314" y="350"/>
                  </a:cubicBezTo>
                  <a:cubicBezTo>
                    <a:pt x="312" y="385"/>
                    <a:pt x="311" y="437"/>
                    <a:pt x="284" y="464"/>
                  </a:cubicBezTo>
                  <a:close/>
                  <a:moveTo>
                    <a:pt x="345" y="449"/>
                  </a:moveTo>
                  <a:cubicBezTo>
                    <a:pt x="344" y="447"/>
                    <a:pt x="341" y="446"/>
                    <a:pt x="338" y="447"/>
                  </a:cubicBezTo>
                  <a:cubicBezTo>
                    <a:pt x="336" y="402"/>
                    <a:pt x="322" y="311"/>
                    <a:pt x="386" y="311"/>
                  </a:cubicBezTo>
                  <a:cubicBezTo>
                    <a:pt x="395" y="311"/>
                    <a:pt x="401" y="316"/>
                    <a:pt x="405" y="324"/>
                  </a:cubicBezTo>
                  <a:cubicBezTo>
                    <a:pt x="405" y="325"/>
                    <a:pt x="406" y="325"/>
                    <a:pt x="406" y="325"/>
                  </a:cubicBezTo>
                  <a:cubicBezTo>
                    <a:pt x="352" y="335"/>
                    <a:pt x="345" y="398"/>
                    <a:pt x="360" y="443"/>
                  </a:cubicBezTo>
                  <a:cubicBezTo>
                    <a:pt x="360" y="444"/>
                    <a:pt x="360" y="444"/>
                    <a:pt x="360" y="444"/>
                  </a:cubicBezTo>
                  <a:cubicBezTo>
                    <a:pt x="355" y="446"/>
                    <a:pt x="350" y="448"/>
                    <a:pt x="345" y="449"/>
                  </a:cubicBezTo>
                  <a:close/>
                  <a:moveTo>
                    <a:pt x="396" y="239"/>
                  </a:moveTo>
                  <a:cubicBezTo>
                    <a:pt x="398" y="214"/>
                    <a:pt x="399" y="190"/>
                    <a:pt x="397" y="165"/>
                  </a:cubicBezTo>
                  <a:cubicBezTo>
                    <a:pt x="436" y="146"/>
                    <a:pt x="443" y="218"/>
                    <a:pt x="444" y="241"/>
                  </a:cubicBezTo>
                  <a:cubicBezTo>
                    <a:pt x="446" y="270"/>
                    <a:pt x="424" y="293"/>
                    <a:pt x="410" y="316"/>
                  </a:cubicBezTo>
                  <a:cubicBezTo>
                    <a:pt x="405" y="310"/>
                    <a:pt x="399" y="306"/>
                    <a:pt x="390" y="304"/>
                  </a:cubicBezTo>
                  <a:cubicBezTo>
                    <a:pt x="396" y="284"/>
                    <a:pt x="394" y="260"/>
                    <a:pt x="396" y="239"/>
                  </a:cubicBezTo>
                  <a:close/>
                  <a:moveTo>
                    <a:pt x="411" y="419"/>
                  </a:moveTo>
                  <a:cubicBezTo>
                    <a:pt x="410" y="419"/>
                    <a:pt x="410" y="419"/>
                    <a:pt x="409" y="419"/>
                  </a:cubicBezTo>
                  <a:cubicBezTo>
                    <a:pt x="395" y="428"/>
                    <a:pt x="381" y="436"/>
                    <a:pt x="366" y="442"/>
                  </a:cubicBezTo>
                  <a:cubicBezTo>
                    <a:pt x="366" y="442"/>
                    <a:pt x="366" y="442"/>
                    <a:pt x="366" y="441"/>
                  </a:cubicBezTo>
                  <a:cubicBezTo>
                    <a:pt x="359" y="402"/>
                    <a:pt x="357" y="341"/>
                    <a:pt x="409" y="334"/>
                  </a:cubicBezTo>
                  <a:cubicBezTo>
                    <a:pt x="409" y="334"/>
                    <a:pt x="409" y="334"/>
                    <a:pt x="409" y="334"/>
                  </a:cubicBezTo>
                  <a:cubicBezTo>
                    <a:pt x="416" y="360"/>
                    <a:pt x="410" y="401"/>
                    <a:pt x="411" y="419"/>
                  </a:cubicBezTo>
                  <a:close/>
                  <a:moveTo>
                    <a:pt x="457" y="285"/>
                  </a:moveTo>
                  <a:cubicBezTo>
                    <a:pt x="447" y="302"/>
                    <a:pt x="430" y="316"/>
                    <a:pt x="417" y="331"/>
                  </a:cubicBezTo>
                  <a:cubicBezTo>
                    <a:pt x="417" y="330"/>
                    <a:pt x="416" y="329"/>
                    <a:pt x="416" y="328"/>
                  </a:cubicBezTo>
                  <a:cubicBezTo>
                    <a:pt x="416" y="328"/>
                    <a:pt x="416" y="328"/>
                    <a:pt x="417" y="328"/>
                  </a:cubicBezTo>
                  <a:cubicBezTo>
                    <a:pt x="428" y="308"/>
                    <a:pt x="443" y="290"/>
                    <a:pt x="451" y="268"/>
                  </a:cubicBezTo>
                  <a:cubicBezTo>
                    <a:pt x="459" y="248"/>
                    <a:pt x="454" y="223"/>
                    <a:pt x="449" y="203"/>
                  </a:cubicBezTo>
                  <a:cubicBezTo>
                    <a:pt x="443" y="180"/>
                    <a:pt x="425" y="128"/>
                    <a:pt x="396" y="159"/>
                  </a:cubicBezTo>
                  <a:cubicBezTo>
                    <a:pt x="396" y="157"/>
                    <a:pt x="396" y="156"/>
                    <a:pt x="396" y="155"/>
                  </a:cubicBezTo>
                  <a:cubicBezTo>
                    <a:pt x="395" y="144"/>
                    <a:pt x="393" y="134"/>
                    <a:pt x="390" y="124"/>
                  </a:cubicBezTo>
                  <a:cubicBezTo>
                    <a:pt x="443" y="115"/>
                    <a:pt x="455" y="169"/>
                    <a:pt x="463" y="213"/>
                  </a:cubicBezTo>
                  <a:cubicBezTo>
                    <a:pt x="468" y="239"/>
                    <a:pt x="471" y="262"/>
                    <a:pt x="457" y="2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3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4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5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 p14:presetBounceEnd="5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2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 p14:presetBounceEnd="58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5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5">
            <a:extLst>
              <a:ext uri="{FF2B5EF4-FFF2-40B4-BE49-F238E27FC236}">
                <a16:creationId xmlns:a16="http://schemas.microsoft.com/office/drawing/2014/main" id="{5FBCA377-CF8C-4931-AEA2-3A2702ED39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chemeClr val="accent1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1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21" name="直接连接符 16">
            <a:extLst>
              <a:ext uri="{FF2B5EF4-FFF2-40B4-BE49-F238E27FC236}">
                <a16:creationId xmlns:a16="http://schemas.microsoft.com/office/drawing/2014/main" id="{C78E9F92-E8A0-4C15-8A5A-9D369262AA80}"/>
              </a:ext>
            </a:extLst>
          </p:cNvPr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>
            <a:off x="4524904" y="718968"/>
            <a:ext cx="3998912" cy="0"/>
          </a:xfrm>
          <a:prstGeom prst="line">
            <a:avLst/>
          </a:prstGeom>
          <a:noFill/>
          <a:ln w="28575" algn="ctr">
            <a:solidFill>
              <a:schemeClr val="accent1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矩形 16">
            <a:extLst>
              <a:ext uri="{FF2B5EF4-FFF2-40B4-BE49-F238E27FC236}">
                <a16:creationId xmlns:a16="http://schemas.microsoft.com/office/drawing/2014/main" id="{BDC2868A-9FF2-40F9-9212-3B1610946064}"/>
              </a:ext>
            </a:extLst>
          </p:cNvPr>
          <p:cNvSpPr/>
          <p:nvPr/>
        </p:nvSpPr>
        <p:spPr>
          <a:xfrm>
            <a:off x="4613804" y="290960"/>
            <a:ext cx="2938462" cy="3942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fr-FR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Présentation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椭圆 14">
            <a:extLst>
              <a:ext uri="{FF2B5EF4-FFF2-40B4-BE49-F238E27FC236}">
                <a16:creationId xmlns:a16="http://schemas.microsoft.com/office/drawing/2014/main" id="{86A9F0CB-F3A7-49B2-B2FD-B36E5E8EAD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481916" y="196682"/>
            <a:ext cx="1042988" cy="1044575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椭圆 15">
            <a:extLst>
              <a:ext uri="{FF2B5EF4-FFF2-40B4-BE49-F238E27FC236}">
                <a16:creationId xmlns:a16="http://schemas.microsoft.com/office/drawing/2014/main" id="{C9F8FF36-AA6A-4957-9AB6-BBC05E1225F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chemeClr val="accent1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1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15A87327-951B-8474-FBE9-0B420F649232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677334" y="1703389"/>
            <a:ext cx="10094130" cy="4496071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2017: Diplômé de l’IFE d’Alençon (P6)</a:t>
            </a:r>
          </a:p>
          <a:p>
            <a:endParaRPr lang="fr-FR" dirty="0"/>
          </a:p>
          <a:p>
            <a:r>
              <a:rPr lang="fr-FR" dirty="0"/>
              <a:t>2017 – 2019 : Ergothérapeute en libéral à CABEX 77 (« gros cabinet » d’ergothérapie) en Seine et Marne</a:t>
            </a:r>
          </a:p>
          <a:p>
            <a:endParaRPr lang="fr-FR" dirty="0"/>
          </a:p>
          <a:p>
            <a:r>
              <a:rPr lang="fr-FR" dirty="0"/>
              <a:t>2019 : Création de mon cabinet d’ergothérapie (sans cabinet) </a:t>
            </a:r>
            <a:r>
              <a:rPr lang="fr-FR" dirty="0" err="1"/>
              <a:t>Atlantic’Ergo</a:t>
            </a:r>
            <a:r>
              <a:rPr lang="fr-FR" dirty="0"/>
              <a:t> en Loire Atlantique</a:t>
            </a:r>
          </a:p>
          <a:p>
            <a:endParaRPr lang="fr-FR" dirty="0"/>
          </a:p>
          <a:p>
            <a:r>
              <a:rPr lang="fr-FR" dirty="0"/>
              <a:t>2020 : Membre du CA de la CPTS Pays de Retz (puis membre du bureau) et référent communication &amp; trouble des apprentissages</a:t>
            </a:r>
          </a:p>
          <a:p>
            <a:endParaRPr lang="fr-FR" dirty="0"/>
          </a:p>
          <a:p>
            <a:r>
              <a:rPr lang="fr-FR" dirty="0"/>
              <a:t>2024 : DU sur la Neuropsychologie de l’enfant et les troubles des apprentissages</a:t>
            </a:r>
          </a:p>
          <a:p>
            <a:endParaRPr lang="fr-FR" dirty="0"/>
          </a:p>
          <a:p>
            <a:r>
              <a:rPr lang="fr-FR" dirty="0"/>
              <a:t>Depuis 2024 : formateur à l’IFE d’Alençon sur le TDAH et les outils numériques en pédiatrie</a:t>
            </a:r>
          </a:p>
          <a:p>
            <a:endParaRPr lang="fr-FR" dirty="0"/>
          </a:p>
          <a:p>
            <a:r>
              <a:rPr lang="fr-FR" dirty="0"/>
              <a:t>Depuis 2026 : membre du Pôle d’Appui à la Scolarité de la circonscription de St Brévin les Pins</a:t>
            </a:r>
          </a:p>
        </p:txBody>
      </p:sp>
    </p:spTree>
    <p:extLst>
      <p:ext uri="{BB962C8B-B14F-4D97-AF65-F5344CB8AC3E}">
        <p14:creationId xmlns:p14="http://schemas.microsoft.com/office/powerpoint/2010/main" val="257582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>
            <a:extLst>
              <a:ext uri="{FF2B5EF4-FFF2-40B4-BE49-F238E27FC236}">
                <a16:creationId xmlns:a16="http://schemas.microsoft.com/office/drawing/2014/main" id="{92B4F27E-EF1F-4E93-AAD8-EDBAE593A7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81916" y="196682"/>
            <a:ext cx="1042988" cy="1044575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0D9C8D20-5837-466C-8B55-68785BFA03C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chemeClr val="accent2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2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DF1B9FE3-443E-4E52-9C89-8A28B1359ECF}"/>
              </a:ext>
            </a:extLst>
          </p:cNvPr>
          <p:cNvCxnSpPr>
            <a:cxnSpLocks noChangeShapeType="1"/>
            <a:stCxn id="15" idx="6"/>
          </p:cNvCxnSpPr>
          <p:nvPr>
            <p:custDataLst>
              <p:tags r:id="rId3"/>
            </p:custDataLst>
          </p:nvPr>
        </p:nvCxnSpPr>
        <p:spPr bwMode="auto">
          <a:xfrm>
            <a:off x="4524904" y="718968"/>
            <a:ext cx="3998912" cy="0"/>
          </a:xfrm>
          <a:prstGeom prst="line">
            <a:avLst/>
          </a:prstGeom>
          <a:noFill/>
          <a:ln w="28575" algn="ctr">
            <a:solidFill>
              <a:schemeClr val="accent2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矩形 16">
            <a:extLst>
              <a:ext uri="{FF2B5EF4-FFF2-40B4-BE49-F238E27FC236}">
                <a16:creationId xmlns:a16="http://schemas.microsoft.com/office/drawing/2014/main" id="{3BE496F6-5916-4069-B47B-03CADA377D56}"/>
              </a:ext>
            </a:extLst>
          </p:cNvPr>
          <p:cNvSpPr/>
          <p:nvPr/>
        </p:nvSpPr>
        <p:spPr>
          <a:xfrm>
            <a:off x="4613804" y="290960"/>
            <a:ext cx="2938462" cy="3942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fr-FR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L’ergothérapie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Google Shape;456;p34">
            <a:extLst>
              <a:ext uri="{FF2B5EF4-FFF2-40B4-BE49-F238E27FC236}">
                <a16:creationId xmlns:a16="http://schemas.microsoft.com/office/drawing/2014/main" id="{8B99EB90-F475-24C4-DBCB-016A4421D242}"/>
              </a:ext>
            </a:extLst>
          </p:cNvPr>
          <p:cNvSpPr txBox="1">
            <a:spLocks/>
          </p:cNvSpPr>
          <p:nvPr/>
        </p:nvSpPr>
        <p:spPr>
          <a:xfrm>
            <a:off x="395535" y="1135823"/>
            <a:ext cx="6114322" cy="50888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50000"/>
              </a:lnSpc>
              <a:buNone/>
            </a:pPr>
            <a:r>
              <a:rPr lang="fr-FR" sz="1800" dirty="0"/>
              <a:t>L’ergothérapeute (=</a:t>
            </a:r>
            <a:r>
              <a:rPr lang="fr-FR" sz="1800" i="1" dirty="0" err="1"/>
              <a:t>Occupationnal</a:t>
            </a:r>
            <a:r>
              <a:rPr lang="fr-FR" sz="1800" i="1" dirty="0"/>
              <a:t> </a:t>
            </a:r>
            <a:r>
              <a:rPr lang="fr-FR" sz="1800" i="1" dirty="0" err="1"/>
              <a:t>Therapist</a:t>
            </a:r>
            <a:r>
              <a:rPr lang="fr-FR" sz="1800" dirty="0"/>
              <a:t>) est le spécialiste </a:t>
            </a:r>
            <a:r>
              <a:rPr lang="fr-FR" sz="1800" b="1" dirty="0"/>
              <a:t>du rapport entre l’activité (ou occupation </a:t>
            </a:r>
            <a:r>
              <a:rPr lang="fr-FR" sz="1800" dirty="0"/>
              <a:t>en lien avec la terminologie internationale désignant l’ergothérapie) </a:t>
            </a:r>
            <a:r>
              <a:rPr lang="fr-FR" sz="1800" b="1" dirty="0"/>
              <a:t>et la santé</a:t>
            </a:r>
            <a:r>
              <a:rPr lang="fr-FR" sz="1800" dirty="0"/>
              <a:t>. Il mène des actions d’une part pour </a:t>
            </a:r>
            <a:r>
              <a:rPr lang="fr-FR" sz="1800" b="1" dirty="0"/>
              <a:t>prévenir et modifier </a:t>
            </a:r>
            <a:r>
              <a:rPr lang="fr-FR" sz="1800" dirty="0"/>
              <a:t>les activités délétères pour la santé, et d’autre part pour </a:t>
            </a:r>
            <a:r>
              <a:rPr lang="fr-FR" sz="1800" b="1" dirty="0"/>
              <a:t>assurer l’accès des individus aux occupations qu’ils veulent ou doivent faire et rendre possible leur accomplissement de façon sécurisée, autonome, indépendante et efficace.</a:t>
            </a:r>
          </a:p>
          <a:p>
            <a:pPr marL="0" lvl="0" indent="0" algn="just">
              <a:lnSpc>
                <a:spcPct val="150000"/>
              </a:lnSpc>
              <a:buNone/>
            </a:pPr>
            <a:endParaRPr lang="fr-FR" sz="1800" b="1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fr-FR" sz="2000" dirty="0"/>
              <a:t>Il prend en compte l’interaction entre</a:t>
            </a:r>
            <a:r>
              <a:rPr lang="fr-FR" sz="2000" b="1" dirty="0"/>
              <a:t> la personne, l’environnement et l'occupation.</a:t>
            </a:r>
            <a:endParaRPr lang="fr-FR" sz="20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fr-FR" sz="3600" b="1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0E8DD1B-25A2-56FE-855C-70129D943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103" y="1682438"/>
            <a:ext cx="5354066" cy="3995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15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>
            <a:extLst>
              <a:ext uri="{FF2B5EF4-FFF2-40B4-BE49-F238E27FC236}">
                <a16:creationId xmlns:a16="http://schemas.microsoft.com/office/drawing/2014/main" id="{92B4F27E-EF1F-4E93-AAD8-EDBAE593A7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81916" y="196682"/>
            <a:ext cx="1042988" cy="1044575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0D9C8D20-5837-466C-8B55-68785BFA03C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chemeClr val="accent2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2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DF1B9FE3-443E-4E52-9C89-8A28B1359ECF}"/>
              </a:ext>
            </a:extLst>
          </p:cNvPr>
          <p:cNvCxnSpPr>
            <a:cxnSpLocks noChangeShapeType="1"/>
            <a:stCxn id="15" idx="6"/>
          </p:cNvCxnSpPr>
          <p:nvPr>
            <p:custDataLst>
              <p:tags r:id="rId3"/>
            </p:custDataLst>
          </p:nvPr>
        </p:nvCxnSpPr>
        <p:spPr bwMode="auto">
          <a:xfrm>
            <a:off x="4524904" y="718968"/>
            <a:ext cx="3998912" cy="0"/>
          </a:xfrm>
          <a:prstGeom prst="line">
            <a:avLst/>
          </a:prstGeom>
          <a:noFill/>
          <a:ln w="28575" algn="ctr">
            <a:solidFill>
              <a:schemeClr val="accent2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矩形 16">
            <a:extLst>
              <a:ext uri="{FF2B5EF4-FFF2-40B4-BE49-F238E27FC236}">
                <a16:creationId xmlns:a16="http://schemas.microsoft.com/office/drawing/2014/main" id="{3BE496F6-5916-4069-B47B-03CADA377D56}"/>
              </a:ext>
            </a:extLst>
          </p:cNvPr>
          <p:cNvSpPr/>
          <p:nvPr/>
        </p:nvSpPr>
        <p:spPr>
          <a:xfrm>
            <a:off x="4613804" y="290960"/>
            <a:ext cx="2938462" cy="3942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fr-FR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L’ergothérapie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Google Shape;456;p34">
            <a:extLst>
              <a:ext uri="{FF2B5EF4-FFF2-40B4-BE49-F238E27FC236}">
                <a16:creationId xmlns:a16="http://schemas.microsoft.com/office/drawing/2014/main" id="{8B99EB90-F475-24C4-DBCB-016A4421D242}"/>
              </a:ext>
            </a:extLst>
          </p:cNvPr>
          <p:cNvSpPr txBox="1">
            <a:spLocks/>
          </p:cNvSpPr>
          <p:nvPr/>
        </p:nvSpPr>
        <p:spPr>
          <a:xfrm>
            <a:off x="395535" y="1135823"/>
            <a:ext cx="6114322" cy="50888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endParaRPr lang="fr-FR" sz="3600" b="1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F1617A1B-1515-A583-C7DC-C9380CC315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14" r="48381"/>
          <a:stretch/>
        </p:blipFill>
        <p:spPr bwMode="auto">
          <a:xfrm>
            <a:off x="463322" y="1382159"/>
            <a:ext cx="5704284" cy="5184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6077EB-9590-D5A0-8193-05BB731A3B2D}"/>
              </a:ext>
            </a:extLst>
          </p:cNvPr>
          <p:cNvSpPr txBox="1"/>
          <p:nvPr/>
        </p:nvSpPr>
        <p:spPr>
          <a:xfrm>
            <a:off x="6867631" y="1382159"/>
            <a:ext cx="4231003" cy="3693319"/>
          </a:xfrm>
          <a:prstGeom prst="rect">
            <a:avLst/>
          </a:prstGeom>
          <a:solidFill>
            <a:srgbClr val="F9F0D7"/>
          </a:solidFill>
        </p:spPr>
        <p:txBody>
          <a:bodyPr wrap="square" rtlCol="0">
            <a:spAutoFit/>
          </a:bodyPr>
          <a:lstStyle/>
          <a:p>
            <a:r>
              <a:rPr lang="fr-FR" sz="1800" b="1" dirty="0">
                <a:latin typeface="Figtree" charset="0"/>
              </a:rPr>
              <a:t>En partenariat avec :</a:t>
            </a:r>
          </a:p>
          <a:p>
            <a:endParaRPr lang="fr-FR" dirty="0">
              <a:latin typeface="Figtree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fr-FR" dirty="0">
                <a:latin typeface="Figtree" charset="0"/>
              </a:rPr>
              <a:t>L’équipe </a:t>
            </a:r>
            <a:r>
              <a:rPr lang="fr-FR" dirty="0" err="1">
                <a:latin typeface="Figtree" charset="0"/>
              </a:rPr>
              <a:t>pluri-disciplinaire</a:t>
            </a:r>
            <a:r>
              <a:rPr lang="fr-FR" dirty="0">
                <a:latin typeface="Figtree" charset="0"/>
              </a:rPr>
              <a:t>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>
                <a:latin typeface="Figtree" charset="0"/>
              </a:rPr>
              <a:t>Les travailleurs sociaux,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>
                <a:latin typeface="Figtree" charset="0"/>
              </a:rPr>
              <a:t>La famille,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>
                <a:latin typeface="Figtree" charset="0"/>
              </a:rPr>
              <a:t>L’école,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>
                <a:latin typeface="Figtree" charset="0"/>
              </a:rPr>
              <a:t>Le lieu de travail,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>
                <a:latin typeface="Figtree" charset="0"/>
              </a:rPr>
              <a:t>Le club de sport,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>
                <a:latin typeface="Figtree" charset="0"/>
              </a:rPr>
              <a:t>L’auto-école,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>
                <a:latin typeface="Figtree" charset="0"/>
              </a:rPr>
              <a:t>Les institutions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>
                <a:latin typeface="Figtree" charset="0"/>
              </a:rPr>
              <a:t>Etc.</a:t>
            </a:r>
          </a:p>
          <a:p>
            <a:endParaRPr lang="fr-FR" dirty="0">
              <a:latin typeface="Figtree" charset="0"/>
            </a:endParaRPr>
          </a:p>
          <a:p>
            <a:r>
              <a:rPr lang="fr-FR" dirty="0">
                <a:latin typeface="Figtree" charset="0"/>
                <a:sym typeface="Wingdings" pitchFamily="2" charset="2"/>
              </a:rPr>
              <a:t> L’entourage au sens large</a:t>
            </a:r>
            <a:endParaRPr lang="fr-FR" dirty="0">
              <a:latin typeface="Figtre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29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>
            <a:extLst>
              <a:ext uri="{FF2B5EF4-FFF2-40B4-BE49-F238E27FC236}">
                <a16:creationId xmlns:a16="http://schemas.microsoft.com/office/drawing/2014/main" id="{92B4F27E-EF1F-4E93-AAD8-EDBAE593A7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81916" y="196682"/>
            <a:ext cx="1042988" cy="1044575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0D9C8D20-5837-466C-8B55-68785BFA03C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chemeClr val="accent2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2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DF1B9FE3-443E-4E52-9C89-8A28B1359ECF}"/>
              </a:ext>
            </a:extLst>
          </p:cNvPr>
          <p:cNvCxnSpPr>
            <a:cxnSpLocks noChangeShapeType="1"/>
            <a:stCxn id="15" idx="6"/>
          </p:cNvCxnSpPr>
          <p:nvPr>
            <p:custDataLst>
              <p:tags r:id="rId3"/>
            </p:custDataLst>
          </p:nvPr>
        </p:nvCxnSpPr>
        <p:spPr bwMode="auto">
          <a:xfrm>
            <a:off x="4524904" y="718968"/>
            <a:ext cx="3998912" cy="0"/>
          </a:xfrm>
          <a:prstGeom prst="line">
            <a:avLst/>
          </a:prstGeom>
          <a:noFill/>
          <a:ln w="28575" algn="ctr">
            <a:solidFill>
              <a:schemeClr val="accent2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矩形 16">
            <a:extLst>
              <a:ext uri="{FF2B5EF4-FFF2-40B4-BE49-F238E27FC236}">
                <a16:creationId xmlns:a16="http://schemas.microsoft.com/office/drawing/2014/main" id="{3BE496F6-5916-4069-B47B-03CADA377D56}"/>
              </a:ext>
            </a:extLst>
          </p:cNvPr>
          <p:cNvSpPr/>
          <p:nvPr/>
        </p:nvSpPr>
        <p:spPr>
          <a:xfrm>
            <a:off x="4613804" y="290960"/>
            <a:ext cx="2938462" cy="3942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fr-FR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L’ergothérapie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Google Shape;456;p34">
            <a:extLst>
              <a:ext uri="{FF2B5EF4-FFF2-40B4-BE49-F238E27FC236}">
                <a16:creationId xmlns:a16="http://schemas.microsoft.com/office/drawing/2014/main" id="{8B99EB90-F475-24C4-DBCB-016A4421D242}"/>
              </a:ext>
            </a:extLst>
          </p:cNvPr>
          <p:cNvSpPr txBox="1">
            <a:spLocks/>
          </p:cNvSpPr>
          <p:nvPr/>
        </p:nvSpPr>
        <p:spPr>
          <a:xfrm>
            <a:off x="395535" y="1135823"/>
            <a:ext cx="6114322" cy="50888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endParaRPr lang="fr-FR" sz="36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FF2FDB-1ADA-9EBD-C851-EC3E85587B2A}"/>
              </a:ext>
            </a:extLst>
          </p:cNvPr>
          <p:cNvSpPr txBox="1"/>
          <p:nvPr/>
        </p:nvSpPr>
        <p:spPr>
          <a:xfrm>
            <a:off x="523515" y="1423312"/>
            <a:ext cx="112729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Figtree" charset="0"/>
              </a:rPr>
              <a:t>L’ergothérapie en pédiatrie consiste à </a:t>
            </a:r>
            <a:r>
              <a:rPr lang="fr-FR" b="1" dirty="0">
                <a:latin typeface="Figtree" charset="0"/>
              </a:rPr>
              <a:t>promouvoir l'autonomie et l'indépendance de l'enfant, afin de faciliter son quotidien et celui de sa famille (recommandation HAS).</a:t>
            </a:r>
          </a:p>
          <a:p>
            <a:endParaRPr lang="fr-FR" b="1" dirty="0">
              <a:latin typeface="Figtree" charset="0"/>
            </a:endParaRPr>
          </a:p>
          <a:p>
            <a:endParaRPr lang="fr-FR" b="1" dirty="0">
              <a:latin typeface="Figtree" charset="0"/>
            </a:endParaRPr>
          </a:p>
          <a:p>
            <a:r>
              <a:rPr lang="fr-FR" dirty="0">
                <a:latin typeface="Figtree" charset="0"/>
              </a:rPr>
              <a:t>Après un bilan, l’ergothérapeute est en mesure de dresser un portrait global du fonctionnement de l’enfant et de diriger les interventions pour favoriser son évolution.</a:t>
            </a:r>
          </a:p>
          <a:p>
            <a:endParaRPr lang="fr-FR" dirty="0">
              <a:latin typeface="Figtree" charset="0"/>
            </a:endParaRPr>
          </a:p>
          <a:p>
            <a:r>
              <a:rPr lang="fr-FR" dirty="0">
                <a:latin typeface="Figtree" charset="0"/>
              </a:rPr>
              <a:t> </a:t>
            </a:r>
          </a:p>
          <a:p>
            <a:r>
              <a:rPr lang="fr-FR" dirty="0">
                <a:latin typeface="Figtree" charset="0"/>
              </a:rPr>
              <a:t>Les interventions vont permettre de développer les capacités de l’enfant dans le but </a:t>
            </a:r>
            <a:r>
              <a:rPr lang="fr-FR" b="1" dirty="0">
                <a:latin typeface="Figtree" charset="0"/>
              </a:rPr>
              <a:t>d'améliorer ses performances dans les activités de la vie quotidienne</a:t>
            </a:r>
            <a:r>
              <a:rPr lang="fr-FR" dirty="0">
                <a:latin typeface="Figtree" charset="0"/>
              </a:rPr>
              <a:t>.</a:t>
            </a:r>
          </a:p>
          <a:p>
            <a:endParaRPr lang="fr-FR" dirty="0">
              <a:latin typeface="Figtree" charset="0"/>
            </a:endParaRPr>
          </a:p>
          <a:p>
            <a:r>
              <a:rPr lang="fr-FR" dirty="0">
                <a:latin typeface="Figtree" charset="0"/>
              </a:rPr>
              <a:t>​</a:t>
            </a:r>
          </a:p>
          <a:p>
            <a:r>
              <a:rPr lang="fr-FR" dirty="0">
                <a:latin typeface="Figtree" charset="0"/>
              </a:rPr>
              <a:t>L’ergothérapeute en pédiatrie utilise des interventions basées sur des preuves scientifiques pour développer les habiletés motrices, sociales, comportementales, cognitives et sensorielles de l’enfant.</a:t>
            </a:r>
          </a:p>
        </p:txBody>
      </p:sp>
    </p:spTree>
    <p:extLst>
      <p:ext uri="{BB962C8B-B14F-4D97-AF65-F5344CB8AC3E}">
        <p14:creationId xmlns:p14="http://schemas.microsoft.com/office/powerpoint/2010/main" val="100774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>
            <a:extLst>
              <a:ext uri="{FF2B5EF4-FFF2-40B4-BE49-F238E27FC236}">
                <a16:creationId xmlns:a16="http://schemas.microsoft.com/office/drawing/2014/main" id="{92B4F27E-EF1F-4E93-AAD8-EDBAE593A7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81916" y="196682"/>
            <a:ext cx="1042988" cy="1044575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0D9C8D20-5837-466C-8B55-68785BFA03C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chemeClr val="accent2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2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DF1B9FE3-443E-4E52-9C89-8A28B1359ECF}"/>
              </a:ext>
            </a:extLst>
          </p:cNvPr>
          <p:cNvCxnSpPr>
            <a:cxnSpLocks noChangeShapeType="1"/>
            <a:stCxn id="15" idx="6"/>
          </p:cNvCxnSpPr>
          <p:nvPr>
            <p:custDataLst>
              <p:tags r:id="rId3"/>
            </p:custDataLst>
          </p:nvPr>
        </p:nvCxnSpPr>
        <p:spPr bwMode="auto">
          <a:xfrm>
            <a:off x="4524904" y="718968"/>
            <a:ext cx="3998912" cy="0"/>
          </a:xfrm>
          <a:prstGeom prst="line">
            <a:avLst/>
          </a:prstGeom>
          <a:noFill/>
          <a:ln w="28575" algn="ctr">
            <a:solidFill>
              <a:schemeClr val="accent2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矩形 16">
            <a:extLst>
              <a:ext uri="{FF2B5EF4-FFF2-40B4-BE49-F238E27FC236}">
                <a16:creationId xmlns:a16="http://schemas.microsoft.com/office/drawing/2014/main" id="{3BE496F6-5916-4069-B47B-03CADA377D56}"/>
              </a:ext>
            </a:extLst>
          </p:cNvPr>
          <p:cNvSpPr/>
          <p:nvPr/>
        </p:nvSpPr>
        <p:spPr>
          <a:xfrm>
            <a:off x="4613804" y="290960"/>
            <a:ext cx="2938462" cy="3942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fr-FR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L’ergothérapie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Google Shape;456;p34">
            <a:extLst>
              <a:ext uri="{FF2B5EF4-FFF2-40B4-BE49-F238E27FC236}">
                <a16:creationId xmlns:a16="http://schemas.microsoft.com/office/drawing/2014/main" id="{8B99EB90-F475-24C4-DBCB-016A4421D242}"/>
              </a:ext>
            </a:extLst>
          </p:cNvPr>
          <p:cNvSpPr txBox="1">
            <a:spLocks/>
          </p:cNvSpPr>
          <p:nvPr/>
        </p:nvSpPr>
        <p:spPr>
          <a:xfrm>
            <a:off x="395535" y="1135823"/>
            <a:ext cx="6114322" cy="50888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endParaRPr lang="fr-FR" sz="3600" b="1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7DBBC29-915F-3667-607E-444138F06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046" y="1445903"/>
            <a:ext cx="10737908" cy="469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66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4">
            <a:extLst>
              <a:ext uri="{FF2B5EF4-FFF2-40B4-BE49-F238E27FC236}">
                <a16:creationId xmlns:a16="http://schemas.microsoft.com/office/drawing/2014/main" id="{15242A53-F557-C4B4-085D-253B81236F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81916" y="196682"/>
            <a:ext cx="1042988" cy="1044575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ECC261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椭圆 15">
            <a:extLst>
              <a:ext uri="{FF2B5EF4-FFF2-40B4-BE49-F238E27FC236}">
                <a16:creationId xmlns:a16="http://schemas.microsoft.com/office/drawing/2014/main" id="{012D562A-6861-445A-A739-BDF82499C18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rgbClr val="ECC261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3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4" name="直接连接符 16">
            <a:extLst>
              <a:ext uri="{FF2B5EF4-FFF2-40B4-BE49-F238E27FC236}">
                <a16:creationId xmlns:a16="http://schemas.microsoft.com/office/drawing/2014/main" id="{490D4603-63B1-EBA9-B13C-41DD956E6A7B}"/>
              </a:ext>
            </a:extLst>
          </p:cNvPr>
          <p:cNvCxnSpPr>
            <a:cxnSpLocks noChangeShapeType="1"/>
            <a:stCxn id="2" idx="6"/>
          </p:cNvCxnSpPr>
          <p:nvPr>
            <p:custDataLst>
              <p:tags r:id="rId3"/>
            </p:custDataLst>
          </p:nvPr>
        </p:nvCxnSpPr>
        <p:spPr bwMode="auto">
          <a:xfrm>
            <a:off x="4524904" y="718968"/>
            <a:ext cx="3998912" cy="0"/>
          </a:xfrm>
          <a:prstGeom prst="line">
            <a:avLst/>
          </a:prstGeom>
          <a:noFill/>
          <a:ln w="28575" algn="ctr">
            <a:solidFill>
              <a:srgbClr val="ECC261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矩形 16">
            <a:extLst>
              <a:ext uri="{FF2B5EF4-FFF2-40B4-BE49-F238E27FC236}">
                <a16:creationId xmlns:a16="http://schemas.microsoft.com/office/drawing/2014/main" id="{0086CF02-2B8C-C07D-E23F-FE27CF99AF7E}"/>
              </a:ext>
            </a:extLst>
          </p:cNvPr>
          <p:cNvSpPr/>
          <p:nvPr/>
        </p:nvSpPr>
        <p:spPr>
          <a:xfrm>
            <a:off x="4613804" y="290960"/>
            <a:ext cx="2938462" cy="3942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fr-FR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Ergo et TNV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A604629-3922-5A1B-7E5B-817C3829A456}"/>
              </a:ext>
            </a:extLst>
          </p:cNvPr>
          <p:cNvSpPr txBox="1"/>
          <p:nvPr/>
        </p:nvSpPr>
        <p:spPr>
          <a:xfrm>
            <a:off x="796954" y="1457576"/>
            <a:ext cx="1086374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/>
            <a:r>
              <a:rPr lang="fr-FR" dirty="0"/>
              <a:t>Et les Troubles Neuro-Visuels (TNV) dans tout ça ?</a:t>
            </a:r>
          </a:p>
          <a:p>
            <a:pPr lvl="1" algn="just"/>
            <a:endParaRPr lang="fr-FR" dirty="0"/>
          </a:p>
          <a:p>
            <a:pPr lvl="1" algn="just"/>
            <a:r>
              <a:rPr lang="fr-FR" dirty="0"/>
              <a:t>L’ergothérapeute a des tests normés dans sa boîte à outil dont les résultats seront forcément impactés si l’enfant présente un TNV  :</a:t>
            </a:r>
          </a:p>
          <a:p>
            <a:pPr lvl="1" algn="just"/>
            <a:endParaRPr lang="fr-FR" dirty="0"/>
          </a:p>
          <a:p>
            <a:pPr lvl="1" algn="just"/>
            <a:r>
              <a:rPr lang="fr-FR" dirty="0"/>
              <a:t>	- DTVP3/DTVA (perception visuelle : figure-fond, fermeture visuelle et constance de forme ; intégration </a:t>
            </a:r>
            <a:r>
              <a:rPr lang="fr-FR" dirty="0" err="1"/>
              <a:t>visuo-motrice</a:t>
            </a:r>
            <a:r>
              <a:rPr lang="fr-FR" dirty="0"/>
              <a:t> : copie de figure, recherche visuomotrice, rapidité visuomotrice et coordination </a:t>
            </a:r>
            <a:r>
              <a:rPr lang="fr-FR" dirty="0" err="1"/>
              <a:t>oculomanuelle</a:t>
            </a:r>
            <a:r>
              <a:rPr lang="fr-FR" dirty="0"/>
              <a:t>)</a:t>
            </a:r>
          </a:p>
          <a:p>
            <a:pPr lvl="1" algn="just"/>
            <a:r>
              <a:rPr lang="fr-FR" dirty="0"/>
              <a:t>	- </a:t>
            </a:r>
            <a:r>
              <a:rPr lang="fr-FR" dirty="0" err="1"/>
              <a:t>Nepsy</a:t>
            </a:r>
            <a:r>
              <a:rPr lang="fr-FR" dirty="0"/>
              <a:t> II (cubes, précision visuomotrice, etc.)</a:t>
            </a:r>
          </a:p>
          <a:p>
            <a:pPr lvl="1" algn="just"/>
            <a:r>
              <a:rPr lang="fr-FR" dirty="0"/>
              <a:t>	- VMI (copie de figures)</a:t>
            </a:r>
          </a:p>
          <a:p>
            <a:pPr lvl="1" algn="just"/>
            <a:r>
              <a:rPr lang="fr-FR" dirty="0"/>
              <a:t>	- tests moteurs (MABC3, perdue, etc.)</a:t>
            </a:r>
          </a:p>
          <a:p>
            <a:pPr lvl="1" algn="just"/>
            <a:r>
              <a:rPr lang="fr-FR" dirty="0"/>
              <a:t>	- tests écologiques (mise en situation dans les AVQ, tests sur le graphisme)</a:t>
            </a:r>
          </a:p>
          <a:p>
            <a:pPr lvl="1" algn="just"/>
            <a:r>
              <a:rPr lang="fr-FR" dirty="0"/>
              <a:t>	- etc. 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97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4">
            <a:extLst>
              <a:ext uri="{FF2B5EF4-FFF2-40B4-BE49-F238E27FC236}">
                <a16:creationId xmlns:a16="http://schemas.microsoft.com/office/drawing/2014/main" id="{15242A53-F557-C4B4-085D-253B81236F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81916" y="196682"/>
            <a:ext cx="1042988" cy="1044575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ECC261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椭圆 15">
            <a:extLst>
              <a:ext uri="{FF2B5EF4-FFF2-40B4-BE49-F238E27FC236}">
                <a16:creationId xmlns:a16="http://schemas.microsoft.com/office/drawing/2014/main" id="{012D562A-6861-445A-A739-BDF82499C18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rgbClr val="ECC261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3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4" name="直接连接符 16">
            <a:extLst>
              <a:ext uri="{FF2B5EF4-FFF2-40B4-BE49-F238E27FC236}">
                <a16:creationId xmlns:a16="http://schemas.microsoft.com/office/drawing/2014/main" id="{490D4603-63B1-EBA9-B13C-41DD956E6A7B}"/>
              </a:ext>
            </a:extLst>
          </p:cNvPr>
          <p:cNvCxnSpPr>
            <a:cxnSpLocks noChangeShapeType="1"/>
            <a:stCxn id="2" idx="6"/>
          </p:cNvCxnSpPr>
          <p:nvPr>
            <p:custDataLst>
              <p:tags r:id="rId3"/>
            </p:custDataLst>
          </p:nvPr>
        </p:nvCxnSpPr>
        <p:spPr bwMode="auto">
          <a:xfrm>
            <a:off x="4524904" y="718968"/>
            <a:ext cx="3998912" cy="0"/>
          </a:xfrm>
          <a:prstGeom prst="line">
            <a:avLst/>
          </a:prstGeom>
          <a:noFill/>
          <a:ln w="28575" algn="ctr">
            <a:solidFill>
              <a:srgbClr val="ECC261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矩形 16">
            <a:extLst>
              <a:ext uri="{FF2B5EF4-FFF2-40B4-BE49-F238E27FC236}">
                <a16:creationId xmlns:a16="http://schemas.microsoft.com/office/drawing/2014/main" id="{0086CF02-2B8C-C07D-E23F-FE27CF99AF7E}"/>
              </a:ext>
            </a:extLst>
          </p:cNvPr>
          <p:cNvSpPr/>
          <p:nvPr/>
        </p:nvSpPr>
        <p:spPr>
          <a:xfrm>
            <a:off x="4613804" y="290960"/>
            <a:ext cx="2938462" cy="3942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fr-FR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Ergo et TNV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2BF74C0-5E98-1651-47B1-0DF442DFD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5995" y="1638050"/>
            <a:ext cx="7240010" cy="3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6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4">
            <a:extLst>
              <a:ext uri="{FF2B5EF4-FFF2-40B4-BE49-F238E27FC236}">
                <a16:creationId xmlns:a16="http://schemas.microsoft.com/office/drawing/2014/main" id="{15242A53-F557-C4B4-085D-253B81236F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81916" y="196682"/>
            <a:ext cx="1042988" cy="1044575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ECC261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椭圆 15">
            <a:extLst>
              <a:ext uri="{FF2B5EF4-FFF2-40B4-BE49-F238E27FC236}">
                <a16:creationId xmlns:a16="http://schemas.microsoft.com/office/drawing/2014/main" id="{012D562A-6861-445A-A739-BDF82499C18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rgbClr val="ECC261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3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4" name="直接连接符 16">
            <a:extLst>
              <a:ext uri="{FF2B5EF4-FFF2-40B4-BE49-F238E27FC236}">
                <a16:creationId xmlns:a16="http://schemas.microsoft.com/office/drawing/2014/main" id="{490D4603-63B1-EBA9-B13C-41DD956E6A7B}"/>
              </a:ext>
            </a:extLst>
          </p:cNvPr>
          <p:cNvCxnSpPr>
            <a:cxnSpLocks noChangeShapeType="1"/>
            <a:stCxn id="2" idx="6"/>
          </p:cNvCxnSpPr>
          <p:nvPr>
            <p:custDataLst>
              <p:tags r:id="rId3"/>
            </p:custDataLst>
          </p:nvPr>
        </p:nvCxnSpPr>
        <p:spPr bwMode="auto">
          <a:xfrm>
            <a:off x="4524904" y="718968"/>
            <a:ext cx="3998912" cy="0"/>
          </a:xfrm>
          <a:prstGeom prst="line">
            <a:avLst/>
          </a:prstGeom>
          <a:noFill/>
          <a:ln w="28575" algn="ctr">
            <a:solidFill>
              <a:srgbClr val="ECC261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矩形 16">
            <a:extLst>
              <a:ext uri="{FF2B5EF4-FFF2-40B4-BE49-F238E27FC236}">
                <a16:creationId xmlns:a16="http://schemas.microsoft.com/office/drawing/2014/main" id="{0086CF02-2B8C-C07D-E23F-FE27CF99AF7E}"/>
              </a:ext>
            </a:extLst>
          </p:cNvPr>
          <p:cNvSpPr/>
          <p:nvPr/>
        </p:nvSpPr>
        <p:spPr>
          <a:xfrm>
            <a:off x="4613804" y="290960"/>
            <a:ext cx="2938462" cy="3942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fr-FR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Ergo et TNV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02D6B35-3897-ECEB-405F-582002DA97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1732" y="1785708"/>
            <a:ext cx="7068536" cy="328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97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14">
            <a:extLst>
              <a:ext uri="{FF2B5EF4-FFF2-40B4-BE49-F238E27FC236}">
                <a16:creationId xmlns:a16="http://schemas.microsoft.com/office/drawing/2014/main" id="{E469AE08-C7E1-4774-868A-EDB9E0D90A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81916" y="196682"/>
            <a:ext cx="1042988" cy="1044575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82C3C3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椭圆 15">
            <a:extLst>
              <a:ext uri="{FF2B5EF4-FFF2-40B4-BE49-F238E27FC236}">
                <a16:creationId xmlns:a16="http://schemas.microsoft.com/office/drawing/2014/main" id="{4C9E9230-A880-4170-9097-79E015C08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rgbClr val="82C3C3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4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47" name="直接连接符 16">
            <a:extLst>
              <a:ext uri="{FF2B5EF4-FFF2-40B4-BE49-F238E27FC236}">
                <a16:creationId xmlns:a16="http://schemas.microsoft.com/office/drawing/2014/main" id="{2EC9EEC8-98CD-46B7-8DD5-D3D201022B2D}"/>
              </a:ext>
            </a:extLst>
          </p:cNvPr>
          <p:cNvCxnSpPr>
            <a:cxnSpLocks noChangeShapeType="1"/>
            <a:stCxn id="32" idx="6"/>
          </p:cNvCxnSpPr>
          <p:nvPr>
            <p:custDataLst>
              <p:tags r:id="rId4"/>
            </p:custDataLst>
          </p:nvPr>
        </p:nvCxnSpPr>
        <p:spPr bwMode="auto">
          <a:xfrm>
            <a:off x="4524904" y="718968"/>
            <a:ext cx="3998912" cy="0"/>
          </a:xfrm>
          <a:prstGeom prst="line">
            <a:avLst/>
          </a:prstGeom>
          <a:noFill/>
          <a:ln w="28575" algn="ctr">
            <a:solidFill>
              <a:srgbClr val="82C3C3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矩形 16">
            <a:extLst>
              <a:ext uri="{FF2B5EF4-FFF2-40B4-BE49-F238E27FC236}">
                <a16:creationId xmlns:a16="http://schemas.microsoft.com/office/drawing/2014/main" id="{C6B7D8C5-5338-4E3B-AD20-5AAC91DC30BA}"/>
              </a:ext>
            </a:extLst>
          </p:cNvPr>
          <p:cNvSpPr/>
          <p:nvPr/>
        </p:nvSpPr>
        <p:spPr>
          <a:xfrm>
            <a:off x="4613804" y="290960"/>
            <a:ext cx="2938462" cy="3942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fr-FR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Etude de cas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F84158-8CE3-CB8B-BD22-86C76A991214}"/>
              </a:ext>
            </a:extLst>
          </p:cNvPr>
          <p:cNvSpPr txBox="1"/>
          <p:nvPr/>
        </p:nvSpPr>
        <p:spPr>
          <a:xfrm>
            <a:off x="523514" y="1207456"/>
            <a:ext cx="11313351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fr-FR" sz="3600" dirty="0"/>
              <a:t>Micheline*, 11 ans</a:t>
            </a:r>
          </a:p>
          <a:p>
            <a:pPr lvl="1" algn="just"/>
            <a:r>
              <a:rPr lang="fr-FR" dirty="0"/>
              <a:t>Reçue en ergo en avril 2021 pour des problématiques scolaires afin de trouver des outils pour compenser un graphisme et une lecture complexe. </a:t>
            </a:r>
          </a:p>
          <a:p>
            <a:pPr lvl="1" algn="just"/>
            <a:endParaRPr lang="fr-FR" dirty="0"/>
          </a:p>
          <a:p>
            <a:pPr lvl="1" algn="just"/>
            <a:r>
              <a:rPr lang="fr-FR" dirty="0"/>
              <a:t>En CM2 (c’est son 2</a:t>
            </a:r>
            <a:r>
              <a:rPr lang="fr-FR" baseline="30000" dirty="0"/>
              <a:t>e</a:t>
            </a:r>
            <a:r>
              <a:rPr lang="fr-FR" dirty="0"/>
              <a:t> CM2 suite à un redoublement), proposition SEGPA suite à la dernière équipe éducative</a:t>
            </a:r>
          </a:p>
          <a:p>
            <a:pPr lvl="1" algn="just"/>
            <a:r>
              <a:rPr lang="fr-FR" dirty="0"/>
              <a:t>Vit avec ses deux parents et ses 2 petits frères de 7 et 4 ans.</a:t>
            </a:r>
          </a:p>
          <a:p>
            <a:pPr lvl="1" algn="just"/>
            <a:r>
              <a:rPr lang="fr-FR" dirty="0"/>
              <a:t>Naissance : RAS</a:t>
            </a:r>
          </a:p>
          <a:p>
            <a:pPr lvl="1" algn="just"/>
            <a:r>
              <a:rPr lang="fr-FR" dirty="0"/>
              <a:t>Développement sensorimoteur : chutes fréquentes après l’acquisition de la marche</a:t>
            </a:r>
          </a:p>
          <a:p>
            <a:pPr lvl="1" algn="just"/>
            <a:r>
              <a:rPr lang="fr-FR" dirty="0"/>
              <a:t>Développement du langage : RAS</a:t>
            </a:r>
          </a:p>
          <a:p>
            <a:pPr lvl="1" algn="just"/>
            <a:r>
              <a:rPr lang="fr-FR" dirty="0"/>
              <a:t>Acquisition propreté : RAS</a:t>
            </a:r>
          </a:p>
          <a:p>
            <a:pPr lvl="1" algn="just"/>
            <a:r>
              <a:rPr lang="fr-FR" dirty="0"/>
              <a:t>Dernier point ophtalmo : mars 2021 </a:t>
            </a:r>
            <a:r>
              <a:rPr lang="fr-FR" dirty="0">
                <a:sym typeface="Wingdings" panose="05000000000000000000" pitchFamily="2" charset="2"/>
              </a:rPr>
              <a:t> Micheline porte des lunettes pour une forte hypermétropie.</a:t>
            </a:r>
          </a:p>
          <a:p>
            <a:pPr lvl="1" algn="just"/>
            <a:r>
              <a:rPr lang="fr-FR" dirty="0">
                <a:sym typeface="Wingdings" panose="05000000000000000000" pitchFamily="2" charset="2"/>
              </a:rPr>
              <a:t>Suivi en ortho depuis 2019 (hypothèse de trouble du langage écrit) et a été suivi par le RASED (psy + enseignant spé). Bilan en neuropsychologie début d’année 2021</a:t>
            </a:r>
          </a:p>
          <a:p>
            <a:pPr lvl="1" algn="just"/>
            <a:r>
              <a:rPr lang="fr-FR" dirty="0">
                <a:sym typeface="Wingdings" panose="05000000000000000000" pitchFamily="2" charset="2"/>
              </a:rPr>
              <a:t>Micheline m’informe qu’elle peut avoir des vertiges et des maux de tête. Lors de la lecture elle peut voir flou. </a:t>
            </a:r>
          </a:p>
          <a:p>
            <a:pPr lvl="1" algn="just"/>
            <a:endParaRPr lang="fr-FR" dirty="0">
              <a:sym typeface="Wingdings" panose="05000000000000000000" pitchFamily="2" charset="2"/>
            </a:endParaRPr>
          </a:p>
          <a:p>
            <a:pPr lvl="1" algn="just"/>
            <a:r>
              <a:rPr lang="fr-FR" sz="1400" dirty="0">
                <a:sym typeface="Wingdings" panose="05000000000000000000" pitchFamily="2" charset="2"/>
              </a:rPr>
              <a:t>*le nom a bien évidemment été modifié, vous vous en doutez, de plus le nombre de Micheline de 11 ans est relativement limité.</a:t>
            </a:r>
            <a:endParaRPr lang="fr-FR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42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14">
            <a:extLst>
              <a:ext uri="{FF2B5EF4-FFF2-40B4-BE49-F238E27FC236}">
                <a16:creationId xmlns:a16="http://schemas.microsoft.com/office/drawing/2014/main" id="{E469AE08-C7E1-4774-868A-EDB9E0D90A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81916" y="196682"/>
            <a:ext cx="1042988" cy="1044575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82C3C3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椭圆 15">
            <a:extLst>
              <a:ext uri="{FF2B5EF4-FFF2-40B4-BE49-F238E27FC236}">
                <a16:creationId xmlns:a16="http://schemas.microsoft.com/office/drawing/2014/main" id="{4C9E9230-A880-4170-9097-79E015C08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rgbClr val="82C3C3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4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47" name="直接连接符 16">
            <a:extLst>
              <a:ext uri="{FF2B5EF4-FFF2-40B4-BE49-F238E27FC236}">
                <a16:creationId xmlns:a16="http://schemas.microsoft.com/office/drawing/2014/main" id="{2EC9EEC8-98CD-46B7-8DD5-D3D201022B2D}"/>
              </a:ext>
            </a:extLst>
          </p:cNvPr>
          <p:cNvCxnSpPr>
            <a:cxnSpLocks noChangeShapeType="1"/>
            <a:stCxn id="32" idx="6"/>
          </p:cNvCxnSpPr>
          <p:nvPr>
            <p:custDataLst>
              <p:tags r:id="rId4"/>
            </p:custDataLst>
          </p:nvPr>
        </p:nvCxnSpPr>
        <p:spPr bwMode="auto">
          <a:xfrm>
            <a:off x="4524904" y="718968"/>
            <a:ext cx="3998912" cy="0"/>
          </a:xfrm>
          <a:prstGeom prst="line">
            <a:avLst/>
          </a:prstGeom>
          <a:noFill/>
          <a:ln w="28575" algn="ctr">
            <a:solidFill>
              <a:srgbClr val="82C3C3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矩形 16">
            <a:extLst>
              <a:ext uri="{FF2B5EF4-FFF2-40B4-BE49-F238E27FC236}">
                <a16:creationId xmlns:a16="http://schemas.microsoft.com/office/drawing/2014/main" id="{C6B7D8C5-5338-4E3B-AD20-5AAC91DC30BA}"/>
              </a:ext>
            </a:extLst>
          </p:cNvPr>
          <p:cNvSpPr/>
          <p:nvPr/>
        </p:nvSpPr>
        <p:spPr>
          <a:xfrm>
            <a:off x="4613804" y="290960"/>
            <a:ext cx="2938462" cy="3942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fr-FR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Etude de cas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82012E-4C80-8D7E-23C3-C43E45F3D5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3991" y="1510020"/>
            <a:ext cx="6484017" cy="520080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14">
            <a:extLst>
              <a:ext uri="{FF2B5EF4-FFF2-40B4-BE49-F238E27FC236}">
                <a16:creationId xmlns:a16="http://schemas.microsoft.com/office/drawing/2014/main" id="{E469AE08-C7E1-4774-868A-EDB9E0D90A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81916" y="196682"/>
            <a:ext cx="1042988" cy="1044575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82C3C3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椭圆 15">
            <a:extLst>
              <a:ext uri="{FF2B5EF4-FFF2-40B4-BE49-F238E27FC236}">
                <a16:creationId xmlns:a16="http://schemas.microsoft.com/office/drawing/2014/main" id="{4C9E9230-A880-4170-9097-79E015C08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rgbClr val="82C3C3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4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47" name="直接连接符 16">
            <a:extLst>
              <a:ext uri="{FF2B5EF4-FFF2-40B4-BE49-F238E27FC236}">
                <a16:creationId xmlns:a16="http://schemas.microsoft.com/office/drawing/2014/main" id="{2EC9EEC8-98CD-46B7-8DD5-D3D201022B2D}"/>
              </a:ext>
            </a:extLst>
          </p:cNvPr>
          <p:cNvCxnSpPr>
            <a:cxnSpLocks noChangeShapeType="1"/>
            <a:stCxn id="32" idx="6"/>
          </p:cNvCxnSpPr>
          <p:nvPr>
            <p:custDataLst>
              <p:tags r:id="rId4"/>
            </p:custDataLst>
          </p:nvPr>
        </p:nvCxnSpPr>
        <p:spPr bwMode="auto">
          <a:xfrm>
            <a:off x="4524904" y="718968"/>
            <a:ext cx="3998912" cy="0"/>
          </a:xfrm>
          <a:prstGeom prst="line">
            <a:avLst/>
          </a:prstGeom>
          <a:noFill/>
          <a:ln w="28575" algn="ctr">
            <a:solidFill>
              <a:srgbClr val="82C3C3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矩形 16">
            <a:extLst>
              <a:ext uri="{FF2B5EF4-FFF2-40B4-BE49-F238E27FC236}">
                <a16:creationId xmlns:a16="http://schemas.microsoft.com/office/drawing/2014/main" id="{C6B7D8C5-5338-4E3B-AD20-5AAC91DC30BA}"/>
              </a:ext>
            </a:extLst>
          </p:cNvPr>
          <p:cNvSpPr/>
          <p:nvPr/>
        </p:nvSpPr>
        <p:spPr>
          <a:xfrm>
            <a:off x="4613804" y="290960"/>
            <a:ext cx="2938462" cy="3942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fr-FR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Etude de cas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E89788-E202-630E-4E63-858E15CF15C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0" t="15055" r="23677" b="24721"/>
          <a:stretch/>
        </p:blipFill>
        <p:spPr bwMode="auto">
          <a:xfrm>
            <a:off x="879118" y="2366641"/>
            <a:ext cx="4257675" cy="28797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3B1F90-E500-03A9-FC6F-1FF7B7192B3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9" t="20632" r="6268" b="42379"/>
          <a:stretch/>
        </p:blipFill>
        <p:spPr bwMode="auto">
          <a:xfrm>
            <a:off x="6083035" y="1241255"/>
            <a:ext cx="5210175" cy="18954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3443C0-9999-5DB0-AC13-9D1B2450788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6" t="6828" r="29072" b="13568"/>
          <a:stretch/>
        </p:blipFill>
        <p:spPr bwMode="auto">
          <a:xfrm rot="5400000">
            <a:off x="7062522" y="3321218"/>
            <a:ext cx="3251200" cy="31991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830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14">
            <a:extLst>
              <a:ext uri="{FF2B5EF4-FFF2-40B4-BE49-F238E27FC236}">
                <a16:creationId xmlns:a16="http://schemas.microsoft.com/office/drawing/2014/main" id="{E469AE08-C7E1-4774-868A-EDB9E0D90A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81916" y="196682"/>
            <a:ext cx="1042988" cy="1044575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82C3C3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椭圆 15">
            <a:extLst>
              <a:ext uri="{FF2B5EF4-FFF2-40B4-BE49-F238E27FC236}">
                <a16:creationId xmlns:a16="http://schemas.microsoft.com/office/drawing/2014/main" id="{4C9E9230-A880-4170-9097-79E015C08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rgbClr val="82C3C3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4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47" name="直接连接符 16">
            <a:extLst>
              <a:ext uri="{FF2B5EF4-FFF2-40B4-BE49-F238E27FC236}">
                <a16:creationId xmlns:a16="http://schemas.microsoft.com/office/drawing/2014/main" id="{2EC9EEC8-98CD-46B7-8DD5-D3D201022B2D}"/>
              </a:ext>
            </a:extLst>
          </p:cNvPr>
          <p:cNvCxnSpPr>
            <a:cxnSpLocks noChangeShapeType="1"/>
            <a:stCxn id="32" idx="6"/>
          </p:cNvCxnSpPr>
          <p:nvPr>
            <p:custDataLst>
              <p:tags r:id="rId4"/>
            </p:custDataLst>
          </p:nvPr>
        </p:nvCxnSpPr>
        <p:spPr bwMode="auto">
          <a:xfrm>
            <a:off x="4524904" y="718968"/>
            <a:ext cx="3998912" cy="0"/>
          </a:xfrm>
          <a:prstGeom prst="line">
            <a:avLst/>
          </a:prstGeom>
          <a:noFill/>
          <a:ln w="28575" algn="ctr">
            <a:solidFill>
              <a:srgbClr val="82C3C3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矩形 16">
            <a:extLst>
              <a:ext uri="{FF2B5EF4-FFF2-40B4-BE49-F238E27FC236}">
                <a16:creationId xmlns:a16="http://schemas.microsoft.com/office/drawing/2014/main" id="{C6B7D8C5-5338-4E3B-AD20-5AAC91DC30BA}"/>
              </a:ext>
            </a:extLst>
          </p:cNvPr>
          <p:cNvSpPr/>
          <p:nvPr/>
        </p:nvSpPr>
        <p:spPr>
          <a:xfrm>
            <a:off x="4613804" y="290960"/>
            <a:ext cx="2938462" cy="3942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fr-FR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Etude de cas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F84158-8CE3-CB8B-BD22-86C76A991214}"/>
              </a:ext>
            </a:extLst>
          </p:cNvPr>
          <p:cNvSpPr txBox="1"/>
          <p:nvPr/>
        </p:nvSpPr>
        <p:spPr>
          <a:xfrm>
            <a:off x="523514" y="1207456"/>
            <a:ext cx="11313351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fr-FR" sz="3600" dirty="0" err="1"/>
              <a:t>Préco</a:t>
            </a:r>
            <a:r>
              <a:rPr lang="fr-FR" sz="3600" dirty="0"/>
              <a:t> ergo : 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agrandissement / aération des supports</a:t>
            </a:r>
          </a:p>
          <a:p>
            <a:pPr marL="742950" lvl="1" indent="-285750">
              <a:buFontTx/>
              <a:buChar char="-"/>
            </a:pPr>
            <a:endParaRPr lang="fr-FR" dirty="0"/>
          </a:p>
          <a:p>
            <a:pPr marL="742950" lvl="1" indent="-285750">
              <a:buFontTx/>
              <a:buChar char="-"/>
            </a:pPr>
            <a:r>
              <a:rPr lang="fr-FR" dirty="0"/>
              <a:t>réduction de la charge visuelle</a:t>
            </a:r>
          </a:p>
          <a:p>
            <a:pPr marL="742950" lvl="1" indent="-285750">
              <a:buFontTx/>
              <a:buChar char="-"/>
            </a:pPr>
            <a:endParaRPr lang="fr-FR" dirty="0"/>
          </a:p>
          <a:p>
            <a:pPr marL="742950" lvl="1" indent="-285750">
              <a:buFontTx/>
              <a:buChar char="-"/>
            </a:pPr>
            <a:r>
              <a:rPr lang="fr-FR" dirty="0"/>
              <a:t>guidage visuel (lignes, caches…)</a:t>
            </a:r>
          </a:p>
          <a:p>
            <a:pPr marL="742950" lvl="1" indent="-285750">
              <a:buFontTx/>
              <a:buChar char="-"/>
            </a:pPr>
            <a:endParaRPr lang="fr-FR" dirty="0"/>
          </a:p>
          <a:p>
            <a:pPr marL="742950" lvl="1" indent="-285750">
              <a:buFontTx/>
              <a:buChar char="-"/>
            </a:pPr>
            <a:r>
              <a:rPr lang="fr-FR" dirty="0"/>
              <a:t>utilisation du numérique</a:t>
            </a:r>
          </a:p>
          <a:p>
            <a:pPr marL="742950" lvl="1" indent="-285750">
              <a:buFontTx/>
              <a:buChar char="-"/>
            </a:pPr>
            <a:endParaRPr lang="fr-FR" dirty="0"/>
          </a:p>
          <a:p>
            <a:pPr marL="742950" lvl="1" indent="-285750">
              <a:buFontTx/>
              <a:buChar char="-"/>
            </a:pPr>
            <a:r>
              <a:rPr lang="fr-FR" dirty="0"/>
              <a:t>adaptation du placement en classe</a:t>
            </a:r>
          </a:p>
          <a:p>
            <a:pPr marL="742950" lvl="1" indent="-285750">
              <a:buFontTx/>
              <a:buChar char="-"/>
            </a:pPr>
            <a:endParaRPr lang="fr-FR" dirty="0"/>
          </a:p>
          <a:p>
            <a:pPr marL="742950" lvl="1" indent="-285750">
              <a:buFontTx/>
              <a:buChar char="-"/>
            </a:pPr>
            <a:r>
              <a:rPr lang="fr-FR" dirty="0"/>
              <a:t>temps majoré</a:t>
            </a:r>
          </a:p>
          <a:p>
            <a:pPr marL="742950" lvl="1" indent="-285750">
              <a:buFontTx/>
              <a:buChar char="-"/>
            </a:pPr>
            <a:endParaRPr lang="fr-FR" dirty="0"/>
          </a:p>
          <a:p>
            <a:pPr marL="742950" lvl="1" indent="-285750">
              <a:buFontTx/>
              <a:buChar char="-"/>
            </a:pPr>
            <a:r>
              <a:rPr lang="fr-FR" dirty="0"/>
              <a:t>Intervention en classe pour aider à la mise en place des outils/aménagements</a:t>
            </a:r>
          </a:p>
          <a:p>
            <a:pPr lvl="1"/>
            <a:endParaRPr lang="fr-FR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429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14">
            <a:extLst>
              <a:ext uri="{FF2B5EF4-FFF2-40B4-BE49-F238E27FC236}">
                <a16:creationId xmlns:a16="http://schemas.microsoft.com/office/drawing/2014/main" id="{E469AE08-C7E1-4774-868A-EDB9E0D90A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81916" y="196682"/>
            <a:ext cx="1042988" cy="1044575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82C3C3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椭圆 15">
            <a:extLst>
              <a:ext uri="{FF2B5EF4-FFF2-40B4-BE49-F238E27FC236}">
                <a16:creationId xmlns:a16="http://schemas.microsoft.com/office/drawing/2014/main" id="{4C9E9230-A880-4170-9097-79E015C08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rgbClr val="82C3C3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4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47" name="直接连接符 16">
            <a:extLst>
              <a:ext uri="{FF2B5EF4-FFF2-40B4-BE49-F238E27FC236}">
                <a16:creationId xmlns:a16="http://schemas.microsoft.com/office/drawing/2014/main" id="{2EC9EEC8-98CD-46B7-8DD5-D3D201022B2D}"/>
              </a:ext>
            </a:extLst>
          </p:cNvPr>
          <p:cNvCxnSpPr>
            <a:cxnSpLocks noChangeShapeType="1"/>
            <a:stCxn id="32" idx="6"/>
          </p:cNvCxnSpPr>
          <p:nvPr>
            <p:custDataLst>
              <p:tags r:id="rId4"/>
            </p:custDataLst>
          </p:nvPr>
        </p:nvCxnSpPr>
        <p:spPr bwMode="auto">
          <a:xfrm>
            <a:off x="4524904" y="718968"/>
            <a:ext cx="3998912" cy="0"/>
          </a:xfrm>
          <a:prstGeom prst="line">
            <a:avLst/>
          </a:prstGeom>
          <a:noFill/>
          <a:ln w="28575" algn="ctr">
            <a:solidFill>
              <a:srgbClr val="82C3C3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矩形 16">
            <a:extLst>
              <a:ext uri="{FF2B5EF4-FFF2-40B4-BE49-F238E27FC236}">
                <a16:creationId xmlns:a16="http://schemas.microsoft.com/office/drawing/2014/main" id="{C6B7D8C5-5338-4E3B-AD20-5AAC91DC30BA}"/>
              </a:ext>
            </a:extLst>
          </p:cNvPr>
          <p:cNvSpPr/>
          <p:nvPr/>
        </p:nvSpPr>
        <p:spPr>
          <a:xfrm>
            <a:off x="4613804" y="290960"/>
            <a:ext cx="2938462" cy="3942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fr-FR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Etude de cas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830B2A5-6BCD-FA05-0820-72C49A89512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804" y="1576864"/>
            <a:ext cx="3041445" cy="45621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792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14">
            <a:extLst>
              <a:ext uri="{FF2B5EF4-FFF2-40B4-BE49-F238E27FC236}">
                <a16:creationId xmlns:a16="http://schemas.microsoft.com/office/drawing/2014/main" id="{E469AE08-C7E1-4774-868A-EDB9E0D90A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81916" y="196682"/>
            <a:ext cx="1042988" cy="1044575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82C3C3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椭圆 15">
            <a:extLst>
              <a:ext uri="{FF2B5EF4-FFF2-40B4-BE49-F238E27FC236}">
                <a16:creationId xmlns:a16="http://schemas.microsoft.com/office/drawing/2014/main" id="{4C9E9230-A880-4170-9097-79E015C08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rgbClr val="82C3C3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4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47" name="直接连接符 16">
            <a:extLst>
              <a:ext uri="{FF2B5EF4-FFF2-40B4-BE49-F238E27FC236}">
                <a16:creationId xmlns:a16="http://schemas.microsoft.com/office/drawing/2014/main" id="{2EC9EEC8-98CD-46B7-8DD5-D3D201022B2D}"/>
              </a:ext>
            </a:extLst>
          </p:cNvPr>
          <p:cNvCxnSpPr>
            <a:cxnSpLocks noChangeShapeType="1"/>
            <a:stCxn id="32" idx="6"/>
          </p:cNvCxnSpPr>
          <p:nvPr>
            <p:custDataLst>
              <p:tags r:id="rId4"/>
            </p:custDataLst>
          </p:nvPr>
        </p:nvCxnSpPr>
        <p:spPr bwMode="auto">
          <a:xfrm>
            <a:off x="4524904" y="718968"/>
            <a:ext cx="3998912" cy="0"/>
          </a:xfrm>
          <a:prstGeom prst="line">
            <a:avLst/>
          </a:prstGeom>
          <a:noFill/>
          <a:ln w="28575" algn="ctr">
            <a:solidFill>
              <a:srgbClr val="82C3C3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矩形 16">
            <a:extLst>
              <a:ext uri="{FF2B5EF4-FFF2-40B4-BE49-F238E27FC236}">
                <a16:creationId xmlns:a16="http://schemas.microsoft.com/office/drawing/2014/main" id="{C6B7D8C5-5338-4E3B-AD20-5AAC91DC30BA}"/>
              </a:ext>
            </a:extLst>
          </p:cNvPr>
          <p:cNvSpPr/>
          <p:nvPr/>
        </p:nvSpPr>
        <p:spPr>
          <a:xfrm>
            <a:off x="4613804" y="290960"/>
            <a:ext cx="2938462" cy="3942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fr-FR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Etude de cas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C6ABDC1-3EDE-A2C4-3E00-64C39488D9BF}"/>
              </a:ext>
            </a:extLst>
          </p:cNvPr>
          <p:cNvSpPr txBox="1"/>
          <p:nvPr/>
        </p:nvSpPr>
        <p:spPr>
          <a:xfrm>
            <a:off x="724850" y="1517848"/>
            <a:ext cx="11313351" cy="3896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35" algn="just">
              <a:lnSpc>
                <a:spcPct val="115000"/>
              </a:lnSpc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Suite de l’accompagnement :</a:t>
            </a:r>
          </a:p>
          <a:p>
            <a:pPr marR="635" algn="just">
              <a:lnSpc>
                <a:spcPct val="115000"/>
              </a:lnSpc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635" indent="-285750" algn="just">
              <a:lnSpc>
                <a:spcPct val="115000"/>
              </a:lnSpc>
              <a:buFontTx/>
              <a:buChar char="-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bilan en orthoptie a été effectué en mai 2021. </a:t>
            </a:r>
          </a:p>
          <a:p>
            <a:pPr marL="285750" marR="635" indent="-285750" algn="just">
              <a:lnSpc>
                <a:spcPct val="115000"/>
              </a:lnSpc>
              <a:buFontTx/>
              <a:buChar char="-"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635" indent="-285750" algn="just">
              <a:lnSpc>
                <a:spcPct val="115000"/>
              </a:lnSpc>
              <a:buFontTx/>
              <a:buChar char="-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 :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une paralysie oculomotrice de l’oblique supérieur gauche certainement congénitale pouvant s’expliquer par la présence d’une fusion verticale importante de 5 deltas et d’un torticolis tête penchée sur l’épaule droite. »</a:t>
            </a:r>
          </a:p>
          <a:p>
            <a:pPr marL="285750" marR="635" indent="-285750" algn="just">
              <a:lnSpc>
                <a:spcPct val="115000"/>
              </a:lnSpc>
              <a:buFontTx/>
              <a:buChar char="-"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635" indent="-285750" algn="just">
              <a:lnSpc>
                <a:spcPct val="115000"/>
              </a:lnSpc>
              <a:buFontTx/>
              <a:buChar char="-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avis par un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strabologue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pour un examen complémentaire ainsi qu’un éventuel avis chirurgical sont demandés. </a:t>
            </a:r>
          </a:p>
          <a:p>
            <a:pPr marL="285750" marR="635" indent="-285750" algn="just">
              <a:lnSpc>
                <a:spcPct val="115000"/>
              </a:lnSpc>
              <a:buFontTx/>
              <a:buChar char="-"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635" indent="-285750" algn="just">
              <a:lnSpc>
                <a:spcPct val="115000"/>
              </a:lnSpc>
              <a:buFontTx/>
              <a:buChar char="-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Finalement opération réalisée </a:t>
            </a:r>
          </a:p>
          <a:p>
            <a:pPr marL="285750" marR="635" indent="-285750" algn="just">
              <a:lnSpc>
                <a:spcPct val="115000"/>
              </a:lnSpc>
              <a:buFontTx/>
              <a:buChar char="-"/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020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4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14">
            <a:extLst>
              <a:ext uri="{FF2B5EF4-FFF2-40B4-BE49-F238E27FC236}">
                <a16:creationId xmlns:a16="http://schemas.microsoft.com/office/drawing/2014/main" id="{E469AE08-C7E1-4774-868A-EDB9E0D90A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81916" y="196682"/>
            <a:ext cx="1042988" cy="1044575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82C3C3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椭圆 15">
            <a:extLst>
              <a:ext uri="{FF2B5EF4-FFF2-40B4-BE49-F238E27FC236}">
                <a16:creationId xmlns:a16="http://schemas.microsoft.com/office/drawing/2014/main" id="{4C9E9230-A880-4170-9097-79E015C08E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570816" y="287168"/>
            <a:ext cx="865188" cy="863600"/>
          </a:xfrm>
          <a:prstGeom prst="ellipse">
            <a:avLst/>
          </a:prstGeom>
          <a:solidFill>
            <a:srgbClr val="82C3C3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44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4</a:t>
            </a:r>
            <a:endParaRPr lang="zh-CN" altLang="en-US" sz="4400" kern="0" dirty="0">
              <a:solidFill>
                <a:prstClr val="white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cxnSp>
        <p:nvCxnSpPr>
          <p:cNvPr id="47" name="直接连接符 16">
            <a:extLst>
              <a:ext uri="{FF2B5EF4-FFF2-40B4-BE49-F238E27FC236}">
                <a16:creationId xmlns:a16="http://schemas.microsoft.com/office/drawing/2014/main" id="{2EC9EEC8-98CD-46B7-8DD5-D3D201022B2D}"/>
              </a:ext>
            </a:extLst>
          </p:cNvPr>
          <p:cNvCxnSpPr>
            <a:cxnSpLocks noChangeShapeType="1"/>
            <a:stCxn id="32" idx="6"/>
          </p:cNvCxnSpPr>
          <p:nvPr>
            <p:custDataLst>
              <p:tags r:id="rId4"/>
            </p:custDataLst>
          </p:nvPr>
        </p:nvCxnSpPr>
        <p:spPr bwMode="auto">
          <a:xfrm>
            <a:off x="4524904" y="718968"/>
            <a:ext cx="3998912" cy="0"/>
          </a:xfrm>
          <a:prstGeom prst="line">
            <a:avLst/>
          </a:prstGeom>
          <a:noFill/>
          <a:ln w="28575" algn="ctr">
            <a:solidFill>
              <a:srgbClr val="82C3C3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矩形 16">
            <a:extLst>
              <a:ext uri="{FF2B5EF4-FFF2-40B4-BE49-F238E27FC236}">
                <a16:creationId xmlns:a16="http://schemas.microsoft.com/office/drawing/2014/main" id="{C6B7D8C5-5338-4E3B-AD20-5AAC91DC30BA}"/>
              </a:ext>
            </a:extLst>
          </p:cNvPr>
          <p:cNvSpPr/>
          <p:nvPr/>
        </p:nvSpPr>
        <p:spPr>
          <a:xfrm>
            <a:off x="4613804" y="290960"/>
            <a:ext cx="2938462" cy="3942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fr-FR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Etude de cas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C6ABDC1-3EDE-A2C4-3E00-64C39488D9BF}"/>
              </a:ext>
            </a:extLst>
          </p:cNvPr>
          <p:cNvSpPr txBox="1"/>
          <p:nvPr/>
        </p:nvSpPr>
        <p:spPr>
          <a:xfrm>
            <a:off x="565460" y="2407081"/>
            <a:ext cx="11313351" cy="1547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635" algn="just">
              <a:lnSpc>
                <a:spcPct val="115000"/>
              </a:lnSpc>
            </a:pPr>
            <a:r>
              <a:rPr lang="fr-FR" sz="2800" dirty="0"/>
              <a:t>Devant un enfant en difficulté scolaire avec fatigue visuelle, lenteur et maladresse, il est essentiel de penser aux TNV pour éviter des erreurs d’orientation (dyslexie isolée, trouble attentionnel, etc.).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DE8432E-DCD6-4A31-C052-066043C86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385" y="4444330"/>
            <a:ext cx="285750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1920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99973" y="2505670"/>
            <a:ext cx="499207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altLang="zh-CN" sz="54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Merci de votre</a:t>
            </a:r>
          </a:p>
          <a:p>
            <a:pPr algn="ctr"/>
            <a:r>
              <a:rPr lang="fr-FR" altLang="zh-CN" sz="5400" dirty="0">
                <a:latin typeface="汉仪喵魂体W" panose="00020600040101010101" pitchFamily="18" charset="-122"/>
                <a:ea typeface="汉仪喵魂体W" panose="00020600040101010101" pitchFamily="18" charset="-122"/>
              </a:rPr>
              <a:t> attention !</a:t>
            </a:r>
            <a:endParaRPr lang="zh-CN" altLang="en-US" sz="5400" dirty="0">
              <a:latin typeface="汉仪喵魂体W" panose="00020600040101010101" pitchFamily="18" charset="-122"/>
              <a:ea typeface="汉仪喵魂体W" panose="00020600040101010101" pitchFamily="18" charset="-122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820140-271A-47A3-A172-CCA063707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784" y="2306320"/>
            <a:ext cx="4980432" cy="20751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SubTitle"/>
  <p:tag name="MH_ORDER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Other"/>
  <p:tag name="MH_ORDER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SubTitle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SubTitle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Other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SubTitle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Other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直接连接符 1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直接连接符 1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直接连接符 1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直接连接符 1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直接连接符 1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直接连接符 1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直接连接符 1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直接连接符 1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SubTitleText"/>
  <p:tag name="MH" val="20170627103010"/>
  <p:tag name="MH_LIBRARY" val="GRAPHIC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直接连接符 1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SubTitleText"/>
  <p:tag name="MH" val="20170627103010"/>
  <p:tag name="MH_LIBRARY" val="GRAPHIC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直接连接符 1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SubTitleText"/>
  <p:tag name="MH" val="20170627103010"/>
  <p:tag name="MH_LIBRARY" val="GRAPHIC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直接连接符 1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SubTitleText"/>
  <p:tag name="MH" val="20170627103010"/>
  <p:tag name="MH_LIBRARY" val="GRAPHIC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直接连接符 1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SubTitleText"/>
  <p:tag name="MH" val="20170627103010"/>
  <p:tag name="MH_LIBRARY" val="GRAPHIC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直接连接符 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SubTitleText"/>
  <p:tag name="MH" val="20170627103010"/>
  <p:tag name="MH_LIBRARY" val="GRAPHIC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直接连接符 1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SubTitleText"/>
  <p:tag name="MH" val="20170627103010"/>
  <p:tag name="MH_LIBRARY" val="GRAPHIC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Oval 1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305"/>
  <p:tag name="MH_LIBRARY" val="GRAPHIC"/>
  <p:tag name="MH_ORDER" val="直接连接符 16"/>
</p:tagLst>
</file>

<file path=ppt/theme/theme1.xml><?xml version="1.0" encoding="utf-8"?>
<a:theme xmlns:a="http://schemas.openxmlformats.org/drawingml/2006/main" name="Office 主题​​">
  <a:themeElements>
    <a:clrScheme name="自定义 4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38F90"/>
      </a:accent1>
      <a:accent2>
        <a:srgbClr val="AEC86D"/>
      </a:accent2>
      <a:accent3>
        <a:srgbClr val="ECC261"/>
      </a:accent3>
      <a:accent4>
        <a:srgbClr val="82C3C3"/>
      </a:accent4>
      <a:accent5>
        <a:srgbClr val="E38F90"/>
      </a:accent5>
      <a:accent6>
        <a:srgbClr val="AEC86D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1452</TotalTime>
  <Words>883</Words>
  <Application>Microsoft Macintosh PowerPoint</Application>
  <PresentationFormat>Grand écran</PresentationFormat>
  <Paragraphs>142</Paragraphs>
  <Slides>18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6" baseType="lpstr">
      <vt:lpstr>等线</vt:lpstr>
      <vt:lpstr>Arial</vt:lpstr>
      <vt:lpstr>Calibri</vt:lpstr>
      <vt:lpstr>Figtree</vt:lpstr>
      <vt:lpstr>Impact</vt:lpstr>
      <vt:lpstr>Wingdings</vt:lpstr>
      <vt:lpstr>汉仪喵魂体W</vt:lpstr>
      <vt:lpstr>Office 主题​​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http://www.ypppt.com/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Pierre Maciejewski</dc:creator>
  <cp:keywords>http:/www.ypppt.com</cp:keywords>
  <dc:description>http://www.ypppt.com/</dc:description>
  <cp:lastModifiedBy>stephanie Keromnes</cp:lastModifiedBy>
  <cp:revision>261</cp:revision>
  <dcterms:created xsi:type="dcterms:W3CDTF">2017-06-27T02:07:00Z</dcterms:created>
  <dcterms:modified xsi:type="dcterms:W3CDTF">2026-04-16T07:47:04Z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