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504" r:id="rId4"/>
    <p:sldId id="258" r:id="rId5"/>
    <p:sldId id="316" r:id="rId6"/>
    <p:sldId id="502" r:id="rId7"/>
    <p:sldId id="503" r:id="rId8"/>
    <p:sldId id="317" r:id="rId9"/>
    <p:sldId id="318" r:id="rId10"/>
    <p:sldId id="505" r:id="rId11"/>
    <p:sldId id="296" r:id="rId12"/>
    <p:sldId id="506" r:id="rId13"/>
  </p:sldIdLst>
  <p:sldSz cx="12192000" cy="6858000"/>
  <p:notesSz cx="68580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87500" autoAdjust="0"/>
  </p:normalViewPr>
  <p:slideViewPr>
    <p:cSldViewPr snapToGrid="0">
      <p:cViewPr varScale="1">
        <p:scale>
          <a:sx n="89" d="100"/>
          <a:sy n="89" d="100"/>
        </p:scale>
        <p:origin x="1336" y="16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9493440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87235526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257AEED-92DF-42A6-8C01-3F54EED2360F}" type="datetimeFigureOut">
              <a:rPr lang="fr-FR"/>
              <a:t>16/04/2026</a:t>
            </a:fld>
            <a:endParaRPr lang="fr-FR"/>
          </a:p>
        </p:txBody>
      </p:sp>
      <p:sp>
        <p:nvSpPr>
          <p:cNvPr id="53286792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133292788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12736300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173538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43DDEE-B8F1-4E73-826C-E42BF63B2105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2761433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802805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24463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99A0CD-E888-66EB-D7D8-166CE20307C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987447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0876283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202510981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A3A44AB-869B-8E47-8BB1-72EDE85B6B8F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47B7-F5DE-BAB6-040D-90019DA30D8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9874472" name="Slide Image Placeholder 1">
            <a:extLst>
              <a:ext uri="{FF2B5EF4-FFF2-40B4-BE49-F238E27FC236}">
                <a16:creationId xmlns:a16="http://schemas.microsoft.com/office/drawing/2014/main" id="{FD693923-0955-FD42-D611-E16D63D4E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08762837" name="Notes Placeholder 2">
            <a:extLst>
              <a:ext uri="{FF2B5EF4-FFF2-40B4-BE49-F238E27FC236}">
                <a16:creationId xmlns:a16="http://schemas.microsoft.com/office/drawing/2014/main" id="{1E9C2D14-13A7-395E-C729-FFF6372872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2025109810" name="Slide Number Placeholder 3">
            <a:extLst>
              <a:ext uri="{FF2B5EF4-FFF2-40B4-BE49-F238E27FC236}">
                <a16:creationId xmlns:a16="http://schemas.microsoft.com/office/drawing/2014/main" id="{4C634D7A-77B2-9BC2-F4C1-8EB4A50923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A3A44AB-869B-8E47-8BB1-72EDE85B6B8F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05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951861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67465422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6099969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CBB146A-0997-D596-30EE-1483DADA17B2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35523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062230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3470843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6504D64-6C75-F407-181B-EEAE1DB7DBDE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78026-4F68-1EE9-B77A-530B29DD4D7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355235" name="Slide Image Placeholder 1">
            <a:extLst>
              <a:ext uri="{FF2B5EF4-FFF2-40B4-BE49-F238E27FC236}">
                <a16:creationId xmlns:a16="http://schemas.microsoft.com/office/drawing/2014/main" id="{AF31916B-D598-B4CE-EA25-820A84BCF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06223014" name="Notes Placeholder 2">
            <a:extLst>
              <a:ext uri="{FF2B5EF4-FFF2-40B4-BE49-F238E27FC236}">
                <a16:creationId xmlns:a16="http://schemas.microsoft.com/office/drawing/2014/main" id="{065AF9D8-0996-E384-1552-1FF5725352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fr-FR" dirty="0"/>
              <a:t>Motilité : semble sans limitation, L. peut déplacer son œil gauche dans toutes les directions, l’œil droit part en divergence</a:t>
            </a:r>
          </a:p>
          <a:p>
            <a:r>
              <a:rPr lang="fr-FR" dirty="0"/>
              <a:t>Motricité conjuguée possible :</a:t>
            </a:r>
          </a:p>
          <a:p>
            <a:pPr marL="0" indent="0">
              <a:buNone/>
            </a:pPr>
            <a:r>
              <a:rPr lang="fr-FR" dirty="0"/>
              <a:t>	- Fixation : stable mais peu endurante, L. peut fixer 2 à 3 secondes un élément de 2 cm environ, elle repasse vite sur la fixation des visages qui l'entoure</a:t>
            </a:r>
          </a:p>
          <a:p>
            <a:pPr marL="0" indent="0">
              <a:buNone/>
            </a:pPr>
            <a:r>
              <a:rPr lang="fr-FR" dirty="0"/>
              <a:t>	- Poursuite : possible, L. arrive à suivre du regard une balle qui roule sur un rail</a:t>
            </a:r>
          </a:p>
          <a:p>
            <a:pPr marL="0" indent="0">
              <a:buNone/>
            </a:pPr>
            <a:r>
              <a:rPr lang="fr-FR" dirty="0"/>
              <a:t>	- Saccades: déclenchées avec de l'aide</a:t>
            </a:r>
          </a:p>
          <a:p>
            <a:r>
              <a:rPr lang="fr-FR" dirty="0"/>
              <a:t>Examen sous écran de près avec correction : une exophorie-tropie (=strabisme divergent) de 40 dioptries et une hauteur. Elle fixe majoritairement avec son œil gauche mais il lui arrive de prendre la fixation avec l’œil droit</a:t>
            </a:r>
          </a:p>
          <a:p>
            <a:pPr>
              <a:defRPr/>
            </a:pPr>
            <a:endParaRPr dirty="0"/>
          </a:p>
        </p:txBody>
      </p:sp>
      <p:sp>
        <p:nvSpPr>
          <p:cNvPr id="1934708437" name="Slide Number Placeholder 3">
            <a:extLst>
              <a:ext uri="{FF2B5EF4-FFF2-40B4-BE49-F238E27FC236}">
                <a16:creationId xmlns:a16="http://schemas.microsoft.com/office/drawing/2014/main" id="{18DFDB9D-7CB0-AC59-43C1-171609AFD2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6504D64-6C75-F407-181B-EEAE1DB7DBDE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771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D270B-CDC8-7A29-39FC-41B2C946BBB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355235" name="Slide Image Placeholder 1">
            <a:extLst>
              <a:ext uri="{FF2B5EF4-FFF2-40B4-BE49-F238E27FC236}">
                <a16:creationId xmlns:a16="http://schemas.microsoft.com/office/drawing/2014/main" id="{3975AFB6-6B39-308E-BFAF-CD563406D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06223014" name="Notes Placeholder 2">
            <a:extLst>
              <a:ext uri="{FF2B5EF4-FFF2-40B4-BE49-F238E27FC236}">
                <a16:creationId xmlns:a16="http://schemas.microsoft.com/office/drawing/2014/main" id="{AF9A7899-8488-ABD5-1A10-6139DCB6C2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 dirty="0"/>
              <a:t>Coordination : Elle a du mal à garder sa fixation dessus tout en déplaçant son bras. Cela donne l'impression qu'il est trop énergivore pour elle de faire les deux : fixer et lever son bras.</a:t>
            </a:r>
          </a:p>
          <a:p>
            <a:pPr>
              <a:defRPr/>
            </a:pPr>
            <a:r>
              <a:rPr lang="fr-FR" dirty="0"/>
              <a:t>Commande oculaire : qui devait parfois prendre la fixation et fausser le calibrage. </a:t>
            </a:r>
            <a:endParaRPr dirty="0"/>
          </a:p>
        </p:txBody>
      </p:sp>
      <p:sp>
        <p:nvSpPr>
          <p:cNvPr id="1934708437" name="Slide Number Placeholder 3">
            <a:extLst>
              <a:ext uri="{FF2B5EF4-FFF2-40B4-BE49-F238E27FC236}">
                <a16:creationId xmlns:a16="http://schemas.microsoft.com/office/drawing/2014/main" id="{BE9FCFCF-29E4-3562-054E-5BBEB03D63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6504D64-6C75-F407-181B-EEAE1DB7DBDE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242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7876039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08730611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3501494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F00B77-077C-6746-97A3-69E4C063A4BE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022019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6804763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fr-FR" dirty="0"/>
              <a:t>Modéliser = pointer les mots tout en les prononçant. </a:t>
            </a:r>
          </a:p>
          <a:p>
            <a:r>
              <a:rPr lang="fr-FR" dirty="0"/>
              <a:t>On ne modélise pas chaque mot prononcé mais des mots clefs, on n'attend pas de l’utilisateur de CAA qu’il reproduise, répète ce qu’on modélise</a:t>
            </a:r>
          </a:p>
          <a:p>
            <a:pPr>
              <a:defRPr/>
            </a:pPr>
            <a:r>
              <a:rPr lang="fr-FR" dirty="0"/>
              <a:t>Modéliser :</a:t>
            </a:r>
          </a:p>
          <a:p>
            <a:r>
              <a:rPr lang="fr-FR" dirty="0"/>
              <a:t> les temps d'échanges sociaux (bonjour/ comment vas tu ? / au revoir...)</a:t>
            </a:r>
          </a:p>
          <a:p>
            <a:r>
              <a:rPr lang="fr-FR" dirty="0"/>
              <a:t>.  les émotions que l'on pense comprendre chez Luna (fatigué, contente, excitée, pas envie...)</a:t>
            </a:r>
          </a:p>
          <a:p>
            <a:r>
              <a:rPr lang="fr-FR" dirty="0"/>
              <a:t>.  les choix d'activité: travail autour de la bouche/ des animaux...</a:t>
            </a:r>
          </a:p>
          <a:p>
            <a:r>
              <a:rPr lang="fr-FR" dirty="0"/>
              <a:t>.  permettre à Luna de dire oui/non, encore/c'est fini, j'aime/j'aime pas pendant une activité</a:t>
            </a:r>
          </a:p>
          <a:p>
            <a:r>
              <a:rPr lang="fr-FR" dirty="0"/>
              <a:t>.  travail de la compréhension, temps de jeux avec des animaux/ des fruits à mettre dans une boîte où l'on nomme l'objet qu'on prend.</a:t>
            </a:r>
          </a:p>
          <a:p>
            <a:pPr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8718085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ED64B7C-2048-0250-A0DA-CD7B7101FB3C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EDCFC-6F1A-035F-D7DE-373799EA53D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8022019" name="Slide Image Placeholder 1">
            <a:extLst>
              <a:ext uri="{FF2B5EF4-FFF2-40B4-BE49-F238E27FC236}">
                <a16:creationId xmlns:a16="http://schemas.microsoft.com/office/drawing/2014/main" id="{8B828CC6-47C4-DC71-EF3B-81566E518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680476303" name="Notes Placeholder 2">
            <a:extLst>
              <a:ext uri="{FF2B5EF4-FFF2-40B4-BE49-F238E27FC236}">
                <a16:creationId xmlns:a16="http://schemas.microsoft.com/office/drawing/2014/main" id="{00BB2663-732B-C54C-0B71-2CD9FB62CA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871808522" name="Slide Number Placeholder 3">
            <a:extLst>
              <a:ext uri="{FF2B5EF4-FFF2-40B4-BE49-F238E27FC236}">
                <a16:creationId xmlns:a16="http://schemas.microsoft.com/office/drawing/2014/main" id="{57EF1CF2-67C5-666F-75D9-15224B662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ED64B7C-2048-0250-A0DA-CD7B7101FB3C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1617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98063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7575821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fr-FR" dirty="0"/>
              <a:t>- partenariat avec la maman. Les proches doivent être acteurs ++ pour personnaliser le logiciel de CAA en fonction des besoins du jeune.</a:t>
            </a:r>
          </a:p>
          <a:p>
            <a:r>
              <a:rPr lang="fr-FR" dirty="0"/>
              <a:t>Echanger sur comment intégrer la CAA au quotidien, en modélisant, en la laissant toujours accessible.</a:t>
            </a:r>
          </a:p>
          <a:p>
            <a:r>
              <a:rPr lang="fr-FR" dirty="0"/>
              <a:t>Motiver en donnant des objectifs précis (ex: nommer où va Luna)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faire du lien avec les autres intervenants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personnels de la MAS pour les inciter à modéliser au quotidien</a:t>
            </a:r>
          </a:p>
          <a:p>
            <a:endParaRPr dirty="0"/>
          </a:p>
        </p:txBody>
      </p:sp>
      <p:sp>
        <p:nvSpPr>
          <p:cNvPr id="87455576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872779A-5B69-7DFB-BD41-01506AFB5D07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BAD04-FCED-A594-4452-E83848A1460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980632" name="Slide Image Placeholder 1">
            <a:extLst>
              <a:ext uri="{FF2B5EF4-FFF2-40B4-BE49-F238E27FC236}">
                <a16:creationId xmlns:a16="http://schemas.microsoft.com/office/drawing/2014/main" id="{87AAE466-20F2-2C18-CF6E-0139C3192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775758217" name="Notes Placeholder 2">
            <a:extLst>
              <a:ext uri="{FF2B5EF4-FFF2-40B4-BE49-F238E27FC236}">
                <a16:creationId xmlns:a16="http://schemas.microsoft.com/office/drawing/2014/main" id="{CE4C04D8-65FF-9B22-BC81-D747178AD7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r>
              <a:rPr lang="fr-FR" dirty="0"/>
              <a:t>- partenariat avec la maman. Les proches doivent être acteurs ++ pour personnaliser le logiciel de CAA en fonction des besoins du jeune.</a:t>
            </a:r>
          </a:p>
          <a:p>
            <a:r>
              <a:rPr lang="fr-FR" dirty="0"/>
              <a:t>Echanger sur comment intégrer la CAA au quotidien, en modélisant, en la laissant toujours accessible.</a:t>
            </a:r>
          </a:p>
          <a:p>
            <a:r>
              <a:rPr lang="fr-FR" dirty="0"/>
              <a:t>Motiver en donnant des objectifs précis (ex: nommer où va Luna)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faire du lien avec les autres intervenants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personnels de la MAS pour les inciter à modéliser au quotidien</a:t>
            </a:r>
          </a:p>
          <a:p>
            <a:endParaRPr dirty="0"/>
          </a:p>
        </p:txBody>
      </p:sp>
      <p:sp>
        <p:nvSpPr>
          <p:cNvPr id="874555763" name="Slide Number Placeholder 3">
            <a:extLst>
              <a:ext uri="{FF2B5EF4-FFF2-40B4-BE49-F238E27FC236}">
                <a16:creationId xmlns:a16="http://schemas.microsoft.com/office/drawing/2014/main" id="{2323CC74-5731-B06D-9260-F5260907CA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872779A-5B69-7DFB-BD41-01506AFB5D07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906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7187227" name="Title 1"/>
          <p:cNvSpPr>
            <a:spLocks noGrp="1"/>
          </p:cNvSpPr>
          <p:nvPr>
            <p:ph type="ctrTitle"/>
          </p:nvPr>
        </p:nvSpPr>
        <p:spPr bwMode="auto"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47256518" name="Subtitle 2"/>
          <p:cNvSpPr>
            <a:spLocks noGrp="1"/>
          </p:cNvSpPr>
          <p:nvPr>
            <p:ph type="subTitle" idx="1"/>
          </p:nvPr>
        </p:nvSpPr>
        <p:spPr bwMode="auto"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730072641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52858" y="6453386"/>
            <a:ext cx="1607944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81853662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584054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0385516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  <p:grpSp>
        <p:nvGrpSpPr>
          <p:cNvPr id="2127735785" name="Group 8"/>
          <p:cNvGrpSpPr/>
          <p:nvPr/>
        </p:nvGrpSpPr>
        <p:grpSpPr bwMode="auto"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391544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35188324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975694161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7679587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242126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285498" name="Title 1"/>
          <p:cNvSpPr>
            <a:spLocks noGrp="1"/>
          </p:cNvSpPr>
          <p:nvPr>
            <p:ph type="title"/>
          </p:nvPr>
        </p:nvSpPr>
        <p:spPr bwMode="auto"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848361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591670860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75161047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364547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  <p:sp>
        <p:nvSpPr>
          <p:cNvPr id="430277179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 extrusionOk="0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703753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6521728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371600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0939608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11964069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3662584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426961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649640" name="Title 1"/>
          <p:cNvSpPr>
            <a:spLocks noGrp="1"/>
          </p:cNvSpPr>
          <p:nvPr>
            <p:ph type="title"/>
          </p:nvPr>
        </p:nvSpPr>
        <p:spPr bwMode="auto"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7830779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13292246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371600" y="3305206"/>
            <a:ext cx="4443984" cy="25621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9248662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840392979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525014" y="3305206"/>
            <a:ext cx="4443984" cy="256219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20794692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424425461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88240608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14627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543008002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304453310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6830851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9835066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42975124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3178030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6797380" name="Rectangle 7" title="Background Shape"/>
          <p:cNvSpPr/>
          <p:nvPr/>
        </p:nvSpPr>
        <p:spPr bwMode="auto"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952482" name="Title 1"/>
          <p:cNvSpPr>
            <a:spLocks noGrp="1"/>
          </p:cNvSpPr>
          <p:nvPr>
            <p:ph type="title"/>
          </p:nvPr>
        </p:nvSpPr>
        <p:spPr bwMode="auto"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0231759" name="Content Placeholder 2"/>
          <p:cNvSpPr>
            <a:spLocks noGrp="1"/>
          </p:cNvSpPr>
          <p:nvPr>
            <p:ph idx="1"/>
          </p:nvPr>
        </p:nvSpPr>
        <p:spPr bwMode="auto"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093432138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2999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267025058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714454861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2397883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  <p:sp>
        <p:nvSpPr>
          <p:cNvPr id="915252484" name="Rectangle 8" title="Divider Bar"/>
          <p:cNvSpPr/>
          <p:nvPr/>
        </p:nvSpPr>
        <p:spPr bwMode="auto"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7588588" name="Rectangle 7" title="Background Shape"/>
          <p:cNvSpPr/>
          <p:nvPr/>
        </p:nvSpPr>
        <p:spPr bwMode="auto"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0636339" name="Title 1"/>
          <p:cNvSpPr>
            <a:spLocks noGrp="1"/>
          </p:cNvSpPr>
          <p:nvPr>
            <p:ph type="title"/>
          </p:nvPr>
        </p:nvSpPr>
        <p:spPr bwMode="auto"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209753532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330736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2999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</p:txBody>
      </p:sp>
      <p:sp>
        <p:nvSpPr>
          <p:cNvPr id="1856062210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430768542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2387592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  <p:sp>
        <p:nvSpPr>
          <p:cNvPr id="594450001" name="Rectangle 8" title="Divider Bar"/>
          <p:cNvSpPr/>
          <p:nvPr/>
        </p:nvSpPr>
        <p:spPr bwMode="auto"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584400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27689264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371600" y="2295525"/>
            <a:ext cx="9601200" cy="357187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25301352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63104467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8936438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4680695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9596561" y="624156"/>
            <a:ext cx="1565766" cy="5243244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217779047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371600" y="624156"/>
            <a:ext cx="8179641" cy="5243244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26173584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166818314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382482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010855" name="Title Placeholder 1"/>
          <p:cNvSpPr>
            <a:spLocks noGrp="1"/>
          </p:cNvSpPr>
          <p:nvPr>
            <p:ph type="title"/>
          </p:nvPr>
        </p:nvSpPr>
        <p:spPr bwMode="auto"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5431247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4112562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DE6118-2437-4B30-8E3C-4D2BE6020583}" type="datetimeFigureOut">
              <a:rPr lang="en-US"/>
              <a:t>4/16/26</a:t>
            </a:fld>
            <a:endParaRPr lang="en-US"/>
          </a:p>
        </p:txBody>
      </p:sp>
      <p:sp>
        <p:nvSpPr>
          <p:cNvPr id="60004128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058455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E57DC2-970A-4B3E-BB1C-7A09969E49DF}" type="slidenum">
              <a:rPr lang="en-US"/>
              <a:t>‹N°›</a:t>
            </a:fld>
            <a:endParaRPr lang="en-US"/>
          </a:p>
        </p:txBody>
      </p:sp>
      <p:sp>
        <p:nvSpPr>
          <p:cNvPr id="2005013828" name="Rectangle 8" title="Side bar"/>
          <p:cNvSpPr/>
          <p:nvPr/>
        </p:nvSpPr>
        <p:spPr bwMode="auto"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89000"/>
        </a:lnSpc>
        <a:spcBef>
          <a:spcPts val="0"/>
        </a:spcBef>
        <a:buNone/>
        <a:defRPr sz="44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>
        <a:lnSpc>
          <a:spcPct val="94000"/>
        </a:lnSpc>
        <a:spcBef>
          <a:spcPts val="1000"/>
        </a:spcBef>
        <a:spcAft>
          <a:spcPts val="200"/>
        </a:spcAft>
        <a:buFont typeface="Franklin Gothic Book"/>
        <a:buChar char="■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2000" i="1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8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1800" i="1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6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1600" i="1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40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–"/>
        <a:defRPr sz="1400" i="1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>
        <a:lnSpc>
          <a:spcPct val="94000"/>
        </a:lnSpc>
        <a:spcBef>
          <a:spcPts val="500"/>
        </a:spcBef>
        <a:spcAft>
          <a:spcPts val="200"/>
        </a:spcAft>
        <a:buFont typeface="Franklin Gothic Book"/>
        <a:buChar char="■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971784" name="Titr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sz="4500" dirty="0"/>
              <a:t>Le visuel au service de la communication malgré Les troubles neuro-visuels</a:t>
            </a:r>
            <a:endParaRPr sz="4500" dirty="0"/>
          </a:p>
        </p:txBody>
      </p:sp>
      <p:sp>
        <p:nvSpPr>
          <p:cNvPr id="201668731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766049" y="4249523"/>
            <a:ext cx="9798422" cy="10862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2200" b="1" i="0" u="none" strike="noStrike" cap="none" spc="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Héloïse Retailleau - </a:t>
            </a:r>
            <a:r>
              <a:rPr lang="fr-FR" sz="2200" b="1" dirty="0"/>
              <a:t>orthoptiste libérale</a:t>
            </a:r>
            <a:endParaRPr dirty="0"/>
          </a:p>
          <a:p>
            <a:pPr>
              <a:defRPr/>
            </a:pPr>
            <a:r>
              <a:rPr lang="fr-FR" sz="2200" b="1" dirty="0"/>
              <a:t>Travail conjoint avec Anaëlle Neau – orthophoniste libérale</a:t>
            </a:r>
            <a:endParaRPr dirty="0"/>
          </a:p>
          <a:p>
            <a:pPr>
              <a:defRPr/>
            </a:pPr>
            <a:endParaRPr dirty="0"/>
          </a:p>
          <a:p>
            <a:pPr>
              <a:defRPr/>
            </a:pPr>
            <a:r>
              <a:rPr lang="fr-FR" sz="2200" b="1" dirty="0"/>
              <a:t>Avril 2026</a:t>
            </a:r>
            <a:endParaRPr dirty="0"/>
          </a:p>
        </p:txBody>
      </p:sp>
      <p:pic>
        <p:nvPicPr>
          <p:cNvPr id="1380999733" name="Picture 2" descr="Cokillaje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8476132" y="177895"/>
            <a:ext cx="3600450" cy="1266825"/>
          </a:xfrm>
          <a:prstGeom prst="rect">
            <a:avLst/>
          </a:prstGeom>
          <a:noFill/>
        </p:spPr>
      </p:pic>
      <p:pic>
        <p:nvPicPr>
          <p:cNvPr id="2" name="Image 1800854534">
            <a:extLst>
              <a:ext uri="{FF2B5EF4-FFF2-40B4-BE49-F238E27FC236}">
                <a16:creationId xmlns:a16="http://schemas.microsoft.com/office/drawing/2014/main" id="{505F507C-BC56-AF43-3936-45EEA9E68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-19422" y="4011294"/>
            <a:ext cx="2846705" cy="28467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8832893" name="Title 1"/>
          <p:cNvSpPr>
            <a:spLocks noGrp="1"/>
          </p:cNvSpPr>
          <p:nvPr>
            <p:ph type="title"/>
          </p:nvPr>
        </p:nvSpPr>
        <p:spPr bwMode="auto">
          <a:xfrm>
            <a:off x="723899" y="685800"/>
            <a:ext cx="3855719" cy="156341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dirty="0"/>
              <a:t>P</a:t>
            </a:r>
            <a:r>
              <a:rPr lang="fr-FR" dirty="0" err="1"/>
              <a:t>résentation</a:t>
            </a:r>
            <a:br>
              <a:rPr lang="fr-FR" dirty="0"/>
            </a:br>
            <a:r>
              <a:rPr lang="fr-FR" dirty="0"/>
              <a:t>cas clinique</a:t>
            </a:r>
            <a:endParaRPr dirty="0"/>
          </a:p>
        </p:txBody>
      </p:sp>
      <p:sp>
        <p:nvSpPr>
          <p:cNvPr id="501733395" name="Content Placeholder 2"/>
          <p:cNvSpPr>
            <a:spLocks noGrp="1"/>
          </p:cNvSpPr>
          <p:nvPr>
            <p:ph idx="1"/>
          </p:nvPr>
        </p:nvSpPr>
        <p:spPr bwMode="auto">
          <a:xfrm>
            <a:off x="6002699" y="57150"/>
            <a:ext cx="5872322" cy="666947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2500" lnSpcReduction="20000"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indent="0">
              <a:buFont typeface="Franklin Gothic Book"/>
              <a:buNone/>
              <a:defRPr/>
            </a:pPr>
            <a:endParaRPr sz="2000" b="0" i="0" u="none" dirty="0">
              <a:solidFill>
                <a:srgbClr val="222222"/>
              </a:solidFill>
              <a:latin typeface="Franklin Gothic Book"/>
              <a:ea typeface="Franklin Gothic Book"/>
              <a:cs typeface="Franklin Gothic Book"/>
            </a:endParaRPr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Mademoiselle L. née en 2002</a:t>
            </a:r>
          </a:p>
          <a:p>
            <a:pPr marL="0" indent="0">
              <a:buFont typeface="Franklin Gothic Book"/>
              <a:buNone/>
              <a:defRPr/>
            </a:pPr>
            <a:endParaRPr lang="fr-FR" dirty="0"/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Contexte </a:t>
            </a:r>
          </a:p>
          <a:p>
            <a:pPr marL="0" indent="0">
              <a:buFont typeface="Franklin Gothic Book"/>
              <a:buNone/>
              <a:defRPr/>
            </a:pPr>
            <a:endParaRPr lang="fr-FR" dirty="0"/>
          </a:p>
          <a:p>
            <a:pPr marL="0" indent="0">
              <a:buNone/>
              <a:defRPr/>
            </a:pPr>
            <a:r>
              <a:rPr lang="fr-FR" dirty="0"/>
              <a:t>- À 8 mois de vie : Méningite  à pneumocoque, non pris en charge à temps, avec pour conséquence :</a:t>
            </a:r>
          </a:p>
          <a:p>
            <a:pPr marL="0" indent="0">
              <a:buNone/>
              <a:defRPr/>
            </a:pPr>
            <a:r>
              <a:rPr lang="fr-FR" dirty="0"/>
              <a:t>	&gt; </a:t>
            </a:r>
            <a:r>
              <a:rPr lang="fr-FR" dirty="0" err="1"/>
              <a:t>Poly-handicap</a:t>
            </a:r>
            <a:r>
              <a:rPr lang="fr-FR" dirty="0"/>
              <a:t> : hypotonicité générale et nombreuses opérations orthopédiques (colonne vertébrale, main, genou et pied) </a:t>
            </a:r>
          </a:p>
          <a:p>
            <a:pPr marL="0" indent="0">
              <a:buNone/>
              <a:defRPr/>
            </a:pPr>
            <a:r>
              <a:rPr lang="fr-FR" dirty="0"/>
              <a:t>	&gt; Epilepsie pharmaco-résistante, située en temporale gauche (non photosensible)</a:t>
            </a:r>
          </a:p>
          <a:p>
            <a:pPr marL="0" indent="0">
              <a:buNone/>
              <a:defRPr/>
            </a:pPr>
            <a:r>
              <a:rPr lang="fr-FR" dirty="0"/>
              <a:t>	&gt; Divergence importante des axes visuels </a:t>
            </a:r>
          </a:p>
          <a:p>
            <a:pPr marL="0" indent="0">
              <a:buNone/>
              <a:defRPr/>
            </a:pPr>
            <a:r>
              <a:rPr lang="fr-FR" dirty="0"/>
              <a:t>	</a:t>
            </a:r>
          </a:p>
          <a:p>
            <a:pPr>
              <a:buFontTx/>
              <a:buChar char="-"/>
              <a:defRPr/>
            </a:pPr>
            <a:r>
              <a:rPr lang="fr-FR" dirty="0"/>
              <a:t>Actuellement : </a:t>
            </a:r>
          </a:p>
          <a:p>
            <a:pPr marL="0" indent="0">
              <a:buNone/>
              <a:defRPr/>
            </a:pPr>
            <a:r>
              <a:rPr lang="fr-FR" dirty="0"/>
              <a:t>	&gt; En fauteuil roulant</a:t>
            </a:r>
          </a:p>
          <a:p>
            <a:pPr marL="0" indent="0">
              <a:buNone/>
              <a:defRPr/>
            </a:pPr>
            <a:r>
              <a:rPr lang="fr-FR" dirty="0"/>
              <a:t>	&gt; Ne verbalise pas : sourit ou peut montrer son mécontentement</a:t>
            </a:r>
          </a:p>
          <a:p>
            <a:pPr marL="0" indent="0">
              <a:buNone/>
              <a:defRPr/>
            </a:pPr>
            <a:r>
              <a:rPr lang="fr-FR" dirty="0"/>
              <a:t>	&gt; Ne peut pas mouvoir précisément ses mains, bras et jambes</a:t>
            </a:r>
          </a:p>
        </p:txBody>
      </p:sp>
      <p:pic>
        <p:nvPicPr>
          <p:cNvPr id="1026" name="Picture 2" descr="Polyhandicap : ils s'expriment via une commande oculaire">
            <a:extLst>
              <a:ext uri="{FF2B5EF4-FFF2-40B4-BE49-F238E27FC236}">
                <a16:creationId xmlns:a16="http://schemas.microsoft.com/office/drawing/2014/main" id="{1713DC7D-AE0A-09A7-C354-FE41EC09F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32" y="4218918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37800C-B023-8E55-B084-F540684E3D5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8832893" name="Title 1">
            <a:extLst>
              <a:ext uri="{FF2B5EF4-FFF2-40B4-BE49-F238E27FC236}">
                <a16:creationId xmlns:a16="http://schemas.microsoft.com/office/drawing/2014/main" id="{E3CD7F7A-B1FD-CA7E-0F25-43E72F106E3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23899" y="685800"/>
            <a:ext cx="3855719" cy="156341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dirty="0"/>
              <a:t>P</a:t>
            </a:r>
            <a:r>
              <a:rPr lang="fr-FR" dirty="0" err="1"/>
              <a:t>résentation</a:t>
            </a:r>
            <a:br>
              <a:rPr lang="fr-FR" dirty="0"/>
            </a:br>
            <a:r>
              <a:rPr lang="fr-FR" dirty="0"/>
              <a:t>cas clinique</a:t>
            </a:r>
            <a:endParaRPr dirty="0"/>
          </a:p>
        </p:txBody>
      </p:sp>
      <p:sp>
        <p:nvSpPr>
          <p:cNvPr id="501733395" name="Content Placeholder 2">
            <a:extLst>
              <a:ext uri="{FF2B5EF4-FFF2-40B4-BE49-F238E27FC236}">
                <a16:creationId xmlns:a16="http://schemas.microsoft.com/office/drawing/2014/main" id="{087C2D42-CF85-5720-BA20-D54E937AE34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5710279" y="57150"/>
            <a:ext cx="5872322" cy="666947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indent="0">
              <a:buFont typeface="Franklin Gothic Book"/>
              <a:buNone/>
              <a:defRPr/>
            </a:pPr>
            <a:endParaRPr sz="2000" b="0" i="0" u="none" dirty="0">
              <a:solidFill>
                <a:srgbClr val="222222"/>
              </a:solidFill>
              <a:latin typeface="Franklin Gothic Book"/>
              <a:ea typeface="Franklin Gothic Book"/>
              <a:cs typeface="Franklin Gothic Book"/>
            </a:endParaRPr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Mademoiselle L. née en 2002</a:t>
            </a:r>
          </a:p>
          <a:p>
            <a:pPr marL="0" indent="0">
              <a:buFont typeface="Franklin Gothic Book"/>
              <a:buNone/>
              <a:defRPr/>
            </a:pPr>
            <a:endParaRPr lang="fr-FR" dirty="0"/>
          </a:p>
          <a:p>
            <a:pPr marL="0" indent="0">
              <a:buNone/>
              <a:defRPr/>
            </a:pPr>
            <a:r>
              <a:rPr lang="fr-FR" dirty="0"/>
              <a:t>Elle va en EEAP (Établissements pour Enfants et Adolescents Polyhandicapés) 3 jours par semaine, une passation vers une MAS était en cours (Maison d'accueil spécialisée)</a:t>
            </a:r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Prise en charges :</a:t>
            </a:r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	- Kiné : 1 fois par semaine</a:t>
            </a:r>
          </a:p>
          <a:p>
            <a:pPr marL="0" indent="0">
              <a:buFont typeface="Franklin Gothic Book"/>
              <a:buNone/>
              <a:defRPr/>
            </a:pPr>
            <a:r>
              <a:rPr lang="fr-FR" dirty="0"/>
              <a:t>	- Orthophonique : 1 fois par semaine pour l’oralité</a:t>
            </a:r>
          </a:p>
        </p:txBody>
      </p:sp>
      <p:pic>
        <p:nvPicPr>
          <p:cNvPr id="4098" name="Picture 2" descr="Soins / douleur - CRPGE Le polyhandicap">
            <a:extLst>
              <a:ext uri="{FF2B5EF4-FFF2-40B4-BE49-F238E27FC236}">
                <a16:creationId xmlns:a16="http://schemas.microsoft.com/office/drawing/2014/main" id="{919FA673-9BFE-1302-87A2-DF67A7C4C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79" y="2827283"/>
            <a:ext cx="3639157" cy="277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094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CFF1C39-4B0D-2077-E1C6-47E47271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Parcours visuel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AD3610-58A9-32E1-AC3B-30251911B8A3}"/>
              </a:ext>
            </a:extLst>
          </p:cNvPr>
          <p:cNvSpPr txBox="1">
            <a:spLocks/>
          </p:cNvSpPr>
          <p:nvPr/>
        </p:nvSpPr>
        <p:spPr bwMode="auto">
          <a:xfrm>
            <a:off x="1114097" y="1461267"/>
            <a:ext cx="10760924" cy="2007476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384048" indent="-384048" algn="l" defTabSz="91440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/>
              <a:buChar char="■"/>
              <a:defRPr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–"/>
              <a:defRPr sz="2000" i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■"/>
              <a:defRPr sz="1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–"/>
              <a:defRPr sz="1800" i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■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–"/>
              <a:defRPr sz="1600" i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■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–"/>
              <a:defRPr sz="1600" i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/>
              <a:buChar char="■"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fr-FR" dirty="0">
                <a:solidFill>
                  <a:srgbClr val="222222"/>
                </a:solidFill>
                <a:latin typeface="Franklin Gothic Book"/>
                <a:ea typeface="Franklin Gothic Book"/>
                <a:cs typeface="Franklin Gothic Book"/>
              </a:rPr>
              <a:t>À 8 mois de vie après sa méningite : décompensation d’un strabisme divergent très marqué</a:t>
            </a:r>
          </a:p>
          <a:p>
            <a:pPr>
              <a:buFontTx/>
              <a:buChar char="-"/>
              <a:defRPr/>
            </a:pPr>
            <a:r>
              <a:rPr lang="fr-FR" dirty="0">
                <a:solidFill>
                  <a:srgbClr val="222222"/>
                </a:solidFill>
                <a:latin typeface="Franklin Gothic Book"/>
                <a:ea typeface="Franklin Gothic Book"/>
                <a:cs typeface="Franklin Gothic Book"/>
              </a:rPr>
              <a:t>Correction optique : pour une hypermétropie puis pour une myopie à partir de 10 ans</a:t>
            </a:r>
          </a:p>
          <a:p>
            <a:pPr>
              <a:buFontTx/>
              <a:buChar char="-"/>
              <a:defRPr/>
            </a:pPr>
            <a:r>
              <a:rPr lang="fr-FR" dirty="0">
                <a:solidFill>
                  <a:srgbClr val="222222"/>
                </a:solidFill>
                <a:latin typeface="Franklin Gothic Book"/>
                <a:ea typeface="Franklin Gothic Book"/>
                <a:cs typeface="Franklin Gothic Book"/>
              </a:rPr>
              <a:t>Suivi ophtalmologique annuel</a:t>
            </a:r>
          </a:p>
          <a:p>
            <a:pPr>
              <a:buFontTx/>
              <a:buChar char="-"/>
              <a:defRPr/>
            </a:pPr>
            <a:r>
              <a:rPr lang="fr-FR" dirty="0">
                <a:solidFill>
                  <a:srgbClr val="222222"/>
                </a:solidFill>
                <a:latin typeface="Franklin Gothic Book"/>
                <a:ea typeface="Franklin Gothic Book"/>
                <a:cs typeface="Franklin Gothic Book"/>
              </a:rPr>
              <a:t>Bilan orthoptique aucun jusqu’à ses 22 ans</a:t>
            </a:r>
          </a:p>
        </p:txBody>
      </p:sp>
      <p:pic>
        <p:nvPicPr>
          <p:cNvPr id="2050" name="Picture 2" descr="Présentation des troubles de la réfraction - Troubles oculaires - Manuels  Merck pour le grand public">
            <a:extLst>
              <a:ext uri="{FF2B5EF4-FFF2-40B4-BE49-F238E27FC236}">
                <a16:creationId xmlns:a16="http://schemas.microsoft.com/office/drawing/2014/main" id="{5EFD0840-23F2-1C8D-3B95-79CDC3EAE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54" y="2350706"/>
            <a:ext cx="2698531" cy="438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F04243-3BAE-A921-214F-79F18F16E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367" y="3082158"/>
            <a:ext cx="2380593" cy="35708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710200" name="Title 1"/>
          <p:cNvSpPr>
            <a:spLocks noGrp="1"/>
          </p:cNvSpPr>
          <p:nvPr>
            <p:ph type="title"/>
          </p:nvPr>
        </p:nvSpPr>
        <p:spPr bwMode="auto">
          <a:xfrm>
            <a:off x="1141686" y="340929"/>
            <a:ext cx="9601200" cy="98863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5000" b="1" dirty="0">
                <a:solidFill>
                  <a:schemeClr val="accent2"/>
                </a:solidFill>
              </a:rPr>
              <a:t>BILAN Juin 2022</a:t>
            </a:r>
            <a:r>
              <a:rPr dirty="0"/>
              <a:t> </a:t>
            </a:r>
            <a:r>
              <a:rPr lang="fr-FR" dirty="0"/>
              <a:t>Sensoriel </a:t>
            </a:r>
            <a:r>
              <a:rPr lang="fr-FR" sz="2800" dirty="0"/>
              <a:t>(Capacité à discriminer et voir simple)</a:t>
            </a:r>
            <a:endParaRPr sz="2800" dirty="0"/>
          </a:p>
        </p:txBody>
      </p:sp>
      <p:sp>
        <p:nvSpPr>
          <p:cNvPr id="1056896169" name="Content Placeholder 2"/>
          <p:cNvSpPr>
            <a:spLocks noGrp="1"/>
          </p:cNvSpPr>
          <p:nvPr>
            <p:ph idx="1"/>
          </p:nvPr>
        </p:nvSpPr>
        <p:spPr bwMode="auto">
          <a:xfrm>
            <a:off x="1219200" y="1329559"/>
            <a:ext cx="9601200" cy="3581400"/>
          </a:xfrm>
        </p:spPr>
        <p:txBody>
          <a:bodyPr/>
          <a:lstStyle/>
          <a:p>
            <a:pPr>
              <a:defRPr/>
            </a:pPr>
            <a:r>
              <a:rPr lang="fr-FR" dirty="0"/>
              <a:t>Lunettes :  </a:t>
            </a:r>
          </a:p>
          <a:p>
            <a:pPr lvl="1">
              <a:defRPr/>
            </a:pPr>
            <a:r>
              <a:rPr lang="fr-FR" dirty="0"/>
              <a:t>Œil droit -6.75(-4.00;37°) / Œil gauche : -4.75(-1.75;165°)</a:t>
            </a:r>
          </a:p>
          <a:p>
            <a:pPr>
              <a:defRPr/>
            </a:pPr>
            <a:r>
              <a:rPr lang="fr-FR" dirty="0"/>
              <a:t>Acuité visuelle non chiffrable : probable amblyopie droite, cependant elle peut fixer des objets de 2 cm présenté à 50 cm</a:t>
            </a:r>
          </a:p>
          <a:p>
            <a:pPr>
              <a:defRPr/>
            </a:pPr>
            <a:r>
              <a:rPr lang="fr-FR" dirty="0"/>
              <a:t>Vision stéréoscopique : absente de part la présence de la déviation strabique</a:t>
            </a:r>
          </a:p>
          <a:p>
            <a:pPr>
              <a:defRPr/>
            </a:pPr>
            <a:endParaRPr dirty="0"/>
          </a:p>
        </p:txBody>
      </p:sp>
      <p:pic>
        <p:nvPicPr>
          <p:cNvPr id="3074" name="Picture 2" descr="Qu'est-ce que la vision stéréoscopique ? - Bureau d'Études Perrin">
            <a:extLst>
              <a:ext uri="{FF2B5EF4-FFF2-40B4-BE49-F238E27FC236}">
                <a16:creationId xmlns:a16="http://schemas.microsoft.com/office/drawing/2014/main" id="{5D608AC3-89E0-01A6-A8E2-FA4769E7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290" y="3340656"/>
            <a:ext cx="4582510" cy="323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Afficher l'image d'origine">
            <a:extLst>
              <a:ext uri="{FF2B5EF4-FFF2-40B4-BE49-F238E27FC236}">
                <a16:creationId xmlns:a16="http://schemas.microsoft.com/office/drawing/2014/main" id="{4A09AF82-7660-7CB9-CAC1-C0CCA262A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56150" y="3529362"/>
            <a:ext cx="2412782" cy="181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Afficher l'image d'origine">
            <a:extLst>
              <a:ext uri="{FF2B5EF4-FFF2-40B4-BE49-F238E27FC236}">
                <a16:creationId xmlns:a16="http://schemas.microsoft.com/office/drawing/2014/main" id="{94BD149C-B49D-E243-8E9A-25EF077CF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3631982" y="3527973"/>
            <a:ext cx="2428351" cy="182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F09C845-E275-5AA7-5F0F-59CBC18969D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710200" name="Title 1">
            <a:extLst>
              <a:ext uri="{FF2B5EF4-FFF2-40B4-BE49-F238E27FC236}">
                <a16:creationId xmlns:a16="http://schemas.microsoft.com/office/drawing/2014/main" id="{74D888A9-29ED-F025-C036-8DBD59CBDDA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41686" y="340929"/>
            <a:ext cx="9601200" cy="878271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5000" b="1" dirty="0">
                <a:solidFill>
                  <a:schemeClr val="accent2"/>
                </a:solidFill>
              </a:rPr>
              <a:t>BILAN</a:t>
            </a:r>
            <a:r>
              <a:rPr lang="fr-FR" dirty="0"/>
              <a:t> </a:t>
            </a:r>
            <a:r>
              <a:rPr dirty="0"/>
              <a:t> </a:t>
            </a:r>
            <a:r>
              <a:rPr lang="fr-FR" dirty="0"/>
              <a:t>Moteur </a:t>
            </a:r>
            <a:r>
              <a:rPr lang="fr-FR" sz="2800" dirty="0"/>
              <a:t>(Capacité à orienter les yeux et le regard)</a:t>
            </a:r>
            <a:endParaRPr sz="2800" dirty="0"/>
          </a:p>
        </p:txBody>
      </p:sp>
      <p:sp>
        <p:nvSpPr>
          <p:cNvPr id="1056896169" name="Content Placeholder 2">
            <a:extLst>
              <a:ext uri="{FF2B5EF4-FFF2-40B4-BE49-F238E27FC236}">
                <a16:creationId xmlns:a16="http://schemas.microsoft.com/office/drawing/2014/main" id="{09CC890D-A08F-48DD-D22A-C6CD86F4068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371600" y="2060029"/>
            <a:ext cx="9601200" cy="3668110"/>
          </a:xfrm>
        </p:spPr>
        <p:txBody>
          <a:bodyPr>
            <a:normAutofit/>
          </a:bodyPr>
          <a:lstStyle/>
          <a:p>
            <a:r>
              <a:rPr lang="fr-FR" dirty="0"/>
              <a:t>Motilité : semble sans limitation, </a:t>
            </a:r>
          </a:p>
          <a:p>
            <a:r>
              <a:rPr lang="fr-FR" dirty="0"/>
              <a:t>Motricité conjuguée possible :</a:t>
            </a:r>
          </a:p>
          <a:p>
            <a:pPr marL="0" indent="0">
              <a:buNone/>
            </a:pPr>
            <a:r>
              <a:rPr lang="fr-FR" dirty="0"/>
              <a:t>	- Fixation : stable mais peu endurante</a:t>
            </a:r>
          </a:p>
          <a:p>
            <a:pPr marL="0" indent="0">
              <a:buNone/>
            </a:pPr>
            <a:r>
              <a:rPr lang="fr-FR" dirty="0"/>
              <a:t>	- Poursuite : possible</a:t>
            </a:r>
          </a:p>
          <a:p>
            <a:pPr marL="0" indent="0">
              <a:buNone/>
            </a:pPr>
            <a:r>
              <a:rPr lang="fr-FR" dirty="0"/>
              <a:t>	- Saccades: déclenchées avec de l'aide</a:t>
            </a:r>
          </a:p>
          <a:p>
            <a:r>
              <a:rPr lang="fr-FR" dirty="0"/>
              <a:t>Examen sous écran de près avec correction : une </a:t>
            </a:r>
            <a:r>
              <a:rPr lang="fr-FR" dirty="0" err="1"/>
              <a:t>exotropie</a:t>
            </a:r>
            <a:r>
              <a:rPr lang="fr-FR" dirty="0"/>
              <a:t> (=strabisme divergent) de 40 dioptries et une hauteur. Elle fixe majoritairement avec son œil gauche mais il lui arrive de prendre la fixation avec l’œil droit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141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F02AAC8-F697-CCF7-6E9A-D80541E376B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7710200" name="Title 1">
            <a:extLst>
              <a:ext uri="{FF2B5EF4-FFF2-40B4-BE49-F238E27FC236}">
                <a16:creationId xmlns:a16="http://schemas.microsoft.com/office/drawing/2014/main" id="{ADBA3CB3-F4CA-2B28-1F9D-AFAB429262D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41686" y="340929"/>
            <a:ext cx="9601200" cy="1120009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5000" b="1" dirty="0">
                <a:solidFill>
                  <a:schemeClr val="accent2"/>
                </a:solidFill>
              </a:rPr>
              <a:t>BILAN</a:t>
            </a:r>
            <a:r>
              <a:rPr lang="fr-FR" dirty="0"/>
              <a:t> </a:t>
            </a:r>
            <a:r>
              <a:rPr dirty="0"/>
              <a:t> </a:t>
            </a:r>
            <a:r>
              <a:rPr lang="fr-FR" dirty="0"/>
              <a:t>Fonctionnel </a:t>
            </a:r>
            <a:r>
              <a:rPr lang="fr-FR" sz="2800" dirty="0"/>
              <a:t>(</a:t>
            </a:r>
            <a:r>
              <a:rPr lang="fr-FR" sz="2200" i="1" dirty="0"/>
              <a:t>Mise en œuvre du moteur et du sensoriel dans les activités courantes, étude de l’interaction vision/action</a:t>
            </a:r>
            <a:r>
              <a:rPr lang="fr-FR" sz="2800" dirty="0"/>
              <a:t>)</a:t>
            </a:r>
            <a:endParaRPr sz="2800" dirty="0"/>
          </a:p>
        </p:txBody>
      </p:sp>
      <p:sp>
        <p:nvSpPr>
          <p:cNvPr id="1056896169" name="Content Placeholder 2">
            <a:extLst>
              <a:ext uri="{FF2B5EF4-FFF2-40B4-BE49-F238E27FC236}">
                <a16:creationId xmlns:a16="http://schemas.microsoft.com/office/drawing/2014/main" id="{1BFE96AD-4E4B-089C-8513-F52AEB27179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371600" y="2060029"/>
            <a:ext cx="9601200" cy="3668110"/>
          </a:xfrm>
        </p:spPr>
        <p:txBody>
          <a:bodyPr>
            <a:normAutofit/>
          </a:bodyPr>
          <a:lstStyle/>
          <a:p>
            <a:r>
              <a:rPr lang="fr-FR" i="1" dirty="0"/>
              <a:t>Communication :</a:t>
            </a:r>
            <a:r>
              <a:rPr lang="fr-FR" dirty="0"/>
              <a:t> Luna utilise bien son regard lorsque je m'adresse à elle. Avec sa bouche et ses mimiques du visage, il est possible de comprendre si Luna est contente ou non.</a:t>
            </a:r>
          </a:p>
          <a:p>
            <a:endParaRPr lang="fr-FR" dirty="0"/>
          </a:p>
          <a:p>
            <a:r>
              <a:rPr lang="fr-FR" i="1" dirty="0"/>
              <a:t>Coordination </a:t>
            </a:r>
            <a:r>
              <a:rPr lang="fr-FR" i="1" dirty="0" err="1"/>
              <a:t>oeil</a:t>
            </a:r>
            <a:r>
              <a:rPr lang="fr-FR" i="1" dirty="0"/>
              <a:t>/main : </a:t>
            </a:r>
            <a:r>
              <a:rPr lang="fr-FR" dirty="0"/>
              <a:t>en posant son coude droit un peu en élévation, Luna est capable de se saisir d'un crayon que je lui présente ; mais de façon très grossière.</a:t>
            </a:r>
          </a:p>
          <a:p>
            <a:endParaRPr lang="fr-FR" dirty="0"/>
          </a:p>
          <a:p>
            <a:r>
              <a:rPr lang="fr-FR" i="1" dirty="0"/>
              <a:t>Commande oculaire </a:t>
            </a:r>
            <a:r>
              <a:rPr lang="fr-FR" i="1" dirty="0" err="1"/>
              <a:t>Tobii</a:t>
            </a:r>
            <a:r>
              <a:rPr lang="fr-FR" i="1" dirty="0"/>
              <a:t> </a:t>
            </a:r>
            <a:r>
              <a:rPr lang="fr-FR" i="1" dirty="0" err="1"/>
              <a:t>dynavox</a:t>
            </a:r>
            <a:r>
              <a:rPr lang="fr-FR" dirty="0"/>
              <a:t> (barre) : le calibrage est difficile, mais les résultats sont meilleurs en cachant l'</a:t>
            </a:r>
            <a:r>
              <a:rPr lang="fr-FR" dirty="0" err="1"/>
              <a:t>oeil</a:t>
            </a:r>
            <a:r>
              <a:rPr lang="fr-FR" dirty="0"/>
              <a:t> droit, Luna est capable de suivre du regard des éléments à l'ordinateur.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8975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2368068" name="Title 1"/>
          <p:cNvSpPr>
            <a:spLocks noGrp="1"/>
          </p:cNvSpPr>
          <p:nvPr>
            <p:ph type="title"/>
          </p:nvPr>
        </p:nvSpPr>
        <p:spPr bwMode="auto">
          <a:xfrm>
            <a:off x="225552" y="685800"/>
            <a:ext cx="4354068" cy="215788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600" b="1" dirty="0"/>
              <a:t>Conclusion</a:t>
            </a:r>
            <a:br>
              <a:rPr lang="fr-FR" sz="3600" dirty="0"/>
            </a:br>
            <a:br>
              <a:rPr sz="3600" dirty="0"/>
            </a:br>
            <a:endParaRPr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22B313-DE23-DD03-4EF5-5709CE38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Les éléments orthoptiques sont favorables à la mise en place de la commande oculaire</a:t>
            </a:r>
          </a:p>
          <a:p>
            <a:r>
              <a:rPr lang="fr-FR" dirty="0"/>
              <a:t>Une prise en charge orthoptique est proposée pour :</a:t>
            </a:r>
          </a:p>
          <a:p>
            <a:pPr lvl="1"/>
            <a:r>
              <a:rPr lang="fr-FR" dirty="0"/>
              <a:t>Améliorer la fixation</a:t>
            </a:r>
          </a:p>
          <a:p>
            <a:pPr lvl="1"/>
            <a:r>
              <a:rPr lang="fr-FR" dirty="0"/>
              <a:t>Travailler sur l’exploration visuelle à l’écran</a:t>
            </a:r>
          </a:p>
          <a:p>
            <a:pPr lvl="1"/>
            <a:r>
              <a:rPr lang="fr-FR" dirty="0"/>
              <a:t>Entrainer la corrélation entre les choix faits à l’écran et l’incidence que cela a dans la réalité</a:t>
            </a:r>
          </a:p>
          <a:p>
            <a:pPr lvl="1"/>
            <a:r>
              <a:rPr lang="fr-FR" dirty="0"/>
              <a:t>Définir le nombre de </a:t>
            </a:r>
            <a:r>
              <a:rPr lang="fr-FR" dirty="0" err="1"/>
              <a:t>picto</a:t>
            </a:r>
            <a:r>
              <a:rPr lang="fr-FR" dirty="0"/>
              <a:t>, leur taille, le temps de fixation, les conditions (œil caché?)</a:t>
            </a:r>
          </a:p>
          <a:p>
            <a:endParaRPr lang="fr-FR" dirty="0"/>
          </a:p>
          <a:p>
            <a:r>
              <a:rPr lang="fr-FR" dirty="0"/>
              <a:t>Un bilan et une prise en charge orthophoniques avec une professionnelles spécialisée en CAA ( communication alternative et améliorée) sont demandés </a:t>
            </a:r>
          </a:p>
          <a:p>
            <a:pPr marL="530352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5122" name="Picture 2" descr="CAA et commande oculaire : communiquer avec ses yeux - HappyCap">
            <a:extLst>
              <a:ext uri="{FF2B5EF4-FFF2-40B4-BE49-F238E27FC236}">
                <a16:creationId xmlns:a16="http://schemas.microsoft.com/office/drawing/2014/main" id="{4D46A557-1775-104B-D6ED-32DF73994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23" y="3157045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68C9623-FC00-528A-EDAC-D0E019D8AD8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768101" y="1452398"/>
            <a:ext cx="8871067" cy="517525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De JUIN 2024 à JANVIER 2025 :</a:t>
            </a:r>
          </a:p>
          <a:p>
            <a:pPr lvl="1"/>
            <a:r>
              <a:rPr lang="fr-FR" dirty="0"/>
              <a:t>Stimulation de la fixation</a:t>
            </a:r>
          </a:p>
          <a:p>
            <a:pPr lvl="1"/>
            <a:r>
              <a:rPr lang="fr-FR" dirty="0"/>
              <a:t>Entrainement au choix sur 2 photos (1 connue VS 1 peu intéressante, pour tester la compréhension de l’outil) </a:t>
            </a:r>
          </a:p>
          <a:p>
            <a:r>
              <a:rPr lang="fr-FR" dirty="0"/>
              <a:t>Fin d’année 2024 : </a:t>
            </a:r>
          </a:p>
          <a:p>
            <a:pPr lvl="1"/>
            <a:r>
              <a:rPr lang="fr-FR" dirty="0"/>
              <a:t>Début de la prise en charge orthophonique : séances hebdomadaires de 45 mn avec travail sur l'oralité puis sur la communication</a:t>
            </a:r>
          </a:p>
          <a:p>
            <a:r>
              <a:rPr lang="fr-FR" dirty="0"/>
              <a:t>FEVRIER 2025 : </a:t>
            </a:r>
          </a:p>
          <a:p>
            <a:pPr lvl="1"/>
            <a:r>
              <a:rPr lang="fr-FR" dirty="0"/>
              <a:t>Choix du nombre d’icones affichés à la tablette (4x5)</a:t>
            </a:r>
          </a:p>
          <a:p>
            <a:r>
              <a:rPr lang="fr-FR" dirty="0"/>
              <a:t>Année 2025 : </a:t>
            </a:r>
          </a:p>
          <a:p>
            <a:pPr lvl="1"/>
            <a:r>
              <a:rPr lang="fr-FR" dirty="0"/>
              <a:t>Confection et choix des icônes propre à elle en lien avec l’orthophoniste</a:t>
            </a:r>
          </a:p>
          <a:p>
            <a:pPr lvl="1"/>
            <a:r>
              <a:rPr lang="fr-FR" dirty="0"/>
              <a:t>Stimulation pour faire sens de la commande oculaire </a:t>
            </a:r>
          </a:p>
          <a:p>
            <a:pPr lvl="1"/>
            <a:r>
              <a:rPr lang="fr-FR" dirty="0"/>
              <a:t>Modéliser les moments sociaux clefs, les émotions, les choix d’activités</a:t>
            </a:r>
          </a:p>
          <a:p>
            <a:pPr lvl="1"/>
            <a:r>
              <a:rPr lang="fr-FR" dirty="0"/>
              <a:t>Généraliser la commande oculaire +++ travaillé avec l’orthophoniste (famille et à la MAS)</a:t>
            </a:r>
          </a:p>
          <a:p>
            <a:pPr lvl="1"/>
            <a:endParaRPr lang="fr-FR" dirty="0"/>
          </a:p>
          <a:p>
            <a:pPr marL="530352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530352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725AED-D2D5-CAF6-E6CA-C6700926B5F0}"/>
              </a:ext>
            </a:extLst>
          </p:cNvPr>
          <p:cNvSpPr txBox="1">
            <a:spLocks/>
          </p:cNvSpPr>
          <p:nvPr/>
        </p:nvSpPr>
        <p:spPr bwMode="auto">
          <a:xfrm>
            <a:off x="1037968" y="230352"/>
            <a:ext cx="9601200" cy="112000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>
              <a:lnSpc>
                <a:spcPct val="89000"/>
              </a:lnSpc>
              <a:spcBef>
                <a:spcPts val="0"/>
              </a:spcBef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5400" dirty="0"/>
              <a:t>Prise en charge</a:t>
            </a:r>
            <a:endParaRPr lang="fr-FR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5291E8E7-469B-27C7-A777-4F0B76620F1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CA89F88-A4C0-8D9B-01CA-B2636E6DDC11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768101" y="1452398"/>
            <a:ext cx="7596615" cy="5175250"/>
          </a:xfrm>
        </p:spPr>
        <p:txBody>
          <a:bodyPr>
            <a:normAutofit/>
          </a:bodyPr>
          <a:lstStyle/>
          <a:p>
            <a:r>
              <a:rPr lang="fr-FR" dirty="0"/>
              <a:t>SEPTEMBRE 2024 :</a:t>
            </a:r>
          </a:p>
          <a:p>
            <a:pPr lvl="1"/>
            <a:r>
              <a:rPr lang="fr-FR" dirty="0"/>
              <a:t>Devis pour commande oculaire (dont pied pour le fauteuil et logiciels de CAA)</a:t>
            </a:r>
          </a:p>
          <a:p>
            <a:pPr lvl="1"/>
            <a:r>
              <a:rPr lang="fr-FR" dirty="0"/>
              <a:t>Demande MDPH</a:t>
            </a:r>
          </a:p>
          <a:p>
            <a:r>
              <a:rPr lang="fr-FR" dirty="0"/>
              <a:t>OCTOBRE 2024 : </a:t>
            </a:r>
          </a:p>
          <a:p>
            <a:pPr lvl="1"/>
            <a:r>
              <a:rPr lang="fr-FR" dirty="0"/>
              <a:t>La famille valide le devis avant la réponse de la MDPH (avance les frais)</a:t>
            </a:r>
          </a:p>
          <a:p>
            <a:r>
              <a:rPr lang="fr-FR" dirty="0"/>
              <a:t>FEVRIER 2025 :</a:t>
            </a:r>
          </a:p>
          <a:p>
            <a:pPr lvl="1"/>
            <a:r>
              <a:rPr lang="fr-FR" dirty="0"/>
              <a:t>Formation avec </a:t>
            </a:r>
            <a:r>
              <a:rPr lang="fr-FR" dirty="0" err="1"/>
              <a:t>Cenomy</a:t>
            </a:r>
            <a:r>
              <a:rPr lang="fr-FR" dirty="0"/>
              <a:t> pour le fonctionnement de grid3 et de la commande oculaire, tous les professionnels qui accompagnent L. sont conviés</a:t>
            </a:r>
          </a:p>
          <a:p>
            <a:r>
              <a:rPr lang="fr-FR" dirty="0"/>
              <a:t>COURANT 2025</a:t>
            </a:r>
          </a:p>
          <a:p>
            <a:pPr lvl="1"/>
            <a:r>
              <a:rPr lang="fr-FR" dirty="0"/>
              <a:t>La MDPH accepte la demande et la finance</a:t>
            </a:r>
          </a:p>
          <a:p>
            <a:pPr marL="530352" lvl="1" indent="0">
              <a:buNone/>
            </a:pPr>
            <a:endParaRPr lang="fr-FR" dirty="0"/>
          </a:p>
          <a:p>
            <a:pPr marL="530352" lvl="1" indent="0">
              <a:buNone/>
            </a:pPr>
            <a:endParaRPr lang="fr-FR" dirty="0"/>
          </a:p>
          <a:p>
            <a:pPr marL="530352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530352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9982FD-4656-D13F-178F-2A540069D057}"/>
              </a:ext>
            </a:extLst>
          </p:cNvPr>
          <p:cNvSpPr txBox="1">
            <a:spLocks/>
          </p:cNvSpPr>
          <p:nvPr/>
        </p:nvSpPr>
        <p:spPr bwMode="auto">
          <a:xfrm>
            <a:off x="1037968" y="230352"/>
            <a:ext cx="9601200" cy="1120009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>
              <a:lnSpc>
                <a:spcPct val="89000"/>
              </a:lnSpc>
              <a:spcBef>
                <a:spcPts val="0"/>
              </a:spcBef>
              <a:buNone/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5400" dirty="0"/>
              <a:t>Etapes administratives :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06190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111467" name="Titre 3"/>
          <p:cNvSpPr>
            <a:spLocks noGrp="1"/>
          </p:cNvSpPr>
          <p:nvPr>
            <p:ph type="title"/>
          </p:nvPr>
        </p:nvSpPr>
        <p:spPr bwMode="auto">
          <a:xfrm>
            <a:off x="467604" y="289915"/>
            <a:ext cx="3855719" cy="2157883"/>
          </a:xfrm>
        </p:spPr>
        <p:txBody>
          <a:bodyPr/>
          <a:lstStyle/>
          <a:p>
            <a:pPr>
              <a:defRPr/>
            </a:pPr>
            <a:r>
              <a:rPr lang="fr-FR" dirty="0"/>
              <a:t>Les limites</a:t>
            </a:r>
            <a:br>
              <a:rPr dirty="0"/>
            </a:br>
            <a:endParaRPr dirty="0"/>
          </a:p>
        </p:txBody>
      </p:sp>
      <p:sp>
        <p:nvSpPr>
          <p:cNvPr id="93829047" name="ZoneTexte 2140191400"/>
          <p:cNvSpPr txBox="1"/>
          <p:nvPr/>
        </p:nvSpPr>
        <p:spPr bwMode="auto">
          <a:xfrm>
            <a:off x="5923957" y="1764740"/>
            <a:ext cx="5297442" cy="3356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1" algn="l">
              <a:defRPr/>
            </a:pPr>
            <a:endParaRPr sz="1600" b="1"/>
          </a:p>
        </p:txBody>
      </p:sp>
      <p:sp>
        <p:nvSpPr>
          <p:cNvPr id="877238064" name="ZoneTexte 1713618117"/>
          <p:cNvSpPr txBox="1"/>
          <p:nvPr/>
        </p:nvSpPr>
        <p:spPr bwMode="auto">
          <a:xfrm>
            <a:off x="6161123" y="777873"/>
            <a:ext cx="5563273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425420082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923957" y="1368856"/>
            <a:ext cx="5641520" cy="318119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r>
              <a:rPr lang="fr-FR" dirty="0"/>
              <a:t>L'attention limitée de Luna et les crises d'épilepsie.</a:t>
            </a:r>
          </a:p>
          <a:p>
            <a:r>
              <a:rPr lang="fr-FR" dirty="0"/>
              <a:t>La mise en place de la commande oculaire (encombrement, calibrage, reflets, positionnement hors fauteuil...)</a:t>
            </a:r>
          </a:p>
          <a:p>
            <a:r>
              <a:rPr lang="fr-FR" dirty="0"/>
              <a:t>La généralisation car la famille comprend Luna sans passer par un mode de communication alternatif, qui devient presque une contrainte pour elle</a:t>
            </a:r>
          </a:p>
          <a:p>
            <a:endParaRPr lang="fr-FR" dirty="0"/>
          </a:p>
          <a:p>
            <a:pPr lvl="1">
              <a:buFontTx/>
              <a:buChar char="-"/>
              <a:defRPr/>
            </a:pPr>
            <a:endParaRPr lang="fr-FR" sz="1600" b="1" i="0" dirty="0"/>
          </a:p>
          <a:p>
            <a:pPr marL="530352" lvl="1" indent="0">
              <a:buFont typeface="Franklin Gothic Book"/>
              <a:buNone/>
              <a:defRPr/>
            </a:pPr>
            <a:endParaRPr lang="fr-FR" sz="1600" b="1" i="0" dirty="0"/>
          </a:p>
          <a:p>
            <a:pPr marL="530352" lvl="1" indent="0">
              <a:buFont typeface="Franklin Gothic Book"/>
              <a:buNone/>
              <a:defRPr/>
            </a:pPr>
            <a:endParaRPr lang="fr-FR" sz="1600" b="1" i="0" dirty="0"/>
          </a:p>
        </p:txBody>
      </p:sp>
      <p:pic>
        <p:nvPicPr>
          <p:cNvPr id="2074182440" name="Image 206058476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2260" y="161098"/>
            <a:ext cx="980371" cy="982892"/>
          </a:xfrm>
          <a:prstGeom prst="rect">
            <a:avLst/>
          </a:prstGeom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98B57F68-B143-89BA-367D-E23DBF4FEBB6}"/>
              </a:ext>
            </a:extLst>
          </p:cNvPr>
          <p:cNvSpPr txBox="1">
            <a:spLocks/>
          </p:cNvSpPr>
          <p:nvPr/>
        </p:nvSpPr>
        <p:spPr bwMode="auto">
          <a:xfrm>
            <a:off x="1544915" y="4414238"/>
            <a:ext cx="1897932" cy="9265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>
              <a:lnSpc>
                <a:spcPct val="84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C90DFCF-84A1-34B7-24D3-17ADF90B9BE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111467" name="Titre 3">
            <a:extLst>
              <a:ext uri="{FF2B5EF4-FFF2-40B4-BE49-F238E27FC236}">
                <a16:creationId xmlns:a16="http://schemas.microsoft.com/office/drawing/2014/main" id="{21EBCE75-8B93-A1BC-EC28-EB51E7114E0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7604" y="289915"/>
            <a:ext cx="3855719" cy="2157883"/>
          </a:xfrm>
        </p:spPr>
        <p:txBody>
          <a:bodyPr/>
          <a:lstStyle/>
          <a:p>
            <a:pPr>
              <a:defRPr/>
            </a:pPr>
            <a:r>
              <a:rPr lang="fr-FR" b="1" dirty="0"/>
              <a:t>La CAA </a:t>
            </a:r>
            <a:br>
              <a:rPr lang="fr-FR" b="1" dirty="0"/>
            </a:br>
            <a:r>
              <a:rPr lang="fr-FR" sz="2000" b="1" dirty="0"/>
              <a:t>ne pas attendre de </a:t>
            </a:r>
            <a:r>
              <a:rPr lang="fr-FR" sz="2000" b="1" dirty="0" err="1"/>
              <a:t>pré-requis</a:t>
            </a:r>
            <a:r>
              <a:rPr lang="fr-FR" sz="2000" b="1" dirty="0"/>
              <a:t> mais tenter l’expérience</a:t>
            </a:r>
            <a:br>
              <a:rPr dirty="0"/>
            </a:br>
            <a:endParaRPr dirty="0"/>
          </a:p>
        </p:txBody>
      </p:sp>
      <p:sp>
        <p:nvSpPr>
          <p:cNvPr id="93829047" name="ZoneTexte 2140191400">
            <a:extLst>
              <a:ext uri="{FF2B5EF4-FFF2-40B4-BE49-F238E27FC236}">
                <a16:creationId xmlns:a16="http://schemas.microsoft.com/office/drawing/2014/main" id="{9710DD99-1D32-53A7-0A36-DC6877FC8FA4}"/>
              </a:ext>
            </a:extLst>
          </p:cNvPr>
          <p:cNvSpPr txBox="1"/>
          <p:nvPr/>
        </p:nvSpPr>
        <p:spPr bwMode="auto">
          <a:xfrm>
            <a:off x="5923957" y="1764740"/>
            <a:ext cx="5297442" cy="33563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1" algn="l">
              <a:defRPr/>
            </a:pPr>
            <a:endParaRPr sz="1600" b="1"/>
          </a:p>
        </p:txBody>
      </p:sp>
      <p:sp>
        <p:nvSpPr>
          <p:cNvPr id="877238064" name="ZoneTexte 1713618117">
            <a:extLst>
              <a:ext uri="{FF2B5EF4-FFF2-40B4-BE49-F238E27FC236}">
                <a16:creationId xmlns:a16="http://schemas.microsoft.com/office/drawing/2014/main" id="{D35970A9-843D-0034-1A03-2CBEE46FB7E9}"/>
              </a:ext>
            </a:extLst>
          </p:cNvPr>
          <p:cNvSpPr txBox="1"/>
          <p:nvPr/>
        </p:nvSpPr>
        <p:spPr bwMode="auto">
          <a:xfrm>
            <a:off x="6161123" y="777873"/>
            <a:ext cx="5563273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425420082" name="Espace réservé du contenu 2">
            <a:extLst>
              <a:ext uri="{FF2B5EF4-FFF2-40B4-BE49-F238E27FC236}">
                <a16:creationId xmlns:a16="http://schemas.microsoft.com/office/drawing/2014/main" id="{C9D80021-1376-BA01-7DF9-0DD751534CC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5923957" y="655986"/>
            <a:ext cx="5641520" cy="551358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530352" lvl="1" indent="0">
              <a:buNone/>
              <a:defRPr/>
            </a:pPr>
            <a:r>
              <a:rPr lang="fr-FR" sz="2100" dirty="0"/>
              <a:t>La CAA devrait être accessible tout le temps, on n'enlève pas une voix à quelqu’un qui parle lorsqu’il sort dehors ou est hors de sa maison, c'est la même chose pour la commande oculaire.</a:t>
            </a:r>
          </a:p>
          <a:p>
            <a:pPr marL="530352" lvl="1" indent="0">
              <a:buNone/>
              <a:defRPr/>
            </a:pPr>
            <a:endParaRPr lang="fr-FR" sz="1600" b="1" i="0" dirty="0"/>
          </a:p>
          <a:p>
            <a:r>
              <a:rPr lang="fr-FR" dirty="0"/>
              <a:t>"Un enfant typique de 18 mois aura été exposé à 4380 heures de langage oral, soit 8 heures par jour, avant de se mettre à parler. Si un</a:t>
            </a:r>
            <a:br>
              <a:rPr lang="fr-FR" dirty="0"/>
            </a:br>
            <a:r>
              <a:rPr lang="fr-FR" dirty="0"/>
              <a:t>enfant est exposé à son système de communication en séances d’orthophonie, deux fois par semaine pendant une demi-heure, cela prendra 84 ans avant d’avoir le</a:t>
            </a:r>
            <a:br>
              <a:rPr lang="fr-FR" dirty="0"/>
            </a:br>
            <a:r>
              <a:rPr lang="fr-FR" dirty="0"/>
              <a:t>même niveau d’exposition.”</a:t>
            </a:r>
            <a:br>
              <a:rPr lang="fr-FR" dirty="0"/>
            </a:br>
            <a:endParaRPr lang="fr-FR" dirty="0"/>
          </a:p>
          <a:p>
            <a:pPr marL="0" indent="0">
              <a:buNone/>
            </a:pPr>
            <a:r>
              <a:rPr lang="fr-FR" dirty="0"/>
              <a:t>- Jane </a:t>
            </a:r>
            <a:r>
              <a:rPr lang="fr-FR" dirty="0" err="1"/>
              <a:t>Korsten</a:t>
            </a:r>
            <a:r>
              <a:rPr lang="fr-FR" dirty="0"/>
              <a:t> -</a:t>
            </a:r>
          </a:p>
          <a:p>
            <a:pPr lvl="1">
              <a:buFontTx/>
              <a:buChar char="-"/>
              <a:defRPr/>
            </a:pPr>
            <a:endParaRPr lang="fr-FR" sz="1600" b="1" i="0" dirty="0"/>
          </a:p>
          <a:p>
            <a:pPr marL="530352" lvl="1" indent="0">
              <a:buFont typeface="Franklin Gothic Book"/>
              <a:buNone/>
              <a:defRPr/>
            </a:pPr>
            <a:endParaRPr lang="fr-FR" sz="1600" b="1" i="0" dirty="0"/>
          </a:p>
          <a:p>
            <a:pPr marL="530352" lvl="1" indent="0">
              <a:buFont typeface="Franklin Gothic Book"/>
              <a:buNone/>
              <a:defRPr/>
            </a:pPr>
            <a:endParaRPr lang="fr-FR" sz="1600" b="1" i="0" dirty="0"/>
          </a:p>
        </p:txBody>
      </p:sp>
      <p:pic>
        <p:nvPicPr>
          <p:cNvPr id="1026" name="Picture 2" descr="vidéo, jeu, film, lecteur, modèle de logo d'illustration ...">
            <a:extLst>
              <a:ext uri="{FF2B5EF4-FFF2-40B4-BE49-F238E27FC236}">
                <a16:creationId xmlns:a16="http://schemas.microsoft.com/office/drawing/2014/main" id="{EE3EE268-E2C2-A80F-5335-9E8C26E2E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2" t="22254" r="21669" b="17354"/>
          <a:stretch>
            <a:fillRect/>
          </a:stretch>
        </p:blipFill>
        <p:spPr bwMode="auto">
          <a:xfrm>
            <a:off x="1622953" y="2356944"/>
            <a:ext cx="1545020" cy="158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3">
            <a:extLst>
              <a:ext uri="{FF2B5EF4-FFF2-40B4-BE49-F238E27FC236}">
                <a16:creationId xmlns:a16="http://schemas.microsoft.com/office/drawing/2014/main" id="{72C710AE-0669-3513-D535-C7308494FACA}"/>
              </a:ext>
            </a:extLst>
          </p:cNvPr>
          <p:cNvSpPr txBox="1">
            <a:spLocks/>
          </p:cNvSpPr>
          <p:nvPr/>
        </p:nvSpPr>
        <p:spPr bwMode="auto">
          <a:xfrm>
            <a:off x="1544915" y="4414238"/>
            <a:ext cx="1897932" cy="9265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>
              <a:lnSpc>
                <a:spcPct val="84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4801536"/>
      </p:ext>
    </p:extLst>
  </p:cSld>
  <p:clrMapOvr>
    <a:masterClrMapping/>
  </p:clrMapOvr>
</p:sld>
</file>

<file path=ppt/theme/theme1.xml><?xml version="1.0" encoding="utf-8"?>
<a:theme xmlns:a="http://schemas.openxmlformats.org/drawingml/2006/main" name="Rognage">
  <a:themeElements>
    <a:clrScheme name="Rognage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Rognage">
      <a:majorFont>
        <a:latin typeface="Franklin Gothic Book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Rognage">
      <a:fillStyleLst>
        <a:solidFill>
          <a:schemeClr val="phClr"/>
        </a:solidFill>
        <a:gradFill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462</TotalTime>
  <Words>1460</Words>
  <Application>Microsoft Macintosh PowerPoint</Application>
  <PresentationFormat>Grand écran</PresentationFormat>
  <Paragraphs>143</Paragraphs>
  <Slides>12</Slides>
  <Notes>12</Notes>
  <HiddenSlides>1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Calibri</vt:lpstr>
      <vt:lpstr>Franklin Gothic Book</vt:lpstr>
      <vt:lpstr>Rognage</vt:lpstr>
      <vt:lpstr>Le visuel au service de la communication malgré Les troubles neuro-visuels</vt:lpstr>
      <vt:lpstr>Présentation cas clinique</vt:lpstr>
      <vt:lpstr>Présentation cas clinique</vt:lpstr>
      <vt:lpstr>Parcours visuel</vt:lpstr>
      <vt:lpstr>BILAN Juin 2022 Sensoriel (Capacité à discriminer et voir simple)</vt:lpstr>
      <vt:lpstr>BILAN  Moteur (Capacité à orienter les yeux et le regard)</vt:lpstr>
      <vt:lpstr>BILAN  Fonctionnel (Mise en œuvre du moteur et du sensoriel dans les activités courantes, étude de l’interaction vision/action)</vt:lpstr>
      <vt:lpstr>Conclusion  </vt:lpstr>
      <vt:lpstr>Présentation PowerPoint</vt:lpstr>
      <vt:lpstr>Présentation PowerPoint</vt:lpstr>
      <vt:lpstr>Les limites </vt:lpstr>
      <vt:lpstr>La CAA  ne pas attendre de pré-requis mais tenter l’expérience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troubles neuro-visuels</dc:title>
  <dc:creator>Mury Corinne</dc:creator>
  <cp:lastModifiedBy>stephanie Keromnes</cp:lastModifiedBy>
  <cp:revision>107</cp:revision>
  <cp:lastPrinted>2026-04-10T20:08:57Z</cp:lastPrinted>
  <dcterms:created xsi:type="dcterms:W3CDTF">2025-06-16T19:21:42Z</dcterms:created>
  <dcterms:modified xsi:type="dcterms:W3CDTF">2026-04-16T07:48:14Z</dcterms:modified>
</cp:coreProperties>
</file>